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5"/>
  </p:notesMasterIdLst>
  <p:handoutMasterIdLst>
    <p:handoutMasterId r:id="rId16"/>
  </p:handoutMasterIdLst>
  <p:sldIdLst>
    <p:sldId id="260" r:id="rId7"/>
    <p:sldId id="257" r:id="rId8"/>
    <p:sldId id="265" r:id="rId9"/>
    <p:sldId id="266" r:id="rId10"/>
    <p:sldId id="267" r:id="rId11"/>
    <p:sldId id="270" r:id="rId12"/>
    <p:sldId id="272" r:id="rId13"/>
    <p:sldId id="27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 autoAdjust="0"/>
    <p:restoredTop sz="90129" autoAdjust="0"/>
  </p:normalViewPr>
  <p:slideViewPr>
    <p:cSldViewPr showGuides="1">
      <p:cViewPr>
        <p:scale>
          <a:sx n="125" d="100"/>
          <a:sy n="125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Historical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QueryDetail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Sheet1!$A$6:$A$18</c:f>
              <c:strCache>
                <c:ptCount val="13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  <c:pt idx="12">
                  <c:v>2024/03</c:v>
                </c:pt>
              </c:strCache>
            </c:strRef>
          </c:cat>
          <c:val>
            <c:numRef>
              <c:f>Sheet1!$B$6:$B$18</c:f>
              <c:numCache>
                <c:formatCode>General</c:formatCode>
                <c:ptCount val="13"/>
                <c:pt idx="0" formatCode="0.00">
                  <c:v>0.44</c:v>
                </c:pt>
                <c:pt idx="1">
                  <c:v>0.31</c:v>
                </c:pt>
                <c:pt idx="2" formatCode="0.00">
                  <c:v>0.33</c:v>
                </c:pt>
                <c:pt idx="3">
                  <c:v>0.3</c:v>
                </c:pt>
                <c:pt idx="4">
                  <c:v>0.33</c:v>
                </c:pt>
                <c:pt idx="5">
                  <c:v>0.28000000000000003</c:v>
                </c:pt>
                <c:pt idx="6">
                  <c:v>0.35</c:v>
                </c:pt>
                <c:pt idx="7">
                  <c:v>0.35</c:v>
                </c:pt>
                <c:pt idx="8" formatCode="0.00">
                  <c:v>0.39</c:v>
                </c:pt>
                <c:pt idx="9">
                  <c:v>0.37</c:v>
                </c:pt>
                <c:pt idx="10">
                  <c:v>0.41</c:v>
                </c:pt>
                <c:pt idx="11">
                  <c:v>0.4</c:v>
                </c:pt>
                <c:pt idx="12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CD-4206-A26E-620836DBFD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QueryList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Sheet1!$A$6:$A$18</c:f>
              <c:strCache>
                <c:ptCount val="13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  <c:pt idx="12">
                  <c:v>2024/03</c:v>
                </c:pt>
              </c:strCache>
            </c:strRef>
          </c:cat>
          <c:val>
            <c:numRef>
              <c:f>Sheet1!$C$6:$C$18</c:f>
              <c:numCache>
                <c:formatCode>General</c:formatCode>
                <c:ptCount val="13"/>
                <c:pt idx="0" formatCode="0.00">
                  <c:v>2.76</c:v>
                </c:pt>
                <c:pt idx="1">
                  <c:v>2.63</c:v>
                </c:pt>
                <c:pt idx="2" formatCode="0.00">
                  <c:v>3.03</c:v>
                </c:pt>
                <c:pt idx="3">
                  <c:v>2.5299999999999998</c:v>
                </c:pt>
                <c:pt idx="4">
                  <c:v>2.4900000000000002</c:v>
                </c:pt>
                <c:pt idx="5">
                  <c:v>2.2599999999999998</c:v>
                </c:pt>
                <c:pt idx="6">
                  <c:v>2.4500000000000002</c:v>
                </c:pt>
                <c:pt idx="7">
                  <c:v>2.46</c:v>
                </c:pt>
                <c:pt idx="8" formatCode="0.00">
                  <c:v>2.0099999999999998</c:v>
                </c:pt>
                <c:pt idx="9">
                  <c:v>2.04</c:v>
                </c:pt>
                <c:pt idx="10">
                  <c:v>2.14</c:v>
                </c:pt>
                <c:pt idx="11">
                  <c:v>1.94</c:v>
                </c:pt>
                <c:pt idx="12">
                  <c:v>1.77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CD-4206-A26E-620836DBFD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Update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Sheet1!$A$6:$A$18</c:f>
              <c:strCache>
                <c:ptCount val="13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  <c:pt idx="12">
                  <c:v>2024/03</c:v>
                </c:pt>
              </c:strCache>
            </c:strRef>
          </c:cat>
          <c:val>
            <c:numRef>
              <c:f>Sheet1!$D$6:$D$18</c:f>
              <c:numCache>
                <c:formatCode>General</c:formatCode>
                <c:ptCount val="13"/>
                <c:pt idx="0" formatCode="0.00">
                  <c:v>0.55000000000000004</c:v>
                </c:pt>
                <c:pt idx="1">
                  <c:v>0.78</c:v>
                </c:pt>
                <c:pt idx="2" formatCode="0.00">
                  <c:v>4.8000000000000001E-2</c:v>
                </c:pt>
                <c:pt idx="3">
                  <c:v>0.74</c:v>
                </c:pt>
                <c:pt idx="4">
                  <c:v>0.64</c:v>
                </c:pt>
                <c:pt idx="5">
                  <c:v>0.49</c:v>
                </c:pt>
                <c:pt idx="6">
                  <c:v>0.49</c:v>
                </c:pt>
                <c:pt idx="7">
                  <c:v>0.52</c:v>
                </c:pt>
                <c:pt idx="8" formatCode="0.00">
                  <c:v>0.6</c:v>
                </c:pt>
                <c:pt idx="9">
                  <c:v>0.62</c:v>
                </c:pt>
                <c:pt idx="10">
                  <c:v>0.61</c:v>
                </c:pt>
                <c:pt idx="11">
                  <c:v>0.6</c:v>
                </c:pt>
                <c:pt idx="12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CD-4206-A26E-620836DB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ListServ</a:t>
            </a:r>
            <a:r>
              <a:rPr lang="en-US" dirty="0"/>
              <a:t> Recipient</a:t>
            </a:r>
            <a:r>
              <a:rPr lang="en-US" baseline="0" dirty="0"/>
              <a:t> Trends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Sheet1!$A$9:$A$19</c:f>
              <c:strCache>
                <c:ptCount val="11"/>
                <c:pt idx="0">
                  <c:v>2023/04</c:v>
                </c:pt>
                <c:pt idx="1">
                  <c:v>2023/05</c:v>
                </c:pt>
                <c:pt idx="2">
                  <c:v>2023/06</c:v>
                </c:pt>
                <c:pt idx="3">
                  <c:v>2023/07</c:v>
                </c:pt>
                <c:pt idx="4">
                  <c:v>2023/08</c:v>
                </c:pt>
                <c:pt idx="5">
                  <c:v>2023/09</c:v>
                </c:pt>
                <c:pt idx="6">
                  <c:v>2023/10</c:v>
                </c:pt>
                <c:pt idx="7">
                  <c:v>2023/12</c:v>
                </c:pt>
                <c:pt idx="8">
                  <c:v>2024/01</c:v>
                </c:pt>
                <c:pt idx="9">
                  <c:v>2024/02</c:v>
                </c:pt>
                <c:pt idx="10">
                  <c:v>2024/03</c:v>
                </c:pt>
              </c:strCache>
            </c:strRef>
          </c:cat>
          <c:val>
            <c:numRef>
              <c:f>Sheet1!$B$9:$B$19</c:f>
              <c:numCache>
                <c:formatCode>General</c:formatCode>
                <c:ptCount val="11"/>
                <c:pt idx="0">
                  <c:v>239609</c:v>
                </c:pt>
                <c:pt idx="1">
                  <c:v>379601</c:v>
                </c:pt>
                <c:pt idx="2">
                  <c:v>425426</c:v>
                </c:pt>
                <c:pt idx="3">
                  <c:v>497967</c:v>
                </c:pt>
                <c:pt idx="4">
                  <c:v>631492</c:v>
                </c:pt>
                <c:pt idx="5">
                  <c:v>504795</c:v>
                </c:pt>
                <c:pt idx="6">
                  <c:v>395398</c:v>
                </c:pt>
                <c:pt idx="7">
                  <c:v>312236</c:v>
                </c:pt>
                <c:pt idx="8">
                  <c:v>458584</c:v>
                </c:pt>
                <c:pt idx="9">
                  <c:v>325727</c:v>
                </c:pt>
                <c:pt idx="10">
                  <c:v>391033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C-4D04-9061-802338FC2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ListServ</a:t>
            </a:r>
            <a:r>
              <a:rPr lang="en-US" dirty="0"/>
              <a:t> Post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Sheet1!$A$6:$A$17</c:f>
              <c:strCache>
                <c:ptCount val="12"/>
                <c:pt idx="0">
                  <c:v>2023/04</c:v>
                </c:pt>
                <c:pt idx="1">
                  <c:v>2023/05</c:v>
                </c:pt>
                <c:pt idx="2">
                  <c:v>2023/06</c:v>
                </c:pt>
                <c:pt idx="3">
                  <c:v>2023/07</c:v>
                </c:pt>
                <c:pt idx="4">
                  <c:v>2023/08</c:v>
                </c:pt>
                <c:pt idx="5">
                  <c:v>2023/09</c:v>
                </c:pt>
                <c:pt idx="6">
                  <c:v>2023/10</c:v>
                </c:pt>
                <c:pt idx="7">
                  <c:v>2023/11</c:v>
                </c:pt>
                <c:pt idx="8">
                  <c:v>2023/12</c:v>
                </c:pt>
                <c:pt idx="9">
                  <c:v>2024/01</c:v>
                </c:pt>
                <c:pt idx="10">
                  <c:v>2024/02</c:v>
                </c:pt>
                <c:pt idx="11">
                  <c:v>2023/03</c:v>
                </c:pt>
              </c:strCache>
            </c:strRef>
          </c:cat>
          <c:val>
            <c:numRef>
              <c:f>Sheet1!$B$6:$B$17</c:f>
              <c:numCache>
                <c:formatCode>General</c:formatCode>
                <c:ptCount val="12"/>
                <c:pt idx="0">
                  <c:v>680</c:v>
                </c:pt>
                <c:pt idx="1">
                  <c:v>815</c:v>
                </c:pt>
                <c:pt idx="2">
                  <c:v>900</c:v>
                </c:pt>
                <c:pt idx="3">
                  <c:v>1096</c:v>
                </c:pt>
                <c:pt idx="4">
                  <c:v>3491</c:v>
                </c:pt>
                <c:pt idx="5">
                  <c:v>3832</c:v>
                </c:pt>
                <c:pt idx="6">
                  <c:v>3876</c:v>
                </c:pt>
                <c:pt idx="7">
                  <c:v>3640</c:v>
                </c:pt>
                <c:pt idx="8">
                  <c:v>3532</c:v>
                </c:pt>
                <c:pt idx="9">
                  <c:v>3796</c:v>
                </c:pt>
                <c:pt idx="10">
                  <c:v>3496</c:v>
                </c:pt>
                <c:pt idx="11">
                  <c:v>3835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7-4579-BB2D-9A856D9D13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ERCOT Public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ERCOT Public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ERCOT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sl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1981200"/>
            <a:ext cx="56460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latin typeface="Arial Black"/>
                <a:ea typeface="+mj-ea"/>
                <a:cs typeface="+mj-cs"/>
              </a:rPr>
              <a:t>Information Technology Report</a:t>
            </a:r>
            <a:endParaRPr lang="en-US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  <a:latin typeface="Arial Black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 Black" pitchFamily="34" charset="0"/>
              </a:rPr>
              <a:t>Mick Hanna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 Black" pitchFamily="34" charset="0"/>
              </a:rPr>
              <a:t>Manager, Market Applications Services Support</a:t>
            </a:r>
          </a:p>
          <a:p>
            <a:endParaRPr lang="en-US" dirty="0"/>
          </a:p>
          <a:p>
            <a:endParaRPr lang="en-US" dirty="0"/>
          </a:p>
          <a:p>
            <a:pPr lvl="0" defTabSz="457200"/>
            <a:r>
              <a:rPr lang="en-US" b="1" dirty="0">
                <a:solidFill>
                  <a:srgbClr val="000000"/>
                </a:solidFill>
              </a:rPr>
              <a:t>ERCOT Public</a:t>
            </a:r>
          </a:p>
          <a:p>
            <a:pPr lvl="0" defTabSz="457200"/>
            <a:r>
              <a:rPr lang="en-US" b="1" dirty="0">
                <a:solidFill>
                  <a:srgbClr val="000000"/>
                </a:solidFill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/>
              <a:t>Incident Report Highlights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0" y="723900"/>
            <a:ext cx="8534400" cy="5410200"/>
          </a:xfrm>
        </p:spPr>
        <p:txBody>
          <a:bodyPr/>
          <a:lstStyle/>
          <a:p>
            <a:pPr marL="0" lvl="0" indent="0" eaLnBrk="0" fontAlgn="base" hangingPunct="0">
              <a:spcBef>
                <a:spcPts val="400"/>
              </a:spcBef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Service Availability – March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Retail Market IT systems did NOT meet all SLA targets.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Market Data Transparency IT systems met all SLA targets.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1600" b="1" kern="0" dirty="0">
                <a:solidFill>
                  <a:srgbClr val="000000"/>
                </a:solidFill>
              </a:rPr>
              <a:t>Retail Incidents &amp; Maintenance – March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March 15</a:t>
            </a:r>
            <a:r>
              <a:rPr lang="en-US" sz="1600" kern="0" baseline="30000" dirty="0">
                <a:solidFill>
                  <a:srgbClr val="000000"/>
                </a:solidFill>
              </a:rPr>
              <a:t>th</a:t>
            </a:r>
            <a:r>
              <a:rPr lang="en-US" sz="1600" kern="0" dirty="0">
                <a:solidFill>
                  <a:srgbClr val="000000"/>
                </a:solidFill>
              </a:rPr>
              <a:t> ERCOT experienced a NAESB outage.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March 17</a:t>
            </a:r>
            <a:r>
              <a:rPr lang="en-US" sz="1600" kern="0" baseline="30000" dirty="0">
                <a:solidFill>
                  <a:srgbClr val="000000"/>
                </a:solidFill>
              </a:rPr>
              <a:t>th</a:t>
            </a:r>
            <a:r>
              <a:rPr lang="en-US" sz="1600" kern="0" dirty="0">
                <a:solidFill>
                  <a:srgbClr val="000000"/>
                </a:solidFill>
              </a:rPr>
              <a:t> ERCOT Planned Site Failover.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March 24</a:t>
            </a:r>
            <a:r>
              <a:rPr lang="en-US" sz="1600" kern="0" baseline="30000" dirty="0">
                <a:solidFill>
                  <a:srgbClr val="000000"/>
                </a:solidFill>
              </a:rPr>
              <a:t>th</a:t>
            </a:r>
            <a:r>
              <a:rPr lang="en-US" sz="1600" kern="0" dirty="0">
                <a:solidFill>
                  <a:srgbClr val="000000"/>
                </a:solidFill>
              </a:rPr>
              <a:t> Retail Database Maintenance.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600" b="1" kern="0" dirty="0">
                <a:solidFill>
                  <a:srgbClr val="000000"/>
                </a:solidFill>
              </a:rPr>
              <a:t>Non-Retail Incidents &amp; Maintenance –March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March 28</a:t>
            </a:r>
            <a:r>
              <a:rPr lang="en-US" sz="1600" kern="0" baseline="30000" dirty="0">
                <a:solidFill>
                  <a:srgbClr val="000000"/>
                </a:solidFill>
              </a:rPr>
              <a:t>th</a:t>
            </a:r>
            <a:r>
              <a:rPr lang="en-US" sz="1600" kern="0" dirty="0">
                <a:solidFill>
                  <a:srgbClr val="000000"/>
                </a:solidFill>
              </a:rPr>
              <a:t> Planned Releases.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March 14</a:t>
            </a:r>
            <a:r>
              <a:rPr lang="en-US" sz="1600" kern="0" baseline="30000" dirty="0">
                <a:solidFill>
                  <a:srgbClr val="000000"/>
                </a:solidFill>
              </a:rPr>
              <a:t>th</a:t>
            </a:r>
            <a:r>
              <a:rPr lang="en-US" sz="1600" kern="0" dirty="0">
                <a:solidFill>
                  <a:srgbClr val="000000"/>
                </a:solidFill>
              </a:rPr>
              <a:t> Planned Site Failovers.</a:t>
            </a:r>
          </a:p>
          <a:p>
            <a:pPr marL="0" indent="0" algn="l">
              <a:buNone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1" kern="0" dirty="0" err="1">
                <a:solidFill>
                  <a:srgbClr val="000000"/>
                </a:solidFill>
              </a:rPr>
              <a:t>ListServ</a:t>
            </a:r>
            <a:r>
              <a:rPr lang="en-US" sz="1600" b="1" kern="0" dirty="0">
                <a:solidFill>
                  <a:srgbClr val="000000"/>
                </a:solidFill>
              </a:rPr>
              <a:t> Incidents &amp; Maintenance – March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March 17</a:t>
            </a:r>
            <a:r>
              <a:rPr lang="en-US" sz="1600" kern="0" baseline="30000" dirty="0">
                <a:solidFill>
                  <a:srgbClr val="000000"/>
                </a:solidFill>
              </a:rPr>
              <a:t>th</a:t>
            </a:r>
            <a:r>
              <a:rPr lang="en-US" sz="1600" kern="0" dirty="0">
                <a:solidFill>
                  <a:srgbClr val="000000"/>
                </a:solidFill>
              </a:rPr>
              <a:t> Planned Site Failover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lvl="1" indent="0" fontAlgn="base"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SLA Documents and Incident Reporting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  <a:hlinkClick r:id="rId3"/>
              </a:rPr>
              <a:t>https://www.ercot.com/services/sla/</a:t>
            </a:r>
            <a:endParaRPr lang="en-US" sz="1600" kern="0" dirty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algn="l"/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/>
              <a:t>MarkeTrak Performance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55235"/>
              </p:ext>
            </p:extLst>
          </p:nvPr>
        </p:nvGraphicFramePr>
        <p:xfrm>
          <a:off x="302690" y="838200"/>
          <a:ext cx="8688910" cy="2059174"/>
        </p:xfrm>
        <a:graphic>
          <a:graphicData uri="http://schemas.openxmlformats.org/drawingml/2006/table">
            <a:tbl>
              <a:tblPr/>
              <a:tblGrid>
                <a:gridCol w="14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3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MarkeTrak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Availability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Response Time (seconds)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 (seconds)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QueryDetail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QueryList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Update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5646E1-E2CD-494F-A913-6948F6A13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518078"/>
              </p:ext>
            </p:extLst>
          </p:nvPr>
        </p:nvGraphicFramePr>
        <p:xfrm>
          <a:off x="0" y="2971800"/>
          <a:ext cx="8991600" cy="31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89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March </a:t>
            </a:r>
            <a:r>
              <a:rPr lang="en-US" dirty="0" err="1"/>
              <a:t>ListServ</a:t>
            </a:r>
            <a:r>
              <a:rPr lang="en-US" dirty="0"/>
              <a:t> Stats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9AA1256-8F72-4E96-940D-EBEF73D4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858"/>
            <a:ext cx="8915400" cy="4319832"/>
          </a:xfrm>
        </p:spPr>
        <p:txBody>
          <a:bodyPr/>
          <a:lstStyle/>
          <a:p>
            <a:r>
              <a:rPr lang="en-US" sz="2000" dirty="0"/>
              <a:t>3835 Posts</a:t>
            </a:r>
          </a:p>
          <a:p>
            <a:r>
              <a:rPr lang="en-US" sz="2000" dirty="0"/>
              <a:t>391033 Recipients</a:t>
            </a:r>
          </a:p>
          <a:p>
            <a:r>
              <a:rPr lang="en-US" sz="2000" dirty="0"/>
              <a:t>RMS List Highlights</a:t>
            </a:r>
          </a:p>
          <a:p>
            <a:pPr lvl="1"/>
            <a:r>
              <a:rPr lang="en-US" sz="2000" dirty="0"/>
              <a:t>301 Posts</a:t>
            </a:r>
          </a:p>
          <a:p>
            <a:pPr lvl="1"/>
            <a:r>
              <a:rPr lang="en-US" sz="2000" dirty="0"/>
              <a:t>39 New Subscriptions</a:t>
            </a:r>
          </a:p>
          <a:p>
            <a:pPr lvl="1"/>
            <a:r>
              <a:rPr lang="en-US" sz="2000" dirty="0"/>
              <a:t>7 Unsubscribes</a:t>
            </a:r>
          </a:p>
          <a:p>
            <a:r>
              <a:rPr lang="en-US" sz="2000" dirty="0"/>
              <a:t>TDTMS List Highlights</a:t>
            </a:r>
          </a:p>
          <a:p>
            <a:pPr lvl="1"/>
            <a:r>
              <a:rPr lang="en-US" sz="2000" dirty="0"/>
              <a:t>12 Posts</a:t>
            </a:r>
          </a:p>
          <a:p>
            <a:pPr lvl="1"/>
            <a:r>
              <a:rPr lang="en-US" sz="2000" dirty="0"/>
              <a:t>4 New Subscriptions</a:t>
            </a:r>
          </a:p>
          <a:p>
            <a:pPr lvl="1"/>
            <a:r>
              <a:rPr lang="en-US" sz="2000" dirty="0"/>
              <a:t>0 Unsubscribe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Weather Moratorium Actions</a:t>
            </a:r>
          </a:p>
          <a:p>
            <a:pPr lvl="1"/>
            <a:r>
              <a:rPr lang="en-US" sz="2000" dirty="0"/>
              <a:t>No Auto Deletes</a:t>
            </a:r>
          </a:p>
          <a:p>
            <a:pPr lvl="1"/>
            <a:r>
              <a:rPr lang="en-US" sz="2000" dirty="0"/>
              <a:t>No Sign Offs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E04CBA-5A6A-48FE-92B5-61D91FA1C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440658"/>
              </p:ext>
            </p:extLst>
          </p:nvPr>
        </p:nvGraphicFramePr>
        <p:xfrm>
          <a:off x="3581400" y="3392197"/>
          <a:ext cx="5562599" cy="291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F40177-2F52-4E9D-B5B1-F492DEA25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297995"/>
              </p:ext>
            </p:extLst>
          </p:nvPr>
        </p:nvGraphicFramePr>
        <p:xfrm>
          <a:off x="3733800" y="381000"/>
          <a:ext cx="5472331" cy="31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ERCOT Developer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19090-427B-A7D6-1895-B02A7D3F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522" y="1675227"/>
            <a:ext cx="7058954" cy="43941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A15AB4-FA67-0AC8-69CC-BF7777495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7239" y="1600200"/>
            <a:ext cx="6149522" cy="4319588"/>
          </a:xfrm>
        </p:spPr>
      </p:pic>
    </p:spTree>
    <p:extLst>
      <p:ext uri="{BB962C8B-B14F-4D97-AF65-F5344CB8AC3E}">
        <p14:creationId xmlns:p14="http://schemas.microsoft.com/office/powerpoint/2010/main" val="23334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API Specifications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E2250B-48D4-8D31-6E37-80C154F03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180" y="1600200"/>
            <a:ext cx="7629640" cy="4319588"/>
          </a:xfrm>
        </p:spPr>
      </p:pic>
    </p:spTree>
    <p:extLst>
      <p:ext uri="{BB962C8B-B14F-4D97-AF65-F5344CB8AC3E}">
        <p14:creationId xmlns:p14="http://schemas.microsoft.com/office/powerpoint/2010/main" val="418809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DE667E5-73F3-7717-65A1-155D75DB3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685" y="1600200"/>
            <a:ext cx="5714630" cy="4319588"/>
          </a:xfrm>
        </p:spPr>
      </p:pic>
    </p:spTree>
    <p:extLst>
      <p:ext uri="{BB962C8B-B14F-4D97-AF65-F5344CB8AC3E}">
        <p14:creationId xmlns:p14="http://schemas.microsoft.com/office/powerpoint/2010/main" val="2468764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ECF69A8095C47A5FDC36D937BFC94" ma:contentTypeVersion="0" ma:contentTypeDescription="Create a new document." ma:contentTypeScope="" ma:versionID="51e0dcd167c135bf5b35199a55219b8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D59BFD-3285-42FC-81D0-65AF7FBCF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28256</TotalTime>
  <Words>237</Words>
  <Application>Microsoft Office PowerPoint</Application>
  <PresentationFormat>On-screen Show (4:3)</PresentationFormat>
  <Paragraphs>94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1_Custom Design</vt:lpstr>
      <vt:lpstr>Office Theme</vt:lpstr>
      <vt:lpstr>Custom Design</vt:lpstr>
      <vt:lpstr>PowerPoint Presentation</vt:lpstr>
      <vt:lpstr>Incident Report Highlights </vt:lpstr>
      <vt:lpstr>MarkeTrak Performance</vt:lpstr>
      <vt:lpstr>March ListServ Stats</vt:lpstr>
      <vt:lpstr>ERCOT Developer Portal</vt:lpstr>
      <vt:lpstr>Applications</vt:lpstr>
      <vt:lpstr>API Specifications</vt:lpstr>
      <vt:lpstr>Support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Hanna, Mick</cp:lastModifiedBy>
  <cp:revision>342</cp:revision>
  <cp:lastPrinted>2019-05-06T20:09:17Z</cp:lastPrinted>
  <dcterms:created xsi:type="dcterms:W3CDTF">2016-01-21T15:20:31Z</dcterms:created>
  <dcterms:modified xsi:type="dcterms:W3CDTF">2024-04-01T21:44:28Z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0x01010021BECF69A8095C47A5FDC36D937BFC94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2023-08-01T05:27:35Z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430f0d0e-e128-4a50-a083-2a356b17a1a8</vt:lpwstr>
  </property>
  <property fmtid="{D5CDD505-2E9C-101B-9397-08002B2CF9AE}" pid="9" name="MSIP_Label_7084cbda-52b8-46fb-a7b7-cb5bd465ed85_ContentBits">
    <vt:lpwstr>0</vt:lpwstr>
  </property>
</Properties>
</file>