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355" r:id="rId7"/>
    <p:sldId id="243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281" autoAdjust="0"/>
  </p:normalViewPr>
  <p:slideViewPr>
    <p:cSldViewPr showGuides="1">
      <p:cViewPr varScale="1">
        <p:scale>
          <a:sx n="99" d="100"/>
          <a:sy n="99" d="100"/>
        </p:scale>
        <p:origin x="190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NPRR1190 Summary of Alternatives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Ino González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WMS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March 3, 2024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48C1-2069-FB32-A9EA-6EC12AF34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Payment Alternatives for a High Dispatch Limit Override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3F45B-03BA-BDCC-910B-8751F8C4D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739" y="838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Demonstrable financial losses are determined based on:</a:t>
            </a:r>
          </a:p>
          <a:p>
            <a:r>
              <a:rPr lang="en-US" sz="2800" dirty="0"/>
              <a:t>Current Protocols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DAM Obligation, energy </a:t>
            </a:r>
            <a:r>
              <a:rPr lang="en-US" sz="1600" u="sng" dirty="0"/>
              <a:t>purchase</a:t>
            </a:r>
            <a:r>
              <a:rPr lang="en-US" sz="1600" dirty="0"/>
              <a:t> or </a:t>
            </a:r>
            <a:r>
              <a:rPr lang="en-US" sz="1600" u="sng" dirty="0"/>
              <a:t>sale</a:t>
            </a:r>
            <a:r>
              <a:rPr lang="en-US" sz="1600" dirty="0"/>
              <a:t> provision of bilateral contracts</a:t>
            </a:r>
          </a:p>
          <a:p>
            <a:r>
              <a:rPr lang="en-US" sz="2800" dirty="0"/>
              <a:t>Austin Energy (with joint submitters)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DAM Obligation, energy </a:t>
            </a:r>
            <a:r>
              <a:rPr lang="en-US" sz="1600" u="sng" dirty="0"/>
              <a:t>purchase</a:t>
            </a:r>
            <a:r>
              <a:rPr lang="en-US" sz="1600" dirty="0"/>
              <a:t> or </a:t>
            </a:r>
            <a:r>
              <a:rPr lang="en-US" sz="1600" u="sng" dirty="0"/>
              <a:t>sale</a:t>
            </a:r>
            <a:r>
              <a:rPr lang="en-US" sz="1600" dirty="0"/>
              <a:t> provision of bilateral contracts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Incremental costs incurred by a NOIE in the Real-Time Market</a:t>
            </a:r>
          </a:p>
          <a:p>
            <a:r>
              <a:rPr lang="en-US" sz="2800" dirty="0"/>
              <a:t>Reliant Energy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DAM Obligation, bilateral contract to </a:t>
            </a:r>
            <a:r>
              <a:rPr lang="en-US" sz="1600" u="sng" dirty="0"/>
              <a:t>sell</a:t>
            </a:r>
            <a:r>
              <a:rPr lang="en-US" sz="1600" dirty="0"/>
              <a:t> energy at Generation Resource Node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Incremental costs incurred by a QSE in the Real-Time Market to serve its Load (where both HDL Override Resource and Load are under same QSE)</a:t>
            </a:r>
            <a:endParaRPr lang="en-US" dirty="0"/>
          </a:p>
          <a:p>
            <a:r>
              <a:rPr lang="en-US" sz="2800" dirty="0"/>
              <a:t>Mr. Eric Goff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Incremental costs due to a bilateral contract to </a:t>
            </a:r>
            <a:r>
              <a:rPr lang="en-US" sz="1600" u="sng" dirty="0"/>
              <a:t>sell</a:t>
            </a:r>
            <a:r>
              <a:rPr lang="en-US" sz="1600" dirty="0"/>
              <a:t> energy at Generation Resource Node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7D5F1-5F32-FDAE-C5F1-E90518FE9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000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90b61b-eca2-43eb-bf62-db63f797b908">
      <UserInfo>
        <DisplayName>Maggio, Dave</DisplayName>
        <AccountId>14</AccountId>
        <AccountType/>
      </UserInfo>
      <UserInfo>
        <DisplayName>King, Ryan</DisplayName>
        <AccountId>12</AccountId>
        <AccountType/>
      </UserInfo>
      <UserInfo>
        <DisplayName>Billo, Jeffrey</DisplayName>
        <AccountId>39</AccountId>
        <AccountType/>
      </UserInfo>
      <UserInfo>
        <DisplayName>Mago, Nitika</DisplayName>
        <AccountId>38</AccountId>
        <AccountType/>
      </UserInfo>
      <UserInfo>
        <DisplayName>Rosel, Austin</DisplayName>
        <AccountId>24</AccountId>
        <AccountType/>
      </UserInfo>
      <UserInfo>
        <DisplayName>Shanks, Magie</DisplayName>
        <AccountId>37</AccountId>
        <AccountType/>
      </UserInfo>
      <UserInfo>
        <DisplayName>Moreno, Alfredo</DisplayName>
        <AccountId>43</AccountId>
        <AccountType/>
      </UserInfo>
      <UserInfo>
        <DisplayName>Adadjo, Fred</DisplayName>
        <AccountId>13</AccountId>
        <AccountType/>
      </UserInfo>
      <UserInfo>
        <DisplayName>Chu, Zhengguo</DisplayName>
        <AccountId>15</AccountId>
        <AccountType/>
      </UserInfo>
      <UserInfo>
        <DisplayName>Hilton, Keely</DisplayName>
        <AccountId>41</AccountId>
        <AccountType/>
      </UserInfo>
      <UserInfo>
        <DisplayName>Rojas, Raeann</DisplayName>
        <AccountId>46</AccountId>
        <AccountType/>
      </UserInfo>
      <UserInfo>
        <DisplayName>Hinojosa, Luis</DisplayName>
        <AccountId>50</AccountId>
        <AccountType/>
      </UserInfo>
      <UserInfo>
        <DisplayName>Phillips, Cory</DisplayName>
        <AccountId>51</AccountId>
        <AccountType/>
      </UserInfo>
    </SharedWithUsers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2" ma:contentTypeDescription="Create a new document." ma:contentTypeScope="" ma:versionID="33f42f31f0a9a11e8f5aec5506934b01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b05f6892a72a39fc8b9c4beef38f7888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90ec695-675b-4acc-907b-55544465eb28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2E2744-3A17-4E05-A142-1C1D0B3BC9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0C24CE-58BA-4DA7-8F57-D80E2C70B555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0990b61b-eca2-43eb-bf62-db63f797b908"/>
    <ds:schemaRef ds:uri="http://schemas.microsoft.com/office/2006/metadata/properties"/>
    <ds:schemaRef ds:uri="f2d15d73-cba3-4daa-9deb-1bc1def5750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056EAD2-42A7-423D-A125-DE37A4131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d15d73-cba3-4daa-9deb-1bc1def57504"/>
    <ds:schemaRef ds:uri="0990b61b-eca2-43eb-bf62-db63f797b9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Payment Alternatives for a High Dispatch Limit Override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281</cp:revision>
  <dcterms:created xsi:type="dcterms:W3CDTF">2017-02-27T16:27:57Z</dcterms:created>
  <dcterms:modified xsi:type="dcterms:W3CDTF">2024-03-29T19:42:39Z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2023-09-20T19:49:35Z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a229f497-db6e-43d4-b136-077f13de3c16</vt:lpwstr>
  </property>
  <property fmtid="{D5CDD505-2E9C-101B-9397-08002B2CF9AE}" pid="8" name="MSIP_Label_7084cbda-52b8-46fb-a7b7-cb5bd465ed85_ContentBits">
    <vt:lpwstr>0</vt:lpwstr>
  </property>
  <property fmtid="{D5CDD505-2E9C-101B-9397-08002B2CF9AE}" pid="9" name="ContentTypeId">
    <vt:lpwstr>0x0101002EBD4ECFFBEC7547860D42B472D973CF</vt:lpwstr>
  </property>
  <property fmtid="{D5CDD505-2E9C-101B-9397-08002B2CF9AE}" pid="10" name="MediaServiceImageTags">
    <vt:lpwstr/>
  </property>
</Properties>
</file>