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4"/>
  </p:notesMasterIdLst>
  <p:handoutMasterIdLst>
    <p:handoutMasterId r:id="rId15"/>
  </p:handoutMasterIdLst>
  <p:sldIdLst>
    <p:sldId id="542" r:id="rId6"/>
    <p:sldId id="563" r:id="rId7"/>
    <p:sldId id="565" r:id="rId8"/>
    <p:sldId id="561" r:id="rId9"/>
    <p:sldId id="562" r:id="rId10"/>
    <p:sldId id="566" r:id="rId11"/>
    <p:sldId id="567" r:id="rId12"/>
    <p:sldId id="56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change.puc.texas.gov/Documents/48540_60_1023555.PDF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March 28,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Program update: RTC+B Program Update from Feb Board T&amp;S  </a:t>
            </a:r>
          </a:p>
          <a:p>
            <a:pPr>
              <a:buFontTx/>
              <a:buChar char="-"/>
            </a:pPr>
            <a:r>
              <a:rPr lang="en-US" sz="1800" dirty="0"/>
              <a:t>Reminder of RTCBTF Review Cycle </a:t>
            </a:r>
          </a:p>
          <a:p>
            <a:pPr>
              <a:buFontTx/>
              <a:buChar char="-"/>
            </a:pPr>
            <a:r>
              <a:rPr lang="en-US" sz="1800" dirty="0"/>
              <a:t>Current Issues for RTCBTF</a:t>
            </a:r>
          </a:p>
          <a:p>
            <a:pPr lvl="1">
              <a:buFontTx/>
              <a:buChar char="-"/>
            </a:pPr>
            <a:r>
              <a:rPr lang="en-US" sz="1400" u="sng" dirty="0"/>
              <a:t>Issue 17</a:t>
            </a:r>
            <a:r>
              <a:rPr lang="en-US" sz="1400" dirty="0"/>
              <a:t> - RUC Capacity Short </a:t>
            </a:r>
          </a:p>
          <a:p>
            <a:pPr lvl="1">
              <a:buFontTx/>
              <a:buChar char="-"/>
            </a:pPr>
            <a:r>
              <a:rPr lang="en-US" sz="1400" u="sng" dirty="0"/>
              <a:t>Issue 4</a:t>
            </a:r>
            <a:r>
              <a:rPr lang="en-US" sz="1400" dirty="0"/>
              <a:t> - Verifiable Cost Manual (Change for on-line hydro Resources per Key Principle 1.3(3))</a:t>
            </a:r>
          </a:p>
          <a:p>
            <a:pPr lvl="1">
              <a:buFontTx/>
              <a:buChar char="-"/>
            </a:pPr>
            <a:r>
              <a:rPr lang="en-US" sz="1400" u="sng" dirty="0"/>
              <a:t>Issue 18</a:t>
            </a:r>
            <a:r>
              <a:rPr lang="en-US" sz="1400" dirty="0"/>
              <a:t> - Review of the AS Demand Curves in the context of current policy</a:t>
            </a:r>
          </a:p>
          <a:p>
            <a:pPr>
              <a:buFontTx/>
              <a:buChar char="-"/>
            </a:pPr>
            <a:r>
              <a:rPr lang="en-US" sz="1800" dirty="0"/>
              <a:t>Next steps</a:t>
            </a:r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Feb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368F54-469B-1FF9-BA6B-5CE6B1F9C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84" y="1028877"/>
            <a:ext cx="8763000" cy="480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02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Reminder of RTC+B Program Scope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in NPRR1204</a:t>
            </a:r>
          </a:p>
          <a:p>
            <a:r>
              <a:rPr lang="en-US" sz="1800" dirty="0">
                <a:solidFill>
                  <a:srgbClr val="C00000"/>
                </a:solidFill>
              </a:rPr>
              <a:t>Objective is to present concepts or issues that need to be resolved for an effective implementation.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Coordinating timelines for interface requirements and testing, 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Providing the forum for any analysis or policy decisions (such as parameter values)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Coordinating market readiness and cutover activities,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Review draft Revision Requests or other artifacts necessary to successfully implement the program within the identified timeframes, and discussing other details as needed.</a:t>
            </a:r>
          </a:p>
          <a:p>
            <a:r>
              <a:rPr lang="en-US" sz="1800" dirty="0"/>
              <a:t>Lessons learned from RTCTF to avoid being delayed in decisions:</a:t>
            </a:r>
          </a:p>
          <a:p>
            <a:pPr lvl="1"/>
            <a:r>
              <a:rPr lang="en-US" sz="1400" dirty="0"/>
              <a:t>Meeting #1: Initial concept presented by ERCOT staff</a:t>
            </a:r>
          </a:p>
          <a:p>
            <a:pPr lvl="1"/>
            <a:r>
              <a:rPr lang="en-US" sz="1400" dirty="0"/>
              <a:t>Meeting #2: Comments and alternatives presented by MPs</a:t>
            </a:r>
          </a:p>
          <a:p>
            <a:pPr lvl="1"/>
            <a:r>
              <a:rPr lang="en-US" sz="1400" dirty="0"/>
              <a:t>Meeting #3: RTCTF consensus achieved or escalated to TAC for a vote to decide the matter.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570951"/>
          </a:xfrm>
        </p:spPr>
        <p:txBody>
          <a:bodyPr/>
          <a:lstStyle/>
          <a:p>
            <a:r>
              <a:rPr lang="en-US" sz="1800" dirty="0"/>
              <a:t>Link to issues on </a:t>
            </a:r>
            <a:r>
              <a:rPr lang="en-US" sz="1800" dirty="0">
                <a:hlinkClick r:id="rId2"/>
              </a:rPr>
              <a:t>RTCBTF home page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D29FD5-BD33-2920-C6C6-1D8448E2D497}"/>
              </a:ext>
            </a:extLst>
          </p:cNvPr>
          <p:cNvSpPr txBox="1"/>
          <p:nvPr/>
        </p:nvSpPr>
        <p:spPr>
          <a:xfrm>
            <a:off x="114300" y="5234683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- Moving up discussion of interface changes and market trials</a:t>
            </a:r>
          </a:p>
          <a:p>
            <a:r>
              <a:rPr lang="en-US" sz="1200" dirty="0">
                <a:solidFill>
                  <a:srgbClr val="FF0000"/>
                </a:solidFill>
              </a:rPr>
              <a:t>- Added discussion of AS Demand Curves per MP requests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C29EAA6-0BB5-A559-84B3-4FA43406A08C}"/>
              </a:ext>
            </a:extLst>
          </p:cNvPr>
          <p:cNvCxnSpPr>
            <a:cxnSpLocks/>
          </p:cNvCxnSpPr>
          <p:nvPr/>
        </p:nvCxnSpPr>
        <p:spPr>
          <a:xfrm flipV="1">
            <a:off x="4343400" y="3317794"/>
            <a:ext cx="2065175" cy="20574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23B6216-1087-EA34-1F79-48EB287F46EE}"/>
              </a:ext>
            </a:extLst>
          </p:cNvPr>
          <p:cNvCxnSpPr>
            <a:cxnSpLocks/>
          </p:cNvCxnSpPr>
          <p:nvPr/>
        </p:nvCxnSpPr>
        <p:spPr>
          <a:xfrm flipV="1">
            <a:off x="4267200" y="4267200"/>
            <a:ext cx="1752600" cy="12954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FE67833D-487C-5760-8317-E02998EF2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49" y="1786582"/>
            <a:ext cx="8898548" cy="293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486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in-flight discussions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76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600" u="sng" dirty="0"/>
              <a:t>Issue 17</a:t>
            </a:r>
            <a:r>
              <a:rPr lang="en-US" sz="1600" dirty="0"/>
              <a:t> - RUC Capacity Short</a:t>
            </a:r>
          </a:p>
          <a:p>
            <a:pPr lvl="1">
              <a:buFontTx/>
              <a:buChar char="-"/>
            </a:pPr>
            <a:r>
              <a:rPr lang="en-US" sz="1500" dirty="0"/>
              <a:t>Second round of three discussions</a:t>
            </a:r>
          </a:p>
          <a:p>
            <a:pPr lvl="2">
              <a:buFontTx/>
              <a:buChar char="-"/>
            </a:pPr>
            <a:r>
              <a:rPr lang="en-US" sz="1100" dirty="0"/>
              <a:t>Walked through MP examples </a:t>
            </a:r>
          </a:p>
          <a:p>
            <a:pPr lvl="2">
              <a:buFontTx/>
              <a:buChar char="-"/>
            </a:pPr>
            <a:r>
              <a:rPr lang="en-US" sz="1100" dirty="0"/>
              <a:t>One suggestion to simplify and/or remove RUC capacity short. Policy to move to allocating all RUC make-whole to Load appears outside the scope of the task force. </a:t>
            </a:r>
          </a:p>
          <a:p>
            <a:pPr lvl="2">
              <a:buFontTx/>
              <a:buChar char="-"/>
            </a:pPr>
            <a:r>
              <a:rPr lang="en-US" sz="1100" dirty="0"/>
              <a:t>ERCOT plans to bring draft protocol language to April meeting.</a:t>
            </a:r>
          </a:p>
          <a:p>
            <a:pPr lvl="2"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600" u="sng" dirty="0"/>
              <a:t>Issue 4</a:t>
            </a:r>
            <a:r>
              <a:rPr lang="en-US" sz="1600" dirty="0"/>
              <a:t> - Change for on-line hydro Resources mitigation per Key Principle 1.3(3))</a:t>
            </a:r>
          </a:p>
          <a:p>
            <a:pPr lvl="1">
              <a:buFontTx/>
              <a:buChar char="-"/>
            </a:pPr>
            <a:r>
              <a:rPr lang="en-US" sz="1500" dirty="0"/>
              <a:t>First round of three discussions </a:t>
            </a:r>
          </a:p>
          <a:p>
            <a:pPr lvl="2">
              <a:buFontTx/>
              <a:buChar char="-"/>
            </a:pPr>
            <a:r>
              <a:rPr lang="en-US" sz="1100" dirty="0"/>
              <a:t>Initial review of concept</a:t>
            </a:r>
          </a:p>
          <a:p>
            <a:pPr lvl="2">
              <a:buFontTx/>
              <a:buChar char="-"/>
            </a:pPr>
            <a:r>
              <a:rPr lang="en-US" sz="1100" dirty="0"/>
              <a:t>Given that Hydro Resources operating in synchronous condenser mode are not dispatched by SCED, ERCOT proposes setting the Mitigated Offer Cap for all Hydro Resources to SWCAP. </a:t>
            </a:r>
          </a:p>
          <a:p>
            <a:pPr lvl="2">
              <a:buFontTx/>
              <a:buChar char="-"/>
            </a:pPr>
            <a:r>
              <a:rPr lang="en-US" sz="1100" dirty="0"/>
              <a:t>Plan to bring draft NPRR and verifiable cost language changes to April meeting</a:t>
            </a:r>
          </a:p>
          <a:p>
            <a:pPr lvl="2"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600" dirty="0"/>
              <a:t>These two issues need to be resolved prior to go-live to close gaps in protocols.</a:t>
            </a:r>
            <a:endParaRPr lang="en-US" sz="1500" dirty="0"/>
          </a:p>
          <a:p>
            <a:pPr lvl="2">
              <a:buFontTx/>
              <a:buChar char="-"/>
            </a:pPr>
            <a:endParaRPr lang="en-US" sz="1100" dirty="0"/>
          </a:p>
          <a:p>
            <a:pPr lvl="1">
              <a:buFontTx/>
              <a:buChar char="-"/>
            </a:pPr>
            <a:endParaRPr lang="en-US" sz="1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ASDC Concerns and Potential Next Steps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7912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600" u="sng" dirty="0"/>
              <a:t>Issue 18</a:t>
            </a:r>
            <a:r>
              <a:rPr lang="en-US" sz="1600" dirty="0"/>
              <a:t> - Review of the AS Demand Curves in the context of current policy</a:t>
            </a:r>
          </a:p>
          <a:p>
            <a:pPr lvl="1">
              <a:buFontTx/>
              <a:buChar char="-"/>
            </a:pPr>
            <a:r>
              <a:rPr lang="en-US" sz="1500" dirty="0"/>
              <a:t>From an implementation perspective, ERCOT has developed the business requirements necessary to implement the AS Demand Curves per protocols.</a:t>
            </a:r>
          </a:p>
          <a:p>
            <a:pPr lvl="1">
              <a:buFontTx/>
              <a:buChar char="-"/>
            </a:pPr>
            <a:r>
              <a:rPr lang="en-US" sz="1500" dirty="0"/>
              <a:t>At request from MPs, ERCOT shared the current shape and distribution of AS Demand Curves as defined in protocols at the February RTCBTF</a:t>
            </a:r>
          </a:p>
          <a:p>
            <a:pPr lvl="1">
              <a:buFontTx/>
              <a:buChar char="-"/>
            </a:pPr>
            <a:endParaRPr lang="en-US" sz="1500" dirty="0"/>
          </a:p>
          <a:p>
            <a:pPr lvl="1">
              <a:buFontTx/>
              <a:buChar char="-"/>
            </a:pPr>
            <a:endParaRPr lang="en-US" sz="1500" dirty="0"/>
          </a:p>
          <a:p>
            <a:pPr lvl="1">
              <a:buFontTx/>
              <a:buChar char="-"/>
            </a:pPr>
            <a:endParaRPr lang="en-US" sz="1500" dirty="0"/>
          </a:p>
          <a:p>
            <a:pPr lvl="1">
              <a:buFontTx/>
              <a:buChar char="-"/>
            </a:pPr>
            <a:endParaRPr lang="en-US" sz="1500" dirty="0"/>
          </a:p>
          <a:p>
            <a:pPr lvl="1">
              <a:buFontTx/>
              <a:buChar char="-"/>
            </a:pPr>
            <a:endParaRPr lang="en-US" sz="1500" dirty="0"/>
          </a:p>
          <a:p>
            <a:pPr lvl="1">
              <a:buFontTx/>
              <a:buChar char="-"/>
            </a:pPr>
            <a:endParaRPr lang="en-US" sz="1500" dirty="0"/>
          </a:p>
          <a:p>
            <a:pPr lvl="1">
              <a:buFontTx/>
              <a:buChar char="-"/>
            </a:pPr>
            <a:endParaRPr lang="en-US" sz="1500" dirty="0"/>
          </a:p>
          <a:p>
            <a:pPr lvl="1">
              <a:buFontTx/>
              <a:buChar char="-"/>
            </a:pPr>
            <a:r>
              <a:rPr lang="en-US" sz="1500" dirty="0"/>
              <a:t>Extensive MP discussion at March meeting regarding concerns over price formation with current protocol defined curves</a:t>
            </a:r>
          </a:p>
          <a:p>
            <a:pPr lvl="2">
              <a:buFontTx/>
              <a:buChar char="-"/>
            </a:pPr>
            <a:r>
              <a:rPr lang="en-US" sz="1100" dirty="0"/>
              <a:t>MPs raised questions as to whether the currently defined ORDC is aligned with operations (shape of ORDC).</a:t>
            </a:r>
          </a:p>
          <a:p>
            <a:pPr lvl="2">
              <a:buFontTx/>
              <a:buChar char="-"/>
            </a:pPr>
            <a:r>
              <a:rPr lang="en-US" sz="1100" dirty="0"/>
              <a:t>MPs raised questions of whether to revisit TAC decision and protocols on ASDC distribution under ORDC.</a:t>
            </a:r>
            <a:endParaRPr lang="en-US" sz="1500" dirty="0"/>
          </a:p>
          <a:p>
            <a:pPr lvl="2">
              <a:buFontTx/>
              <a:buChar char="-"/>
            </a:pPr>
            <a:endParaRPr lang="en-US" sz="1100" dirty="0"/>
          </a:p>
          <a:p>
            <a:pPr lvl="1">
              <a:buFontTx/>
              <a:buChar char="-"/>
            </a:pPr>
            <a:endParaRPr lang="en-US" sz="1400" dirty="0"/>
          </a:p>
          <a:p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41D012-E0D0-59F2-09A4-E7DE50E9F1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209800"/>
            <a:ext cx="7151914" cy="17855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B6CE28-00D4-522E-07A5-E6FF6E82D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4953000"/>
            <a:ext cx="3758428" cy="1524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53A3F88-5722-FEAB-07FA-ACB9922C60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7767" y="4882095"/>
            <a:ext cx="2568894" cy="1504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752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Next Steps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76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600" u="sng" dirty="0"/>
              <a:t>Discussion at next RTCBTF April 10</a:t>
            </a:r>
          </a:p>
          <a:p>
            <a:pPr lvl="1">
              <a:buFontTx/>
              <a:buChar char="-"/>
            </a:pPr>
            <a:r>
              <a:rPr lang="en-US" sz="1200" u="sng" dirty="0"/>
              <a:t>Issue 17</a:t>
            </a:r>
            <a:r>
              <a:rPr lang="en-US" sz="1200" dirty="0"/>
              <a:t> - RUC Capacity Short (Round 3 with draft NPRR language)</a:t>
            </a:r>
          </a:p>
          <a:p>
            <a:pPr lvl="1">
              <a:buFontTx/>
              <a:buChar char="-"/>
            </a:pPr>
            <a:r>
              <a:rPr lang="en-US" sz="1200" u="sng" dirty="0"/>
              <a:t>Issue 4</a:t>
            </a:r>
            <a:r>
              <a:rPr lang="en-US" sz="1200" dirty="0"/>
              <a:t> - Change for on-line hydro Resources mitigation (Round 2 with draft language)</a:t>
            </a:r>
          </a:p>
          <a:p>
            <a:pPr lvl="1">
              <a:buFontTx/>
              <a:buChar char="-"/>
            </a:pPr>
            <a:r>
              <a:rPr lang="en-US" sz="1200" u="sng" dirty="0"/>
              <a:t>Issue 3</a:t>
            </a:r>
            <a:r>
              <a:rPr lang="en-US" sz="1200" dirty="0"/>
              <a:t> -  Framework for periodic analysis comparing RTC and the current ORDC design – KP 1.1(8) (Round 1 concepts/capability)</a:t>
            </a:r>
          </a:p>
          <a:p>
            <a:pPr lvl="1">
              <a:buFontTx/>
              <a:buChar char="-"/>
            </a:pPr>
            <a:r>
              <a:rPr lang="en-US" sz="1200" u="sng" dirty="0"/>
              <a:t>Issue 18</a:t>
            </a:r>
            <a:r>
              <a:rPr lang="en-US" sz="1200" dirty="0"/>
              <a:t> - Review of the AS Demand Curves in the context of current policy</a:t>
            </a:r>
          </a:p>
          <a:p>
            <a:pPr lvl="2">
              <a:buFontTx/>
              <a:buChar char="-"/>
            </a:pPr>
            <a:r>
              <a:rPr lang="en-US" sz="1050" dirty="0"/>
              <a:t>Facilitate discussion among MPs of next steps, but </a:t>
            </a:r>
          </a:p>
          <a:p>
            <a:pPr lvl="3">
              <a:buFontTx/>
              <a:buChar char="-"/>
            </a:pPr>
            <a:r>
              <a:rPr lang="en-US" sz="800" dirty="0"/>
              <a:t>Recognize ERCOT will continue forward on current approved design for implementation. </a:t>
            </a:r>
          </a:p>
          <a:p>
            <a:pPr lvl="3">
              <a:buFontTx/>
              <a:buChar char="-"/>
            </a:pPr>
            <a:r>
              <a:rPr lang="en-US" sz="800" dirty="0"/>
              <a:t>RTCBTF can be leveraged to discuss options, but market design changes will be done through normal policy and protocol change processes.</a:t>
            </a:r>
          </a:p>
          <a:p>
            <a:pPr lvl="2">
              <a:buFontTx/>
              <a:buChar char="-"/>
            </a:pPr>
            <a:r>
              <a:rPr lang="en-US" sz="1050" dirty="0"/>
              <a:t>For changing shape of ORDC</a:t>
            </a:r>
          </a:p>
          <a:p>
            <a:pPr lvl="3">
              <a:buFontTx/>
              <a:buChar char="-"/>
            </a:pPr>
            <a:r>
              <a:rPr lang="en-US" sz="800" dirty="0"/>
              <a:t>AS Demand Curves based on ORDC (current guidance from </a:t>
            </a:r>
            <a:r>
              <a:rPr lang="en-US" sz="800" dirty="0">
                <a:hlinkClick r:id="rId2"/>
              </a:rPr>
              <a:t>2019 memo</a:t>
            </a:r>
            <a:r>
              <a:rPr lang="en-US" sz="800" dirty="0"/>
              <a:t> to use ORDC for AS Demand Curves)</a:t>
            </a:r>
          </a:p>
          <a:p>
            <a:pPr lvl="3">
              <a:buFontTx/>
              <a:buChar char="-"/>
            </a:pPr>
            <a:r>
              <a:rPr lang="en-US" sz="800" dirty="0"/>
              <a:t>Re-shaping ORDC (or de-coupling ASDC from ORDC) would be PUCT policy change (would likely take at least 9 months)</a:t>
            </a:r>
          </a:p>
          <a:p>
            <a:pPr lvl="3">
              <a:buFontTx/>
              <a:buChar char="-"/>
            </a:pPr>
            <a:r>
              <a:rPr lang="en-US" sz="800" dirty="0"/>
              <a:t>Requires Protocol changes</a:t>
            </a:r>
          </a:p>
          <a:p>
            <a:pPr lvl="3">
              <a:buFontTx/>
              <a:buChar char="-"/>
            </a:pPr>
            <a:r>
              <a:rPr lang="en-US" sz="800" dirty="0"/>
              <a:t>System changes are not expected (parameterized values) and could be implemented within a month of approval</a:t>
            </a:r>
          </a:p>
          <a:p>
            <a:pPr lvl="2">
              <a:buFontTx/>
              <a:buChar char="-"/>
            </a:pPr>
            <a:r>
              <a:rPr lang="en-US" sz="1050" dirty="0"/>
              <a:t>For changing distribution of AS under ORDC curve</a:t>
            </a:r>
          </a:p>
          <a:p>
            <a:pPr lvl="3">
              <a:buFontTx/>
              <a:buChar char="-"/>
            </a:pPr>
            <a:r>
              <a:rPr lang="en-US" sz="800" dirty="0"/>
              <a:t>Requires Protocol changes</a:t>
            </a:r>
          </a:p>
          <a:p>
            <a:pPr lvl="3">
              <a:buFontTx/>
              <a:buChar char="-"/>
            </a:pPr>
            <a:r>
              <a:rPr lang="en-US" sz="800" dirty="0"/>
              <a:t>Requires system changes to change distribution logic</a:t>
            </a:r>
          </a:p>
          <a:p>
            <a:pPr lvl="3">
              <a:buFontTx/>
              <a:buChar char="-"/>
            </a:pPr>
            <a:r>
              <a:rPr lang="en-US" sz="800" dirty="0"/>
              <a:t>Currently ERCOT would consider this a Baseline 2 change (after initial go-live)</a:t>
            </a:r>
          </a:p>
          <a:p>
            <a:pPr lvl="1">
              <a:buFontTx/>
              <a:buChar char="-"/>
            </a:pPr>
            <a:endParaRPr lang="en-US" sz="1500" dirty="0"/>
          </a:p>
          <a:p>
            <a:pPr>
              <a:buFontTx/>
              <a:buChar char="-"/>
            </a:pPr>
            <a:r>
              <a:rPr lang="en-US" sz="1600" u="sng" dirty="0"/>
              <a:t>Potential RTC+B Technical Workshops (April-June 2024) </a:t>
            </a:r>
          </a:p>
          <a:p>
            <a:pPr lvl="1">
              <a:buFontTx/>
              <a:buChar char="-"/>
            </a:pPr>
            <a:r>
              <a:rPr lang="en-US" sz="1000" dirty="0"/>
              <a:t>Target audience, vendors and </a:t>
            </a:r>
            <a:r>
              <a:rPr lang="en-US" sz="1000"/>
              <a:t>IT development/implementation </a:t>
            </a:r>
            <a:r>
              <a:rPr lang="en-US" sz="1000" dirty="0"/>
              <a:t>staff </a:t>
            </a:r>
          </a:p>
          <a:p>
            <a:pPr lvl="2">
              <a:buFontTx/>
              <a:buChar char="-"/>
            </a:pPr>
            <a:r>
              <a:rPr lang="en-US" sz="1000" dirty="0"/>
              <a:t>ICCP configuration approaches for parallel testing and transition</a:t>
            </a:r>
          </a:p>
          <a:p>
            <a:pPr lvl="2">
              <a:buFontTx/>
              <a:buChar char="-"/>
            </a:pPr>
            <a:r>
              <a:rPr lang="en-US" sz="1000" dirty="0"/>
              <a:t>Technical review of initial versions of telemetry and market submission design specifications</a:t>
            </a:r>
          </a:p>
          <a:p>
            <a:pPr lvl="2"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800" dirty="0"/>
              <a:t>Questions?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5661450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23284</TotalTime>
  <Words>871</Words>
  <Application>Microsoft Office PowerPoint</Application>
  <PresentationFormat>On-screen Show (4:3)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Feb Board T&amp;S RTC Update)</vt:lpstr>
      <vt:lpstr>Plans for Meetings and Review Cycles</vt:lpstr>
      <vt:lpstr>Current Issues List</vt:lpstr>
      <vt:lpstr>Status of in-flight discussions</vt:lpstr>
      <vt:lpstr>ASDC Concerns and Potential Next Steps</vt:lpstr>
      <vt:lpstr>RTCBTF 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590</cp:revision>
  <cp:lastPrinted>2017-10-10T21:31:05Z</cp:lastPrinted>
  <dcterms:created xsi:type="dcterms:W3CDTF">2016-01-21T15:20:31Z</dcterms:created>
  <dcterms:modified xsi:type="dcterms:W3CDTF">2024-03-27T16:58:32Z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