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0"/>
  </p:notesMasterIdLst>
  <p:handoutMasterIdLst>
    <p:handoutMasterId r:id="rId21"/>
  </p:handoutMasterIdLst>
  <p:sldIdLst>
    <p:sldId id="260" r:id="rId6"/>
    <p:sldId id="269" r:id="rId7"/>
    <p:sldId id="270" r:id="rId8"/>
    <p:sldId id="267" r:id="rId9"/>
    <p:sldId id="274" r:id="rId10"/>
    <p:sldId id="281" r:id="rId11"/>
    <p:sldId id="282" r:id="rId12"/>
    <p:sldId id="284" r:id="rId13"/>
    <p:sldId id="278" r:id="rId14"/>
    <p:sldId id="275" r:id="rId15"/>
    <p:sldId id="283" r:id="rId16"/>
    <p:sldId id="277" r:id="rId17"/>
    <p:sldId id="279" r:id="rId18"/>
    <p:sldId id="28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ACE85F-2876-4F78-BFA8-A6C66DD79255}" v="1" dt="2024-03-27T22:57:36.3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March 28,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5FA7-2FED-4982-9116-3A82643ED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Developer Portal and Public API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C1CAD-6EEE-43AE-9103-288A34A54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988" y="902889"/>
            <a:ext cx="8534400" cy="519311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Developer Portal Go Live site walkthrough – Brandon Johnson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Public API Multi-Download Feature – Omar Soberanis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D3CFC-BF46-4804-ABCE-37E77DCE0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8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5FA7-2FED-4982-9116-3A82643ED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Other Projects/Initiatives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C1CAD-6EEE-43AE-9103-288A34A54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988" y="902889"/>
            <a:ext cx="8534400" cy="519311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NPRR1186 Updates – Sreenivas Badri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NERC Project 2015-09 Update – Sreenivas Badri</a:t>
            </a:r>
          </a:p>
          <a:p>
            <a:endParaRPr lang="en-US" dirty="0"/>
          </a:p>
          <a:p>
            <a:r>
              <a:rPr lang="en-US" dirty="0"/>
              <a:t>ERCOT MMS Migration to Linux – Katherine Li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D3CFC-BF46-4804-ABCE-37E77DCE0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27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ACF85-AAB7-40D5-8FFC-9481C718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NERC EMSWG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087DB-CAB9-4023-8D9F-1F40BB3E3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7696200" cy="505222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just">
              <a:buNone/>
            </a:pPr>
            <a:r>
              <a:rPr lang="en-US" dirty="0"/>
              <a:t>	NERC EMSWG Update – Wei Qiu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F36A9-03E3-48EA-90D7-A5BCF9249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7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Open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Future Topics of Interest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me at</a:t>
            </a:r>
          </a:p>
          <a:p>
            <a:pPr marL="0" indent="0" algn="ctr">
              <a:buNone/>
            </a:pPr>
            <a:r>
              <a:rPr lang="en-US" dirty="0"/>
              <a:t>Sreenivas.Badri@ercot.com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256EDBB-BCC1-02E2-8B2E-5A36C6C5E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829709"/>
              </p:ext>
            </p:extLst>
          </p:nvPr>
        </p:nvGraphicFramePr>
        <p:xfrm>
          <a:off x="228600" y="762000"/>
          <a:ext cx="8572500" cy="5486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149">
                  <a:extLst>
                    <a:ext uri="{9D8B030D-6E8A-4147-A177-3AD203B41FA5}">
                      <a16:colId xmlns:a16="http://schemas.microsoft.com/office/drawing/2014/main" val="1330684409"/>
                    </a:ext>
                  </a:extLst>
                </a:gridCol>
                <a:gridCol w="3136585">
                  <a:extLst>
                    <a:ext uri="{9D8B030D-6E8A-4147-A177-3AD203B41FA5}">
                      <a16:colId xmlns:a16="http://schemas.microsoft.com/office/drawing/2014/main" val="3782256076"/>
                    </a:ext>
                  </a:extLst>
                </a:gridCol>
                <a:gridCol w="3065772">
                  <a:extLst>
                    <a:ext uri="{9D8B030D-6E8A-4147-A177-3AD203B41FA5}">
                      <a16:colId xmlns:a16="http://schemas.microsoft.com/office/drawing/2014/main" val="3915521500"/>
                    </a:ext>
                  </a:extLst>
                </a:gridCol>
                <a:gridCol w="1736994">
                  <a:extLst>
                    <a:ext uri="{9D8B030D-6E8A-4147-A177-3AD203B41FA5}">
                      <a16:colId xmlns:a16="http://schemas.microsoft.com/office/drawing/2014/main" val="3293649482"/>
                    </a:ext>
                  </a:extLst>
                </a:gridCol>
              </a:tblGrid>
              <a:tr h="4564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Item #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Item Description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Presenter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Start Time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4467083"/>
                  </a:ext>
                </a:extLst>
              </a:tr>
              <a:tr h="23625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Antitrust admonition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Sreenivas Badri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2:00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8707876"/>
                  </a:ext>
                </a:extLst>
              </a:tr>
              <a:tr h="23625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Project Updates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Troy Anderson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2:05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6745418"/>
                  </a:ext>
                </a:extLst>
              </a:tr>
              <a:tr h="23625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RTC+B Updates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Matt Mereness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2:15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7790372"/>
                  </a:ext>
                </a:extLst>
              </a:tr>
              <a:tr h="47251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RTC+B Technical discussions - Next Steps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Sreenivas Badri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2:20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3893188"/>
                  </a:ext>
                </a:extLst>
              </a:tr>
              <a:tr h="63552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SCR820 Update - Real-Time Operator Messaging Tool - POC Demo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Sreenivas Badri/Satya Godavarti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2:30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5604924"/>
                  </a:ext>
                </a:extLst>
              </a:tr>
              <a:tr h="47251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RIOO – Single Model ESR Project updates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Ashwini Krishna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3:00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207765"/>
                  </a:ext>
                </a:extLst>
              </a:tr>
              <a:tr h="47251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Developer Portal Go-live site walkthrough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Brandon Johnson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3:15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7804852"/>
                  </a:ext>
                </a:extLst>
              </a:tr>
              <a:tr h="419385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Public API multi-download feature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Omar Soberanis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3:25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8325912"/>
                  </a:ext>
                </a:extLst>
              </a:tr>
              <a:tr h="23625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Other Projects/Initiatives update.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3:35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8083379"/>
                  </a:ext>
                </a:extLst>
              </a:tr>
              <a:tr h="2480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NPRR1186 Updates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Sreenivas Badri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5030565"/>
                  </a:ext>
                </a:extLst>
              </a:tr>
              <a:tr h="4193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ERCOT MMS Migration to Linux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Katherine Li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8767861"/>
                  </a:ext>
                </a:extLst>
              </a:tr>
              <a:tr h="2362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NERC Project 2015-09 Update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Sreenivas Badri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7571864"/>
                  </a:ext>
                </a:extLst>
              </a:tr>
              <a:tr h="23625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NERC Update – EMSWG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Wei Qiu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3:45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196692"/>
                  </a:ext>
                </a:extLst>
              </a:tr>
              <a:tr h="23625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Future Topics of Interest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Sreenivas Badri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3:55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2199322"/>
                  </a:ext>
                </a:extLst>
              </a:tr>
              <a:tr h="23625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Adjourn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Sreenivas Badri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4:00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658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200" dirty="0"/>
              <a:t>Project Updates – Troy Anderson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83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200" dirty="0"/>
              <a:t>RTC+B Updates – Matt Mereness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– Technical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400" dirty="0"/>
              <a:t>RTC+B Technical Discussions - Next Steps – Sreenivas Badri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62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SCR820 – Real-Time Operator Messaging Tool - POC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L="0" marR="0" lvl="0" indent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88670" algn="l"/>
                <a:tab pos="2743200" algn="ctr"/>
                <a:tab pos="4105275" algn="l"/>
              </a:tabLst>
            </a:pPr>
            <a:r>
              <a:rPr lang="en-US" sz="2800" b="0" dirty="0">
                <a:effectLst/>
              </a:rPr>
              <a:t>SCR820 Updates and Real-Time Operator Messaging Tool POC Demo - Sreenivas Badri/Satya Godavarti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28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RIOO – Single Model ESR 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L="0" marR="0" lvl="0" indent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88670" algn="l"/>
                <a:tab pos="2743200" algn="ctr"/>
                <a:tab pos="4105275" algn="l"/>
              </a:tabLst>
            </a:pPr>
            <a:r>
              <a:rPr lang="en-US" sz="2400" b="0" dirty="0">
                <a:effectLst/>
              </a:rPr>
              <a:t>RIOO – Single Model ESR Project Updates – Ashwini Krishna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4818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2363</TotalTime>
  <Words>350</Words>
  <Application>Microsoft Office PowerPoint</Application>
  <PresentationFormat>On-screen Show (4:3)</PresentationFormat>
  <Paragraphs>148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Symbol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Project Updates</vt:lpstr>
      <vt:lpstr>RTC+B Updates</vt:lpstr>
      <vt:lpstr>RTC+B – Technical Discussions</vt:lpstr>
      <vt:lpstr>SCR820 – Real-Time Operator Messaging Tool - POC</vt:lpstr>
      <vt:lpstr>RIOO – Single Model ESR Project Updates</vt:lpstr>
      <vt:lpstr>Developer Portal and Public API Updates</vt:lpstr>
      <vt:lpstr>Other Projects/Initiatives Update</vt:lpstr>
      <vt:lpstr>NERC EMSWG Update</vt:lpstr>
      <vt:lpstr>ERCOT TWG – Open Forum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2024-03-27T23:09:36Z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