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663" r:id="rId5"/>
    <p:sldMasterId id="2147483739" r:id="rId6"/>
  </p:sldMasterIdLst>
  <p:notesMasterIdLst>
    <p:notesMasterId r:id="rId13"/>
  </p:notesMasterIdLst>
  <p:handoutMasterIdLst>
    <p:handoutMasterId r:id="rId14"/>
  </p:handoutMasterIdLst>
  <p:sldIdLst>
    <p:sldId id="542" r:id="rId7"/>
    <p:sldId id="549" r:id="rId8"/>
    <p:sldId id="551" r:id="rId9"/>
    <p:sldId id="552" r:id="rId10"/>
    <p:sldId id="550" r:id="rId11"/>
    <p:sldId id="55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C61"/>
    <a:srgbClr val="00AEC7"/>
    <a:srgbClr val="E6EBF0"/>
    <a:srgbClr val="98C3FA"/>
    <a:srgbClr val="70CDD9"/>
    <a:srgbClr val="8DC3E5"/>
    <a:srgbClr val="A9E5EA"/>
    <a:srgbClr val="5B6770"/>
    <a:srgbClr val="26D07C"/>
    <a:srgbClr val="007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124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053683"/>
            <a:ext cx="8534400" cy="2042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2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50E65A-77F2-BD31-7884-036E0E1C76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038600"/>
            <a:ext cx="8340436" cy="2057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7E5F9A-4C8E-B655-9F97-B41B055E27A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1219201"/>
            <a:ext cx="8305800" cy="2042317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08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BA04B7-EE99-D736-11AC-D183C0DF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A8A3F-3706-273B-1AFB-760A102730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9BC0-04FA-F2B5-5399-0E40A64D35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838199"/>
            <a:ext cx="3352800" cy="541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EE9DFC8-B2E5-E793-2150-517381008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78E2229-F384-0D03-A606-DDA1EF9C159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169229" y="762000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025B271-82B7-1F6E-F1D4-5CDE1CA26D6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26729" y="762000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6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84D1CB6-92C2-F892-BEE2-D7DE748AC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6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35F2-47C7-E5B0-DC5D-8BCFB4026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206629"/>
            <a:ext cx="73914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5FD51-383E-7023-CF18-A1096F0F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241" y="3962400"/>
            <a:ext cx="55441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3E071B-3191-735B-1E53-53195D771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775D9C-A163-0AE2-B1A6-0B1992510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F50F-9FD6-D876-630B-1BB9772ED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7620002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107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7620002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A9812F-1971-A6EB-3683-540A75704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960120" rIns="274320" bIns="7315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53FC956-A879-5B22-35BA-D236C87FB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410FC-F79C-D1EE-BC59-B3D7D49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4572000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436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960120" rIns="274320" bIns="7315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8D8C4E-4BE2-888F-3F85-54FC3D912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3ABB5D-9742-CBF2-15A7-11E66774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4572000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324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00200" y="3429000"/>
            <a:ext cx="7010400" cy="2819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242DC6D-47B2-4BEB-A8AA-8A0002CC1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22C3B1-E57B-52E5-9F21-33863CDB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7696200" cy="34290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997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182A6B-DC34-4468-C956-97A4DC543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AFAAF5-F226-6389-E586-DC04636007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00200" y="3429000"/>
            <a:ext cx="7010400" cy="2819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9807EB-47DD-8DF6-305A-C4E5A3D8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7696200" cy="34290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426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31F1-E681-368A-8F5C-DBA97E41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90600"/>
            <a:ext cx="3352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D76CDD-E83E-314F-46D6-468E51433F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05400" y="990601"/>
            <a:ext cx="3505200" cy="54102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4A3320-2AAB-0F80-784F-76D0C98A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2282"/>
            <a:ext cx="73152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17BDA0E-C1F9-FF52-4A21-937465BDD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1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4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CF171C-297F-4950-0C7E-D8D375822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B5CE23-0801-2645-C33A-9F9E19FF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90600"/>
            <a:ext cx="3352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A263E8-3DE1-FE29-FE2A-6585C0D4DCC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05400" y="990601"/>
            <a:ext cx="3505200" cy="54102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24D0FB-E176-3A85-94A0-3D5271A7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2282"/>
            <a:ext cx="73152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98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5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699664-72AA-34F1-784C-6E6582F03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06EE49-B184-8DE1-DEB3-C9D706F2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90600"/>
            <a:ext cx="3352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830282-F265-20EB-31BA-835917B411D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05400" y="990601"/>
            <a:ext cx="3505200" cy="541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chemeClr val="accent1"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2C17FD-3EC6-0937-A579-73189B2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2282"/>
            <a:ext cx="73152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83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Shape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3ED11FE-8556-BDBD-C1A4-1DDF827CEB3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638300" y="1127931"/>
            <a:ext cx="7213840" cy="2628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B0943CB-AB77-66FC-B5C6-9EF57AD713B2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638300" y="3962400"/>
            <a:ext cx="7213840" cy="2268313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3" spcCol="54864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FB956A1-A25D-DD57-0C23-A5E2DB94E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52A6F6-BF09-CAD7-9F06-9654C669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2282"/>
            <a:ext cx="73152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18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2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514600"/>
          </a:xfrm>
          <a:prstGeom prst="rect">
            <a:avLst/>
          </a:prstGeom>
        </p:spPr>
        <p:txBody>
          <a:bodyPr lIns="274320" tIns="274320" rIns="274320" bIns="36576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4290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2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0386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800600"/>
            <a:ext cx="8534400" cy="1295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477004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7" y="6553200"/>
            <a:ext cx="935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13" r:id="rId5"/>
    <p:sldLayoutId id="2147483714" r:id="rId6"/>
    <p:sldLayoutId id="2147483715" r:id="rId7"/>
    <p:sldLayoutId id="2147483716" r:id="rId8"/>
    <p:sldLayoutId id="2147483755" r:id="rId9"/>
    <p:sldLayoutId id="2147483756" r:id="rId10"/>
    <p:sldLayoutId id="2147483717" r:id="rId11"/>
    <p:sldLayoutId id="2147483718" r:id="rId12"/>
    <p:sldLayoutId id="2147483719" r:id="rId13"/>
    <p:sldLayoutId id="2147483720" r:id="rId14"/>
    <p:sldLayoutId id="2147483666" r:id="rId15"/>
    <p:sldLayoutId id="2147483722" r:id="rId16"/>
    <p:sldLayoutId id="2147483737" r:id="rId17"/>
    <p:sldLayoutId id="2147483721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2" y="5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914400" y="6019800"/>
            <a:ext cx="3" cy="457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627B9B1-E043-8DC1-3EC7-0618B8D4608F}"/>
              </a:ext>
            </a:extLst>
          </p:cNvPr>
          <p:cNvSpPr/>
          <p:nvPr userDrawn="1"/>
        </p:nvSpPr>
        <p:spPr>
          <a:xfrm>
            <a:off x="8534402" y="6477004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0C3A2F-8F20-B658-C764-43B7B4E03C14}"/>
              </a:ext>
            </a:extLst>
          </p:cNvPr>
          <p:cNvSpPr/>
          <p:nvPr userDrawn="1"/>
        </p:nvSpPr>
        <p:spPr>
          <a:xfrm>
            <a:off x="9019630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B88D08-DDEE-00ED-73FF-063414CEE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B031E7-226A-613D-9699-D5B9B138274C}"/>
              </a:ext>
            </a:extLst>
          </p:cNvPr>
          <p:cNvCxnSpPr>
            <a:cxnSpLocks/>
          </p:cNvCxnSpPr>
          <p:nvPr userDrawn="1"/>
        </p:nvCxnSpPr>
        <p:spPr>
          <a:xfrm>
            <a:off x="914402" y="6477005"/>
            <a:ext cx="81381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A18A6C-1485-2DE6-42D7-00D0F66FEAE0}"/>
              </a:ext>
            </a:extLst>
          </p:cNvPr>
          <p:cNvSpPr txBox="1"/>
          <p:nvPr userDrawn="1"/>
        </p:nvSpPr>
        <p:spPr>
          <a:xfrm>
            <a:off x="838200" y="6553200"/>
            <a:ext cx="935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114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2105561"/>
            <a:ext cx="564603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Day-Ahead Market (DAM) Point-to-Point (PTP) Activity Update</a:t>
            </a:r>
          </a:p>
          <a:p>
            <a:endParaRPr lang="en-US" sz="20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Alfredo Moreno</a:t>
            </a:r>
          </a:p>
          <a:p>
            <a:r>
              <a:rPr lang="en-US" dirty="0"/>
              <a:t>ERCOT</a:t>
            </a:r>
          </a:p>
          <a:p>
            <a:endParaRPr lang="en-US" dirty="0"/>
          </a:p>
          <a:p>
            <a:r>
              <a:rPr lang="en-US" dirty="0"/>
              <a:t>April 2, 2024</a:t>
            </a: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D88C51-CAFA-2BF2-AC5B-2F31F84F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Discussion Recap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6FABB0-2F1E-FEC3-751D-7D10750EE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SCR798, PTP Obligation BID ID Limit, and NPRR925, Increasing Minimum Quantity for PTP Obligation Bids, were implemented August 2019</a:t>
            </a:r>
          </a:p>
          <a:p>
            <a:endParaRPr lang="en-US" dirty="0"/>
          </a:p>
          <a:p>
            <a:r>
              <a:rPr lang="en-US" dirty="0"/>
              <a:t>SCR814, PTP Obligation Bid Interval Limit, was implemented May 2022</a:t>
            </a:r>
          </a:p>
          <a:p>
            <a:endParaRPr lang="en-US" dirty="0"/>
          </a:p>
          <a:p>
            <a:r>
              <a:rPr lang="en-US" dirty="0"/>
              <a:t>PTP interval and Counter-Party (CP) counts have continued to increase over the years</a:t>
            </a:r>
          </a:p>
          <a:p>
            <a:endParaRPr lang="en-US" dirty="0"/>
          </a:p>
          <a:p>
            <a:r>
              <a:rPr lang="en-US" dirty="0"/>
              <a:t>Options were discussed on how to move forward with software/process updates, limit reductions, and PTP bid fees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431EAA-58E5-A784-9766-F191CC4BF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447E-FCE4-17BE-7DBE-9BB3B7A3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 Total Intervals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C2EEAC-D206-8931-1D41-901FEE55B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074" y="1779548"/>
            <a:ext cx="9150074" cy="32989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CBA4C-2B1C-605D-1C3A-D2C99C8C3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8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630E-C591-EB28-0254-14A8E10F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 PTP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43542-8F4E-29DC-E572-8C83D1BA8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136C7-E711-FFEF-CF51-218024261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420"/>
            <a:ext cx="9144000" cy="52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9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CADC-C4C5-310C-1D22-4F636779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6ACD-F9D2-CB89-692E-43EBEAABF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Short-term, ERCOT will continue to monitor PTP activity and will reduce PTP limits as needed to avoid DAM delays/aborts</a:t>
            </a:r>
          </a:p>
          <a:p>
            <a:endParaRPr lang="en-US" dirty="0"/>
          </a:p>
          <a:p>
            <a:r>
              <a:rPr lang="en-US" dirty="0"/>
              <a:t>Long-term, ERCOT will pursue PTP fees and draft a NPRR to be brought back in a future WMWG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22088-61E3-9394-8D1D-20F7216CB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2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09F5-7048-D9DF-8A18-9BEB9612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169841"/>
            <a:ext cx="8458200" cy="51831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B36C4-341E-80B7-EF0C-84C04FDAD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7332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rtic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  <Dimensions xmlns="8d5ee879-813f-4fb9-b7c2-a59846c21aeb">Default Width</Dimensions>
    <Month xmlns="8d5ee879-813f-4fb9-b7c2-a59846c21ae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7" ma:contentTypeDescription="Create a new document." ma:contentTypeScope="" ma:versionID="f334b19ed6e11c8a018bfc43c5e9f5e2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6d0723ded436bfb6175ba8e1f6eccadf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  <xsd:element ref="ns2:Dimensions" minOccurs="0"/>
                <xsd:element ref="ns2:MediaServiceObjectDetectorVersions" minOccurs="0"/>
                <xsd:element ref="ns2:Mon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Confidential"/>
          <xsd:enumeration value="Public"/>
          <xsd:enumeration value="Internal"/>
          <xsd:enumeration value="Board of Directors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Dimensions" ma:index="12" nillable="true" ma:displayName="Dimensions" ma:format="Dropdown" ma:internalName="Dimensions">
      <xsd:simpleType>
        <xsd:restriction base="dms:Choice">
          <xsd:enumeration value="Widescreen (16:9)"/>
          <xsd:enumeration value="Default Width"/>
          <xsd:enumeration value="HD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onth" ma:index="14" nillable="true" ma:displayName="Month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6A6CD9-B3E1-40D4-996B-E55652A7B6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ee879-813f-4fb9-b7c2-a59846c21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149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Cover Slide</vt:lpstr>
      <vt:lpstr>Horizontal Theme</vt:lpstr>
      <vt:lpstr>Vertical Theme</vt:lpstr>
      <vt:lpstr>PowerPoint Presentation</vt:lpstr>
      <vt:lpstr>Past Discussion Recap</vt:lpstr>
      <vt:lpstr>PTP Total Intervals</vt:lpstr>
      <vt:lpstr>CP PTP intervals</vt:lpstr>
      <vt:lpstr>Next Steps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Moreno, Alfredo</cp:lastModifiedBy>
  <cp:revision>4</cp:revision>
  <cp:lastPrinted>2017-10-10T21:31:05Z</cp:lastPrinted>
  <dcterms:created xsi:type="dcterms:W3CDTF">2016-01-21T15:20:31Z</dcterms:created>
  <dcterms:modified xsi:type="dcterms:W3CDTF">2024-03-28T16:20:50Z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2023-04-04T20:11:24Z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2ffd7455-2a10-4c42-ab9a-33fe7556bcb5</vt:lpwstr>
  </property>
  <property fmtid="{D5CDD505-2E9C-101B-9397-08002B2CF9AE}" pid="9" name="MSIP_Label_7084cbda-52b8-46fb-a7b7-cb5bd465ed85_ContentBits">
    <vt:lpwstr>0</vt:lpwstr>
  </property>
</Properties>
</file>