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65" r:id="rId4"/>
    <p:sldId id="266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600" dirty="0"/>
              <a:t>Comments on NPRR 1191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/>
              <a:t>ERCOT Steel Mills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April 1,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3B9F-36B1-F295-0166-FB9EFC1D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6934200" cy="1371600"/>
          </a:xfrm>
        </p:spPr>
        <p:txBody>
          <a:bodyPr/>
          <a:lstStyle/>
          <a:p>
            <a:r>
              <a:rPr lang="en-US" sz="2800" dirty="0"/>
              <a:t>ERCOT Steel Mills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A200-AA92-3354-1C53-F8742BEC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486400"/>
          </a:xfrm>
        </p:spPr>
        <p:txBody>
          <a:bodyPr/>
          <a:lstStyle/>
          <a:p>
            <a:r>
              <a:rPr lang="en-US" altLang="en-US" sz="2000" dirty="0"/>
              <a:t>ERCOT Steel Mills filed formal comments to the LFLTF as well a to PRS on NPRR 1191 on August 30, 2023.</a:t>
            </a:r>
          </a:p>
          <a:p>
            <a:pPr lvl="1"/>
            <a:r>
              <a:rPr lang="en-US" altLang="en-US" sz="1800" dirty="0"/>
              <a:t>We suggest that ERCOT take a different approach to expedite implementation of market and operations rules to manage these new loads on the Grid.</a:t>
            </a:r>
          </a:p>
          <a:p>
            <a:r>
              <a:rPr lang="en-US" sz="2000" dirty="0"/>
              <a:t>We propose that the current NPRR 1191 change the definition of Large Load to focus only on “Registered Flexible Load” RFL.</a:t>
            </a:r>
          </a:p>
          <a:p>
            <a:pPr lvl="1"/>
            <a:r>
              <a:rPr lang="en-US" sz="1800" dirty="0"/>
              <a:t>Delete definition for Large Load in the draft NPRR</a:t>
            </a:r>
          </a:p>
          <a:p>
            <a:pPr lvl="1"/>
            <a:r>
              <a:rPr lang="en-US" sz="1800" dirty="0"/>
              <a:t>Any load has the option to be a RFL or treated as any other load served by ERCOT</a:t>
            </a:r>
          </a:p>
          <a:p>
            <a:pPr lvl="1"/>
            <a:r>
              <a:rPr lang="en-US" sz="1800" dirty="0"/>
              <a:t>Define “Registered Flexible Load” without a size specification</a:t>
            </a:r>
          </a:p>
          <a:p>
            <a:pPr lvl="1"/>
            <a:r>
              <a:rPr lang="en-US" sz="1800" dirty="0"/>
              <a:t>General Principles:</a:t>
            </a:r>
          </a:p>
          <a:p>
            <a:pPr marL="914400" lvl="2" indent="-176213"/>
            <a:r>
              <a:rPr lang="en-US" sz="1800" dirty="0"/>
              <a:t>Create Registration requirements solely for  “Registered Flexible Load”</a:t>
            </a:r>
          </a:p>
          <a:p>
            <a:pPr marL="914400" lvl="2" indent="-176213"/>
            <a:r>
              <a:rPr lang="en-US" sz="1800" dirty="0"/>
              <a:t>Remove/Define requirements for Voltage Ride Through and </a:t>
            </a:r>
            <a:r>
              <a:rPr lang="en-US" sz="1800" dirty="0" err="1"/>
              <a:t>Subsynchronous</a:t>
            </a:r>
            <a:r>
              <a:rPr lang="en-US" sz="1800" dirty="0"/>
              <a:t> Resonance</a:t>
            </a:r>
          </a:p>
          <a:p>
            <a:pPr marL="914400" lvl="2" indent="-176213"/>
            <a:r>
              <a:rPr lang="en-US" sz="1800" dirty="0"/>
              <a:t>Define Ramp rate limitations solely for RFLs</a:t>
            </a:r>
          </a:p>
          <a:p>
            <a:pPr marL="914400" lvl="2" indent="-176213"/>
            <a:r>
              <a:rPr lang="en-US" sz="1800" dirty="0"/>
              <a:t>Create a mechanism for payments/avoided cost to RFLs on dispatch deployment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954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1D89-4218-7F49-BB1A-E7104427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F7E59-28A7-134F-C537-D49DEC50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59" y="1348273"/>
            <a:ext cx="8229600" cy="4572000"/>
          </a:xfrm>
        </p:spPr>
        <p:txBody>
          <a:bodyPr/>
          <a:lstStyle/>
          <a:p>
            <a:r>
              <a:rPr lang="en-US" sz="2400" dirty="0"/>
              <a:t>Form a subgroup of LFLTF to narrow the focus of the NPRR </a:t>
            </a:r>
          </a:p>
          <a:p>
            <a:pPr lvl="1"/>
            <a:r>
              <a:rPr lang="en-US" sz="1800" dirty="0"/>
              <a:t>Subgroup will work through entire document paragraph by paragraph</a:t>
            </a:r>
          </a:p>
          <a:p>
            <a:pPr lvl="1"/>
            <a:r>
              <a:rPr lang="en-US" sz="1800" dirty="0"/>
              <a:t>Result will be presented to LFLTF at a future meeting</a:t>
            </a:r>
          </a:p>
          <a:p>
            <a:pPr lvl="1"/>
            <a:r>
              <a:rPr lang="en-US" sz="1800" dirty="0"/>
              <a:t>Revised NPRR will be posted to PRS as LFLTF comments</a:t>
            </a:r>
          </a:p>
          <a:p>
            <a:pPr lvl="1"/>
            <a:r>
              <a:rPr lang="en-US" sz="1800" dirty="0"/>
              <a:t>Dissention of any language can be filed at that time to PRS</a:t>
            </a:r>
          </a:p>
          <a:p>
            <a:r>
              <a:rPr lang="en-US" sz="2400" dirty="0"/>
              <a:t>Incorporate Task Force comments concerning the ERCOT Fee Schedule into NPRR 1202</a:t>
            </a:r>
          </a:p>
          <a:p>
            <a:r>
              <a:rPr lang="en-US" sz="2400" dirty="0"/>
              <a:t>Present to TAC the General Principles for direction.</a:t>
            </a:r>
          </a:p>
          <a:p>
            <a:r>
              <a:rPr lang="en-US" sz="2400" dirty="0"/>
              <a:t>Delay any changes to other associated Revision Requests, NOGRR 256,  PGRR) 111 and RRGRR) 036 until TAC directs and consensus is reached on NPRR 1191. </a:t>
            </a:r>
          </a:p>
        </p:txBody>
      </p:sp>
    </p:spTree>
    <p:extLst>
      <p:ext uri="{BB962C8B-B14F-4D97-AF65-F5344CB8AC3E}">
        <p14:creationId xmlns:p14="http://schemas.microsoft.com/office/powerpoint/2010/main" val="313770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4C90-3E05-E5CF-1A98-27CD0DF2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590800"/>
            <a:ext cx="6934200" cy="914400"/>
          </a:xfrm>
        </p:spPr>
        <p:txBody>
          <a:bodyPr/>
          <a:lstStyle/>
          <a:p>
            <a:pPr algn="ctr"/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717634374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" id="{38318195-97FA-4DDB-8A09-05975748A54F}" vid="{EF999FFE-0CC8-4140-80D5-6D05BC9711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</Template>
  <TotalTime>267</TotalTime>
  <Words>279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Floyds Favorite</vt:lpstr>
      <vt:lpstr>Comments on NPRR 1191</vt:lpstr>
      <vt:lpstr>ERCOT Steel Mills Comments</vt:lpstr>
      <vt:lpstr>Next Steps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NPRR 1191</dc:title>
  <dc:creator>Steel Mills</dc:creator>
  <cp:lastModifiedBy>Steel Mills</cp:lastModifiedBy>
  <cp:revision>14</cp:revision>
  <cp:lastPrinted>2024-03-28T15:32:05Z</cp:lastPrinted>
  <dcterms:created xsi:type="dcterms:W3CDTF">2024-01-05T21:22:17Z</dcterms:created>
  <dcterms:modified xsi:type="dcterms:W3CDTF">2024-03-28T16:03:01Z</dcterms:modified>
</cp:coreProperties>
</file>