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63" r:id="rId4"/>
    <p:sldId id="267" r:id="rId5"/>
    <p:sldId id="257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7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25468" autoAdjust="0"/>
  </p:normalViewPr>
  <p:slideViewPr>
    <p:cSldViewPr snapToGrid="0">
      <p:cViewPr varScale="1">
        <p:scale>
          <a:sx n="83" d="100"/>
          <a:sy n="83" d="100"/>
        </p:scale>
        <p:origin x="108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tref\Documents\Steel%20Mills\NPRRs\NPRR%201191\Demand%20Response%20Monito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Demand Response Monitor</a:t>
            </a:r>
          </a:p>
        </c:rich>
      </c:tx>
      <c:layout>
        <c:manualLayout>
          <c:xMode val="edge"/>
          <c:yMode val="edge"/>
          <c:x val="0.31488609091463748"/>
          <c:y val="3.73692077727952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Demand Responce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Sheet1!$B$15:$B$38</c:f>
              <c:numCache>
                <c:formatCode>General</c:formatCode>
                <c:ptCount val="24"/>
                <c:pt idx="0">
                  <c:v>120</c:v>
                </c:pt>
                <c:pt idx="1">
                  <c:v>115</c:v>
                </c:pt>
                <c:pt idx="2">
                  <c:v>110</c:v>
                </c:pt>
                <c:pt idx="3">
                  <c:v>105</c:v>
                </c:pt>
                <c:pt idx="4">
                  <c:v>100</c:v>
                </c:pt>
                <c:pt idx="5">
                  <c:v>95</c:v>
                </c:pt>
                <c:pt idx="6">
                  <c:v>90</c:v>
                </c:pt>
                <c:pt idx="7">
                  <c:v>85</c:v>
                </c:pt>
                <c:pt idx="8">
                  <c:v>80</c:v>
                </c:pt>
                <c:pt idx="9">
                  <c:v>75</c:v>
                </c:pt>
                <c:pt idx="10">
                  <c:v>70</c:v>
                </c:pt>
                <c:pt idx="11">
                  <c:v>65</c:v>
                </c:pt>
                <c:pt idx="12">
                  <c:v>60</c:v>
                </c:pt>
                <c:pt idx="13">
                  <c:v>55</c:v>
                </c:pt>
                <c:pt idx="14">
                  <c:v>50</c:v>
                </c:pt>
                <c:pt idx="15">
                  <c:v>45</c:v>
                </c:pt>
                <c:pt idx="16">
                  <c:v>40</c:v>
                </c:pt>
                <c:pt idx="17">
                  <c:v>35</c:v>
                </c:pt>
                <c:pt idx="18">
                  <c:v>30</c:v>
                </c:pt>
                <c:pt idx="19">
                  <c:v>25</c:v>
                </c:pt>
                <c:pt idx="20">
                  <c:v>20</c:v>
                </c:pt>
                <c:pt idx="21">
                  <c:v>15</c:v>
                </c:pt>
                <c:pt idx="22">
                  <c:v>10</c:v>
                </c:pt>
                <c:pt idx="23">
                  <c:v>5</c:v>
                </c:pt>
              </c:numCache>
            </c:numRef>
          </c:cat>
          <c:val>
            <c:numRef>
              <c:f>Sheet1!$C$15:$C$38</c:f>
              <c:numCache>
                <c:formatCode>0</c:formatCode>
                <c:ptCount val="24"/>
                <c:pt idx="0">
                  <c:v>2</c:v>
                </c:pt>
                <c:pt idx="1">
                  <c:v>3.2199999999999989</c:v>
                </c:pt>
                <c:pt idx="2">
                  <c:v>0.29501346902691239</c:v>
                </c:pt>
                <c:pt idx="3">
                  <c:v>0</c:v>
                </c:pt>
                <c:pt idx="4">
                  <c:v>50</c:v>
                </c:pt>
                <c:pt idx="5">
                  <c:v>30</c:v>
                </c:pt>
                <c:pt idx="6">
                  <c:v>40</c:v>
                </c:pt>
                <c:pt idx="7">
                  <c:v>60</c:v>
                </c:pt>
                <c:pt idx="8">
                  <c:v>118.60158844923406</c:v>
                </c:pt>
                <c:pt idx="9">
                  <c:v>129.65267692301666</c:v>
                </c:pt>
                <c:pt idx="10">
                  <c:v>149.76999999999998</c:v>
                </c:pt>
                <c:pt idx="11">
                  <c:v>163.1</c:v>
                </c:pt>
                <c:pt idx="12">
                  <c:v>189.20999999999998</c:v>
                </c:pt>
                <c:pt idx="13">
                  <c:v>214.20999999999998</c:v>
                </c:pt>
                <c:pt idx="14">
                  <c:v>208.1</c:v>
                </c:pt>
                <c:pt idx="15">
                  <c:v>210.24</c:v>
                </c:pt>
                <c:pt idx="16">
                  <c:v>243.44</c:v>
                </c:pt>
                <c:pt idx="17">
                  <c:v>280.75</c:v>
                </c:pt>
                <c:pt idx="18">
                  <c:v>348</c:v>
                </c:pt>
                <c:pt idx="19">
                  <c:v>575</c:v>
                </c:pt>
                <c:pt idx="20">
                  <c:v>775</c:v>
                </c:pt>
                <c:pt idx="21">
                  <c:v>879</c:v>
                </c:pt>
                <c:pt idx="22">
                  <c:v>863.77</c:v>
                </c:pt>
                <c:pt idx="23">
                  <c:v>914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40-439B-A4D0-3F80C07B7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3097784"/>
        <c:axId val="513098144"/>
      </c:lineChart>
      <c:lineChart>
        <c:grouping val="stacked"/>
        <c:varyColors val="0"/>
        <c:ser>
          <c:idx val="1"/>
          <c:order val="1"/>
          <c:tx>
            <c:v>System LMP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Sheet1!$D$15:$D$38</c:f>
              <c:numCache>
                <c:formatCode>0.00</c:formatCode>
                <c:ptCount val="24"/>
                <c:pt idx="0">
                  <c:v>50</c:v>
                </c:pt>
                <c:pt idx="1">
                  <c:v>52</c:v>
                </c:pt>
                <c:pt idx="2">
                  <c:v>51.22</c:v>
                </c:pt>
                <c:pt idx="3">
                  <c:v>49.075013469026921</c:v>
                </c:pt>
                <c:pt idx="4">
                  <c:v>49.2</c:v>
                </c:pt>
                <c:pt idx="5">
                  <c:v>52.103426031823368</c:v>
                </c:pt>
                <c:pt idx="6">
                  <c:v>52.751885325926033</c:v>
                </c:pt>
                <c:pt idx="7">
                  <c:v>57.88</c:v>
                </c:pt>
                <c:pt idx="8">
                  <c:v>59.168911526217386</c:v>
                </c:pt>
                <c:pt idx="9">
                  <c:v>59.432676923016672</c:v>
                </c:pt>
                <c:pt idx="10">
                  <c:v>70.22</c:v>
                </c:pt>
                <c:pt idx="11">
                  <c:v>79.55</c:v>
                </c:pt>
                <c:pt idx="12">
                  <c:v>83.55</c:v>
                </c:pt>
                <c:pt idx="13">
                  <c:v>105.66</c:v>
                </c:pt>
                <c:pt idx="14">
                  <c:v>108.55</c:v>
                </c:pt>
                <c:pt idx="15">
                  <c:v>99.55</c:v>
                </c:pt>
                <c:pt idx="16">
                  <c:v>110.69</c:v>
                </c:pt>
                <c:pt idx="17">
                  <c:v>132.75</c:v>
                </c:pt>
                <c:pt idx="18">
                  <c:v>148</c:v>
                </c:pt>
                <c:pt idx="19">
                  <c:v>200</c:v>
                </c:pt>
                <c:pt idx="20">
                  <c:v>375</c:v>
                </c:pt>
                <c:pt idx="21">
                  <c:v>400</c:v>
                </c:pt>
                <c:pt idx="22">
                  <c:v>479</c:v>
                </c:pt>
                <c:pt idx="23">
                  <c:v>384.77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40-439B-A4D0-3F80C07B78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3780872"/>
        <c:axId val="523788432"/>
      </c:lineChart>
      <c:catAx>
        <c:axId val="513097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SCED Run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098144"/>
        <c:crosses val="autoZero"/>
        <c:auto val="1"/>
        <c:lblAlgn val="ctr"/>
        <c:lblOffset val="100"/>
        <c:noMultiLvlLbl val="0"/>
      </c:catAx>
      <c:valAx>
        <c:axId val="5130981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097784"/>
        <c:crosses val="autoZero"/>
        <c:crossBetween val="between"/>
      </c:valAx>
      <c:valAx>
        <c:axId val="523788432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780872"/>
        <c:crosses val="max"/>
        <c:crossBetween val="between"/>
      </c:valAx>
      <c:catAx>
        <c:axId val="523780872"/>
        <c:scaling>
          <c:orientation val="minMax"/>
        </c:scaling>
        <c:delete val="1"/>
        <c:axPos val="b"/>
        <c:majorTickMark val="out"/>
        <c:minorTickMark val="none"/>
        <c:tickLblPos val="nextTo"/>
        <c:crossAx val="523788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386D7-BBA1-893E-7409-06D9BA027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76FB59-4C3A-A9B6-0ECC-717A526FC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7D8A-2D34-B438-67DB-3B1F40F5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B73579-60D4-9063-61D1-2B989D37E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D521C-D676-3BF7-AE07-60F76956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4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EB6A8-F905-8395-972F-28A55D52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D6E1D-D27A-2D1B-DCFE-E80A45C7C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FD36-24E3-E31A-FF83-FC5259DE1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4497-40EC-FFC7-C1D8-E040ABC9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B837B-D5F1-6B54-BD87-49568CCB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1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E4EC35-0F41-4B4D-E54F-9C3D38F41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436F8-5B57-811C-5CC7-82D34DCEF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DB7AC-5D60-48A9-B9F1-58DA8527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A4873-7A13-A867-DC84-8CA9B5F9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FF65C-8749-C8C9-18FD-2C58716A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5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5742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05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81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8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87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50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15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80457-4B36-045D-638D-7BA03EE6A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55DB6-BF73-3ED1-7E49-DAC7EA833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A4DCF-9728-62DC-2760-5BDE61765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215E5-E7EC-F02B-2447-D1C54707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74D5E-2CF6-A5B2-651F-2F4A83A8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83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28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40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4E5A-8930-816D-F75B-3CF8A87FE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544A1-26F4-B16C-F4A4-D4FD664FA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2F1E3-5BBD-3ED0-4D11-D31A4F495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41D5-D491-9D31-202C-DB181AD7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1B1DC-A84A-7107-F165-4046EE495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6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69E52-430A-3F77-7AA4-F5861696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5B37A-723C-D2EC-4AAF-D01E8FB58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003F7-360D-43C2-B93F-0B14A9E69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F57BF-B3CE-F476-331B-FB72E656C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9DFAB-7DDC-7D92-5FCF-81C8650B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23E5E-ECDC-F289-7A6D-74A3B3DC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5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16CE-B379-2481-701C-8615ACA4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E35B5-57B7-F1B0-FA7A-A97C6D824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AF821-1DA5-935C-63F4-45DE45324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A741CD-0F87-AC8A-E0E3-ABB41960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7D8E94-4594-5403-7A49-0F21282EA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33A2FE-7DBC-01A0-9B16-94A9D7CE8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BB7AE9-4F67-1A2F-ACC3-BD95492E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FB770-3614-D1A8-BFA7-CFF623D6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91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9C7C-98E7-87E7-6981-D12F4309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C9CC86-5F45-B9AC-F5C3-AF8A16DE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F8495-2030-DCA1-A97B-93110F42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20055-46ED-6F8B-E6B5-94E1AF31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6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A17C49-16D0-43A8-E824-C227EA89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B2E06-10D9-1E88-AFF5-4DCE5F3C6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20927-3B7F-D144-45CB-FBFD2141A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8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AE2D9-C45A-E1A2-C333-F4E5852EB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7E741-9DF5-CADF-FD33-7938B10BE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6F145-4304-9C38-D9B8-8F741DE7F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73EB1-6678-B8E5-072C-93802647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5E9A5-7C96-6F0A-2408-2A909FC8B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7093F-932D-D70A-81C7-CB3D3F03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1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C6351-538C-5922-10AD-5E4FBCD97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AD99A1-1B27-E4C5-4446-9B580FB12E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F3205-145E-E0B4-6312-7B9C12EBA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5EFA4-5DE1-AB1B-C3CF-DF35D2FA8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3F1B2-1205-2C8F-F297-4FAE1A78C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86BF2-FA93-842B-97AB-F1B87699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6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48EA43-1503-19D4-9BB7-17F0FC98E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75D43-D79B-E562-FE7F-441C94EAB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D7F07-53CD-3A4C-AB07-F58C98383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D608-4078-49CF-B685-6D830D98DDB8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A756A-F7D0-81E2-34C7-3631DD5F8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C45D-83D0-0F93-C13D-12290C305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22A1-DB28-45A2-AF4A-665E7C5B6E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26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9245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Demand Response Monitor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800" dirty="0"/>
              <a:t>For the ERCOT Operator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200400" y="5791201"/>
            <a:ext cx="297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</a:rPr>
              <a:t>Floyd J. Trefny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</a:rPr>
              <a:t>January 16,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42F27-4CB2-CDD1-7598-98F04564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5563"/>
            <a:ext cx="9245600" cy="914400"/>
          </a:xfrm>
        </p:spPr>
        <p:txBody>
          <a:bodyPr/>
          <a:lstStyle/>
          <a:p>
            <a:r>
              <a:rPr lang="en-US" dirty="0"/>
              <a:t>Demand Response in ERCOT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7DC23-947D-FAFB-519A-5EBC5D06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09963"/>
            <a:ext cx="10972800" cy="5648037"/>
          </a:xfrm>
        </p:spPr>
        <p:txBody>
          <a:bodyPr/>
          <a:lstStyle/>
          <a:p>
            <a:r>
              <a:rPr lang="en-US" sz="2400" dirty="0"/>
              <a:t>Since the inception of ERCOT, Demand Response from loads has increased.</a:t>
            </a:r>
          </a:p>
          <a:p>
            <a:r>
              <a:rPr lang="en-US" sz="2400" dirty="0"/>
              <a:t>Significant amounts of new Demand Responsive Load is forecast to continue over the next few years.</a:t>
            </a:r>
          </a:p>
          <a:p>
            <a:r>
              <a:rPr lang="en-US" sz="2400" dirty="0"/>
              <a:t>ERCOT operators need a better understanding of demand response occurring in real-time to better understand risks during projected critical shortages of generation capacity to serve load.</a:t>
            </a:r>
          </a:p>
          <a:p>
            <a:r>
              <a:rPr lang="en-US" sz="2400" dirty="0"/>
              <a:t>A Demand Response Monitor is proposed to assist operators in making judgements of near-future capacity needs.  The Monitor would detect a response by loads attributable to:</a:t>
            </a:r>
          </a:p>
          <a:p>
            <a:pPr lvl="1"/>
            <a:r>
              <a:rPr lang="en-US" sz="1400" dirty="0"/>
              <a:t>LMP Energy Price</a:t>
            </a:r>
          </a:p>
          <a:p>
            <a:pPr lvl="1"/>
            <a:r>
              <a:rPr lang="en-US" sz="1400" dirty="0"/>
              <a:t>4CP</a:t>
            </a:r>
          </a:p>
          <a:p>
            <a:pPr lvl="1"/>
            <a:r>
              <a:rPr lang="en-US" sz="1400" dirty="0"/>
              <a:t>Near 4CP</a:t>
            </a:r>
          </a:p>
          <a:p>
            <a:pPr lvl="1"/>
            <a:r>
              <a:rPr lang="en-US" sz="1400" dirty="0"/>
              <a:t>Conservation Alerts</a:t>
            </a:r>
          </a:p>
          <a:p>
            <a:r>
              <a:rPr lang="en-US" sz="2400" dirty="0"/>
              <a:t>Over time, empirical data collected by ERCOT could also used by ERCOT to predict future Demand Response for other reliability applications.</a:t>
            </a:r>
          </a:p>
        </p:txBody>
      </p:sp>
    </p:spTree>
    <p:extLst>
      <p:ext uri="{BB962C8B-B14F-4D97-AF65-F5344CB8AC3E}">
        <p14:creationId xmlns:p14="http://schemas.microsoft.com/office/powerpoint/2010/main" val="414561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as Map Of Us State Stock Illustration - Download Image Now - Texas,  Outline, Map">
            <a:extLst>
              <a:ext uri="{FF2B5EF4-FFF2-40B4-BE49-F238E27FC236}">
                <a16:creationId xmlns:a16="http://schemas.microsoft.com/office/drawing/2014/main" id="{33F4402A-0A4C-A52D-DF79-A5E7EA96C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36" y="359071"/>
            <a:ext cx="6960731" cy="675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2B77E9-1BD5-33B7-BDC3-B55F75D2520B}"/>
              </a:ext>
            </a:extLst>
          </p:cNvPr>
          <p:cNvSpPr txBox="1"/>
          <p:nvPr/>
        </p:nvSpPr>
        <p:spPr>
          <a:xfrm>
            <a:off x="480291" y="330347"/>
            <a:ext cx="703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How Can the System Operator Know When a MW Peak Has Occurred?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6687A5-3161-D415-A15F-8F49AF57A69C}"/>
              </a:ext>
            </a:extLst>
          </p:cNvPr>
          <p:cNvSpPr txBox="1"/>
          <p:nvPr/>
        </p:nvSpPr>
        <p:spPr>
          <a:xfrm>
            <a:off x="969818" y="3567794"/>
            <a:ext cx="4007956" cy="1200329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ERCOT Total Load*       72,327 Mw</a:t>
            </a:r>
          </a:p>
          <a:p>
            <a:r>
              <a:rPr lang="en-US" dirty="0"/>
              <a:t>	        </a:t>
            </a:r>
          </a:p>
          <a:p>
            <a:r>
              <a:rPr lang="en-US" dirty="0"/>
              <a:t>                          Peak      72,548 Mw</a:t>
            </a:r>
          </a:p>
          <a:p>
            <a:r>
              <a:rPr lang="en-US" dirty="0"/>
              <a:t> Time @ Measured Peak   16:47         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0AA93-09FC-D212-26C3-98B395FC79A5}"/>
              </a:ext>
            </a:extLst>
          </p:cNvPr>
          <p:cNvSpPr txBox="1"/>
          <p:nvPr/>
        </p:nvSpPr>
        <p:spPr>
          <a:xfrm>
            <a:off x="969818" y="6086764"/>
            <a:ext cx="8811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Total ERCOT Load is calculated as sum of total generation and DC tie  telemetry</a:t>
            </a:r>
          </a:p>
          <a:p>
            <a:r>
              <a:rPr lang="en-US" dirty="0"/>
              <a:t>    (total generation could exclude renewables if the objective is to determine peak NET Load)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88588B-2704-7F9B-91D1-FB4ECE3E1700}"/>
              </a:ext>
            </a:extLst>
          </p:cNvPr>
          <p:cNvSpPr txBox="1"/>
          <p:nvPr/>
        </p:nvSpPr>
        <p:spPr>
          <a:xfrm>
            <a:off x="969818" y="3070323"/>
            <a:ext cx="4007956" cy="369332"/>
          </a:xfrm>
          <a:prstGeom prst="rect">
            <a:avLst/>
          </a:prstGeom>
          <a:solidFill>
            <a:schemeClr val="accent2">
              <a:lumMod val="40000"/>
              <a:lumOff val="60000"/>
              <a:alpha val="89804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System Time       17:08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71CEE1-88D1-370D-EBA1-199D1D1CB332}"/>
              </a:ext>
            </a:extLst>
          </p:cNvPr>
          <p:cNvSpPr txBox="1"/>
          <p:nvPr/>
        </p:nvSpPr>
        <p:spPr>
          <a:xfrm>
            <a:off x="10106183" y="577038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17:08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5F43DF-448C-E971-42AF-8974BD04942E}"/>
              </a:ext>
            </a:extLst>
          </p:cNvPr>
          <p:cNvSpPr txBox="1"/>
          <p:nvPr/>
        </p:nvSpPr>
        <p:spPr>
          <a:xfrm>
            <a:off x="840508" y="2249153"/>
            <a:ext cx="4627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For Example: Total ERCOT Demand</a:t>
            </a:r>
          </a:p>
        </p:txBody>
      </p:sp>
    </p:spTree>
    <p:extLst>
      <p:ext uri="{BB962C8B-B14F-4D97-AF65-F5344CB8AC3E}">
        <p14:creationId xmlns:p14="http://schemas.microsoft.com/office/powerpoint/2010/main" val="20516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xas Map Of Us State Stock Illustration - Download Image Now - Texas,  Outline, Map">
            <a:extLst>
              <a:ext uri="{FF2B5EF4-FFF2-40B4-BE49-F238E27FC236}">
                <a16:creationId xmlns:a16="http://schemas.microsoft.com/office/drawing/2014/main" id="{44E165D9-A26A-6C52-1EC8-CE5C6B43A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836" y="359071"/>
            <a:ext cx="6960731" cy="675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C82063-657D-66BE-CB33-AE8445B31575}"/>
              </a:ext>
            </a:extLst>
          </p:cNvPr>
          <p:cNvSpPr txBox="1"/>
          <p:nvPr/>
        </p:nvSpPr>
        <p:spPr>
          <a:xfrm>
            <a:off x="9709583" y="4677390"/>
            <a:ext cx="972492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Gulf Coast</a:t>
            </a:r>
            <a:r>
              <a:rPr lang="en-US" b="1" dirty="0"/>
              <a:t>  </a:t>
            </a:r>
          </a:p>
          <a:p>
            <a:pPr algn="ctr"/>
            <a:r>
              <a:rPr lang="en-US" dirty="0"/>
              <a:t>765 </a:t>
            </a:r>
            <a:r>
              <a:rPr lang="en-US" sz="1200" dirty="0"/>
              <a:t>Mw</a:t>
            </a:r>
            <a:endParaRPr lang="en-US" dirty="0"/>
          </a:p>
          <a:p>
            <a:pPr algn="ctr"/>
            <a:r>
              <a:rPr lang="en-US" dirty="0"/>
              <a:t>802 </a:t>
            </a:r>
            <a:r>
              <a:rPr lang="en-US" sz="1400" dirty="0"/>
              <a:t>Mw</a:t>
            </a:r>
            <a:endParaRPr lang="en-US" dirty="0"/>
          </a:p>
          <a:p>
            <a:r>
              <a:rPr lang="en-US" dirty="0"/>
              <a:t>13:55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CF3346-77E8-32FD-359A-E13FB9DD165C}"/>
              </a:ext>
            </a:extLst>
          </p:cNvPr>
          <p:cNvSpPr txBox="1"/>
          <p:nvPr/>
        </p:nvSpPr>
        <p:spPr>
          <a:xfrm>
            <a:off x="7928509" y="5000853"/>
            <a:ext cx="972492" cy="1138773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Valley</a:t>
            </a:r>
            <a:endParaRPr lang="en-US" b="1" dirty="0"/>
          </a:p>
          <a:p>
            <a:pPr algn="ctr"/>
            <a:r>
              <a:rPr lang="en-US" dirty="0"/>
              <a:t>318 </a:t>
            </a:r>
            <a:r>
              <a:rPr lang="en-US" sz="1200" dirty="0"/>
              <a:t>Mw</a:t>
            </a:r>
            <a:endParaRPr lang="en-US" dirty="0"/>
          </a:p>
          <a:p>
            <a:pPr algn="ctr"/>
            <a:r>
              <a:rPr lang="en-US" dirty="0"/>
              <a:t>320 </a:t>
            </a:r>
            <a:r>
              <a:rPr lang="en-US" sz="1400" dirty="0"/>
              <a:t>Mw</a:t>
            </a:r>
            <a:endParaRPr lang="en-US" dirty="0"/>
          </a:p>
          <a:p>
            <a:r>
              <a:rPr lang="en-US" dirty="0"/>
              <a:t>14:08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7F1AB-F864-8492-3871-DAE90C7AC22C}"/>
              </a:ext>
            </a:extLst>
          </p:cNvPr>
          <p:cNvSpPr txBox="1"/>
          <p:nvPr/>
        </p:nvSpPr>
        <p:spPr>
          <a:xfrm>
            <a:off x="10195829" y="2552003"/>
            <a:ext cx="972492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East</a:t>
            </a:r>
            <a:r>
              <a:rPr lang="en-US" b="1" dirty="0"/>
              <a:t>  </a:t>
            </a:r>
          </a:p>
          <a:p>
            <a:pPr algn="ctr"/>
            <a:r>
              <a:rPr lang="en-US" dirty="0"/>
              <a:t>5 </a:t>
            </a:r>
            <a:r>
              <a:rPr lang="en-US" sz="1200" dirty="0"/>
              <a:t>Mw</a:t>
            </a:r>
            <a:endParaRPr lang="en-US" dirty="0"/>
          </a:p>
          <a:p>
            <a:pPr algn="ctr"/>
            <a:r>
              <a:rPr lang="en-US" dirty="0"/>
              <a:t>175 </a:t>
            </a:r>
            <a:r>
              <a:rPr lang="en-US" sz="1400" dirty="0"/>
              <a:t>Mw</a:t>
            </a:r>
            <a:endParaRPr lang="en-US" dirty="0"/>
          </a:p>
          <a:p>
            <a:r>
              <a:rPr lang="en-US" dirty="0"/>
              <a:t>13:31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BCD0B-B8E4-4A2C-A676-C5ED4352E478}"/>
              </a:ext>
            </a:extLst>
          </p:cNvPr>
          <p:cNvSpPr txBox="1"/>
          <p:nvPr/>
        </p:nvSpPr>
        <p:spPr>
          <a:xfrm>
            <a:off x="6449739" y="2538865"/>
            <a:ext cx="972492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West</a:t>
            </a:r>
            <a:r>
              <a:rPr lang="en-US" b="1" dirty="0"/>
              <a:t>  </a:t>
            </a:r>
          </a:p>
          <a:p>
            <a:pPr algn="ctr"/>
            <a:r>
              <a:rPr lang="en-US" dirty="0"/>
              <a:t>22 </a:t>
            </a:r>
            <a:r>
              <a:rPr lang="en-US" sz="1200" dirty="0"/>
              <a:t>Mw</a:t>
            </a:r>
            <a:endParaRPr lang="en-US" dirty="0"/>
          </a:p>
          <a:p>
            <a:pPr algn="ctr"/>
            <a:r>
              <a:rPr lang="en-US" dirty="0"/>
              <a:t>705 </a:t>
            </a:r>
            <a:r>
              <a:rPr lang="en-US" sz="1400" dirty="0"/>
              <a:t>Mw</a:t>
            </a:r>
            <a:endParaRPr lang="en-US" dirty="0"/>
          </a:p>
          <a:p>
            <a:r>
              <a:rPr lang="en-US" dirty="0"/>
              <a:t>13:10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E8214D-6E0C-9690-C53F-9968B5A7DDDD}"/>
              </a:ext>
            </a:extLst>
          </p:cNvPr>
          <p:cNvSpPr txBox="1"/>
          <p:nvPr/>
        </p:nvSpPr>
        <p:spPr>
          <a:xfrm>
            <a:off x="8322784" y="3010822"/>
            <a:ext cx="972492" cy="120032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Central </a:t>
            </a:r>
            <a:r>
              <a:rPr lang="en-US" b="1" dirty="0"/>
              <a:t> </a:t>
            </a:r>
          </a:p>
          <a:p>
            <a:pPr algn="ctr"/>
            <a:r>
              <a:rPr lang="en-US" dirty="0"/>
              <a:t>920 </a:t>
            </a:r>
            <a:r>
              <a:rPr lang="en-US" sz="1200" dirty="0"/>
              <a:t>Mw</a:t>
            </a:r>
            <a:endParaRPr lang="en-US" dirty="0"/>
          </a:p>
          <a:p>
            <a:pPr algn="ctr"/>
            <a:r>
              <a:rPr lang="en-US" dirty="0"/>
              <a:t>920 </a:t>
            </a:r>
            <a:r>
              <a:rPr lang="en-US" sz="1400" dirty="0"/>
              <a:t>Mw</a:t>
            </a:r>
            <a:endParaRPr lang="en-US" dirty="0"/>
          </a:p>
          <a:p>
            <a:r>
              <a:rPr lang="en-US" dirty="0"/>
              <a:t>14:08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1B5F61-1A99-8D96-5DAE-B34802FB6C26}"/>
              </a:ext>
            </a:extLst>
          </p:cNvPr>
          <p:cNvSpPr txBox="1"/>
          <p:nvPr/>
        </p:nvSpPr>
        <p:spPr>
          <a:xfrm>
            <a:off x="914400" y="438539"/>
            <a:ext cx="5309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Demand Response Monitor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009876-0AA5-D4AF-699C-D964A5E106A2}"/>
              </a:ext>
            </a:extLst>
          </p:cNvPr>
          <p:cNvSpPr txBox="1"/>
          <p:nvPr/>
        </p:nvSpPr>
        <p:spPr>
          <a:xfrm>
            <a:off x="850371" y="1243082"/>
            <a:ext cx="4007956" cy="1477328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Current Responsive Load       2012 Mw</a:t>
            </a:r>
          </a:p>
          <a:p>
            <a:r>
              <a:rPr lang="en-US" dirty="0"/>
              <a:t>	                   Peak       2922 Mw</a:t>
            </a:r>
          </a:p>
          <a:p>
            <a:endParaRPr lang="en-US" dirty="0"/>
          </a:p>
          <a:p>
            <a:r>
              <a:rPr lang="en-US" dirty="0"/>
              <a:t>Observed Response     </a:t>
            </a:r>
            <a:r>
              <a:rPr lang="en-US" b="1" dirty="0">
                <a:solidFill>
                  <a:srgbClr val="FF0000"/>
                </a:solidFill>
              </a:rPr>
              <a:t>910 Mw  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571AC8-F052-27EF-C415-3E2FF33B3862}"/>
              </a:ext>
            </a:extLst>
          </p:cNvPr>
          <p:cNvSpPr txBox="1"/>
          <p:nvPr/>
        </p:nvSpPr>
        <p:spPr>
          <a:xfrm>
            <a:off x="10106183" y="577038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14:08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74E163D8-E7A3-1993-3C34-38680710A2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079602"/>
              </p:ext>
            </p:extLst>
          </p:nvPr>
        </p:nvGraphicFramePr>
        <p:xfrm>
          <a:off x="389512" y="3001491"/>
          <a:ext cx="5474278" cy="3720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B142B60B-81DB-BFA4-F446-A81890462516}"/>
              </a:ext>
            </a:extLst>
          </p:cNvPr>
          <p:cNvGrpSpPr/>
          <p:nvPr/>
        </p:nvGrpSpPr>
        <p:grpSpPr>
          <a:xfrm>
            <a:off x="6613500" y="2632159"/>
            <a:ext cx="4379854" cy="2241572"/>
            <a:chOff x="6613500" y="2632159"/>
            <a:chExt cx="4379854" cy="224157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FB45BB0-B76F-5B17-35B8-D4A194F58293}"/>
                </a:ext>
              </a:extLst>
            </p:cNvPr>
            <p:cNvSpPr txBox="1"/>
            <p:nvPr/>
          </p:nvSpPr>
          <p:spPr>
            <a:xfrm>
              <a:off x="6613500" y="3818099"/>
              <a:ext cx="92365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LMP  $1000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A64C0D1-353E-8051-AF1B-13501C3E27FA}"/>
                </a:ext>
              </a:extLst>
            </p:cNvPr>
            <p:cNvSpPr txBox="1"/>
            <p:nvPr/>
          </p:nvSpPr>
          <p:spPr>
            <a:xfrm>
              <a:off x="8201584" y="2632159"/>
              <a:ext cx="76655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LMP  $50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BCB48C3-1882-A104-9662-4EC234DA62E6}"/>
                </a:ext>
              </a:extLst>
            </p:cNvPr>
            <p:cNvSpPr txBox="1"/>
            <p:nvPr/>
          </p:nvSpPr>
          <p:spPr>
            <a:xfrm>
              <a:off x="8103016" y="4596732"/>
              <a:ext cx="76655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LMP  $50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F822F9B-D711-3930-C5B1-EDC618C42277}"/>
                </a:ext>
              </a:extLst>
            </p:cNvPr>
            <p:cNvSpPr txBox="1"/>
            <p:nvPr/>
          </p:nvSpPr>
          <p:spPr>
            <a:xfrm>
              <a:off x="9602364" y="4336289"/>
              <a:ext cx="76655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LMP  $75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380835A-EFBD-4E04-EE0C-7956A5998876}"/>
                </a:ext>
              </a:extLst>
            </p:cNvPr>
            <p:cNvSpPr txBox="1"/>
            <p:nvPr/>
          </p:nvSpPr>
          <p:spPr>
            <a:xfrm>
              <a:off x="10148251" y="3818099"/>
              <a:ext cx="84510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LMP  $400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1B96D2A-1701-11E0-863D-81CA4E627CD8}"/>
              </a:ext>
            </a:extLst>
          </p:cNvPr>
          <p:cNvSpPr txBox="1"/>
          <p:nvPr/>
        </p:nvSpPr>
        <p:spPr>
          <a:xfrm>
            <a:off x="162379" y="3001491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LMP</a:t>
            </a:r>
          </a:p>
        </p:txBody>
      </p:sp>
    </p:spTree>
    <p:extLst>
      <p:ext uri="{BB962C8B-B14F-4D97-AF65-F5344CB8AC3E}">
        <p14:creationId xmlns:p14="http://schemas.microsoft.com/office/powerpoint/2010/main" val="83198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Graphic spid="12" grpId="0">
        <p:bldAsOne/>
      </p:bldGraphic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42F27-4CB2-CDD1-7598-98F045648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5563"/>
            <a:ext cx="9245600" cy="914400"/>
          </a:xfrm>
        </p:spPr>
        <p:txBody>
          <a:bodyPr/>
          <a:lstStyle/>
          <a:p>
            <a:r>
              <a:rPr lang="en-US" dirty="0"/>
              <a:t>Demand Response Monitor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7DC23-947D-FAFB-519A-5EBC5D06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851" y="1209963"/>
            <a:ext cx="10364839" cy="5170054"/>
          </a:xfrm>
        </p:spPr>
        <p:txBody>
          <a:bodyPr/>
          <a:lstStyle/>
          <a:p>
            <a:r>
              <a:rPr lang="en-US" sz="2400" dirty="0"/>
              <a:t>The Demand Response Monitor, if implemented, would select various loads by analysis of past operations using historical State Estimator data. ERCOT staff has indicated this is doable.</a:t>
            </a:r>
          </a:p>
          <a:p>
            <a:r>
              <a:rPr lang="en-US" sz="2400" dirty="0"/>
              <a:t>The methodology would be very similar to that employed in the past by ERCOT to analyze demand response using changes in kWh meter readings.</a:t>
            </a:r>
          </a:p>
          <a:p>
            <a:pPr lvl="1"/>
            <a:r>
              <a:rPr lang="en-US" sz="2000" dirty="0"/>
              <a:t>Presentations were made periodically to the Demand Side Working Group and WMS that showed aggregate load response.</a:t>
            </a:r>
          </a:p>
          <a:p>
            <a:r>
              <a:rPr lang="en-US" sz="2400" dirty="0"/>
              <a:t>ERCOT would select substation loads that have response characteristics.</a:t>
            </a:r>
          </a:p>
          <a:p>
            <a:pPr lvl="1"/>
            <a:r>
              <a:rPr lang="en-US" sz="2000" dirty="0"/>
              <a:t>It is not necessary to be precise to gain insight into real-time load changes.</a:t>
            </a:r>
          </a:p>
          <a:p>
            <a:r>
              <a:rPr lang="en-US" sz="2400" dirty="0"/>
              <a:t>Display would only be accessible by ERCOT Operations.</a:t>
            </a:r>
          </a:p>
          <a:p>
            <a:pPr algn="l"/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Demand Response Monitor would obviate the need for imposition  of highly intrusive data reporting requirement on retail loads. 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240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3943927" y="2686050"/>
            <a:ext cx="3527425" cy="742950"/>
          </a:xfrm>
        </p:spPr>
        <p:txBody>
          <a:bodyPr/>
          <a:lstStyle/>
          <a:p>
            <a:r>
              <a:rPr lang="en-US" altLang="en-US" dirty="0"/>
              <a:t>Questions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" id="{38318195-97FA-4DDB-8A09-05975748A54F}" vid="{EF999FFE-0CC8-4140-80D5-6D05BC9711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412</Words>
  <Application>Microsoft Office PowerPoint</Application>
  <PresentationFormat>Widescreen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Floyds Favorite</vt:lpstr>
      <vt:lpstr>Demand Response Monitor</vt:lpstr>
      <vt:lpstr>Demand Response in ERCOT</vt:lpstr>
      <vt:lpstr>PowerPoint Presentation</vt:lpstr>
      <vt:lpstr>PowerPoint Presentation</vt:lpstr>
      <vt:lpstr>Demand Response Monitor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 Mills</dc:creator>
  <cp:lastModifiedBy>Steel Mills</cp:lastModifiedBy>
  <cp:revision>21</cp:revision>
  <dcterms:created xsi:type="dcterms:W3CDTF">2023-11-20T13:11:16Z</dcterms:created>
  <dcterms:modified xsi:type="dcterms:W3CDTF">2024-03-04T19:51:04Z</dcterms:modified>
</cp:coreProperties>
</file>