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  <p:sldMasterId id="2147493497" r:id="rId6"/>
  </p:sldMasterIdLst>
  <p:notesMasterIdLst>
    <p:notesMasterId r:id="rId24"/>
  </p:notesMasterIdLst>
  <p:handoutMasterIdLst>
    <p:handoutMasterId r:id="rId25"/>
  </p:handoutMasterIdLst>
  <p:sldIdLst>
    <p:sldId id="260" r:id="rId7"/>
    <p:sldId id="284" r:id="rId8"/>
    <p:sldId id="294" r:id="rId9"/>
    <p:sldId id="296" r:id="rId10"/>
    <p:sldId id="262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7" r:id="rId20"/>
    <p:sldId id="298" r:id="rId21"/>
    <p:sldId id="303" r:id="rId22"/>
    <p:sldId id="307" r:id="rId23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FMEs &amp; IMFR" id="{7B07A7F3-E643-48FA-B8F7-0A8F95EAB17B}">
          <p14:sldIdLst>
            <p14:sldId id="294"/>
            <p14:sldId id="296"/>
          </p14:sldIdLst>
        </p14:section>
        <p14:section name="Questions" id="{96F416E3-8143-44F1-BC34-31FDEEEDC0B2}">
          <p14:sldIdLst>
            <p14:sldId id="262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7"/>
            <p14:sldId id="298"/>
            <p14:sldId id="303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74618" autoAdjust="0"/>
  </p:normalViewPr>
  <p:slideViewPr>
    <p:cSldViewPr snapToGrid="0" snapToObjects="1">
      <p:cViewPr varScale="1">
        <p:scale>
          <a:sx n="93" d="100"/>
          <a:sy n="93" d="100"/>
        </p:scale>
        <p:origin x="2028" y="144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-4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-2472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2808" y="5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Bunch" userId="87889125-5f32-40f9-a229-65f5f1bab6ff" providerId="ADAL" clId="{563615EC-40C3-47F4-ACA9-B0E064605170}"/>
    <pc:docChg chg="modSld">
      <pc:chgData name="Kevin Bunch" userId="87889125-5f32-40f9-a229-65f5f1bab6ff" providerId="ADAL" clId="{563615EC-40C3-47F4-ACA9-B0E064605170}" dt="2024-03-28T14:59:27.423" v="38" actId="20577"/>
      <pc:docMkLst>
        <pc:docMk/>
      </pc:docMkLst>
      <pc:sldChg chg="modSp mod">
        <pc:chgData name="Kevin Bunch" userId="87889125-5f32-40f9-a229-65f5f1bab6ff" providerId="ADAL" clId="{563615EC-40C3-47F4-ACA9-B0E064605170}" dt="2024-03-28T14:59:27.423" v="38" actId="20577"/>
        <pc:sldMkLst>
          <pc:docMk/>
          <pc:sldMk cId="3241662963" sldId="284"/>
        </pc:sldMkLst>
        <pc:spChg chg="mod">
          <ac:chgData name="Kevin Bunch" userId="87889125-5f32-40f9-a229-65f5f1bab6ff" providerId="ADAL" clId="{563615EC-40C3-47F4-ACA9-B0E064605170}" dt="2024-03-28T14:59:27.423" v="38" actId="20577"/>
          <ac:spMkLst>
            <pc:docMk/>
            <pc:sldMk cId="3241662963" sldId="284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59"/>
            <a:ext cx="5617208" cy="4188778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7200" b="0" i="0" u="none" strike="noStrike" dirty="0">
                <a:effectLst/>
                <a:latin typeface="Arial" panose="020B0604020202020204" pitchFamily="34" charset="0"/>
              </a:rPr>
              <a:t>8.60</a:t>
            </a:r>
            <a:r>
              <a:rPr lang="en-US" sz="7200" b="1" i="0" u="none" strike="noStrike" dirty="0">
                <a:effectLst/>
                <a:latin typeface="Arial" panose="020B0604020202020204" pitchFamily="34" charset="0"/>
              </a:rPr>
              <a:t>% </a:t>
            </a:r>
            <a:r>
              <a:rPr lang="en-US" sz="5400" b="0" i="0" u="none" strike="noStrike" dirty="0">
                <a:effectLst/>
                <a:latin typeface="Arial" panose="020B0604020202020204" pitchFamily="34" charset="0"/>
              </a:rPr>
              <a:t>of total energy was provided by solar generation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8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Minimum Inertia</a:t>
            </a:r>
            <a:r>
              <a:rPr lang="en-US" sz="1600" baseline="0" dirty="0"/>
              <a:t> in February 2024 =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145,331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400" b="0" dirty="0">
                <a:solidFill>
                  <a:schemeClr val="accent2"/>
                </a:solidFill>
              </a:rPr>
              <a:t>MW*s </a:t>
            </a:r>
            <a:r>
              <a:rPr lang="en-US" sz="1600" baseline="0" dirty="0"/>
              <a:t>on 2/25/2024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aseline="0" dirty="0"/>
              <a:t>Historical Overall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aseline="0" dirty="0"/>
              <a:t>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accent2"/>
                </a:solidFill>
              </a:rPr>
              <a:t>Mean: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173,614</a:t>
            </a:r>
            <a:r>
              <a:rPr lang="en-US" sz="3600" dirty="0"/>
              <a:t> </a:t>
            </a:r>
            <a:r>
              <a:rPr lang="en-US" sz="3600" b="1" dirty="0"/>
              <a:t> </a:t>
            </a:r>
            <a:r>
              <a:rPr lang="en-US" sz="2000" b="1" dirty="0">
                <a:solidFill>
                  <a:schemeClr val="accent2"/>
                </a:solidFill>
              </a:rPr>
              <a:t>MW*s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accent2"/>
                </a:solidFill>
              </a:rPr>
              <a:t>Max: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241,450</a:t>
            </a:r>
            <a:r>
              <a:rPr lang="en-US" sz="3600" dirty="0"/>
              <a:t>  </a:t>
            </a:r>
            <a:r>
              <a:rPr lang="en-US" sz="2000" b="1" dirty="0">
                <a:solidFill>
                  <a:schemeClr val="accent2"/>
                </a:solidFill>
              </a:rPr>
              <a:t> MW*s</a:t>
            </a:r>
            <a:r>
              <a:rPr lang="en-US" sz="2000" b="1" baseline="0" dirty="0">
                <a:solidFill>
                  <a:schemeClr val="accent2"/>
                </a:solidFill>
              </a:rPr>
              <a:t> 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on February 29th</a:t>
            </a:r>
            <a:endParaRPr lang="en-US" sz="20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accent2"/>
                </a:solidFill>
              </a:rPr>
              <a:t>Min: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145,331</a:t>
            </a:r>
            <a:r>
              <a:rPr lang="en-US" sz="3600" b="1" dirty="0"/>
              <a:t>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chemeClr val="accent2"/>
                </a:solidFill>
              </a:rPr>
              <a:t>MW*s</a:t>
            </a:r>
            <a:r>
              <a:rPr lang="en-US" sz="2000" b="1" baseline="0" dirty="0">
                <a:solidFill>
                  <a:schemeClr val="accent2"/>
                </a:solidFill>
              </a:rPr>
              <a:t>  </a:t>
            </a:r>
            <a:r>
              <a:rPr lang="en-US" sz="2000" dirty="0">
                <a:solidFill>
                  <a:schemeClr val="accent2"/>
                </a:solidFill>
              </a:rPr>
              <a:t>on February 25th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1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Summary of ERCOT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intertia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for the previous 10 years. Lowest inertia this year was on February 25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each box, the central mark (red line) is the median, the edges of the box (in blue) are the 25th and 75th percentiles, the whiskers correspond to +/- 2.7 sigma (i.e., represent 99.3% coverage, assuming the data are normally distributed. The corresponding lowest inertia in each year is given in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circle on each boxplot is showing inertia during time when highest portion of load was served by wind/solar generation in that year.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857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4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93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15.19 </a:t>
            </a:r>
            <a:r>
              <a:rPr lang="en-US" sz="1200" dirty="0" err="1"/>
              <a:t>mHz</a:t>
            </a:r>
            <a:r>
              <a:rPr lang="en-US" sz="1200" dirty="0"/>
              <a:t> on avg for February 2024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44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30,761,552</a:t>
            </a:r>
            <a:r>
              <a:rPr lang="en-US" sz="1800" dirty="0"/>
              <a:t>  </a:t>
            </a:r>
            <a:r>
              <a:rPr lang="en-US" sz="1200" b="1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US" sz="1200" b="1" dirty="0">
                <a:solidFill>
                  <a:schemeClr val="accent2"/>
                </a:solidFill>
              </a:rPr>
              <a:t>MWh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18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10,944,115</a:t>
            </a:r>
            <a:r>
              <a:rPr lang="en-US" sz="2800" dirty="0"/>
              <a:t> </a:t>
            </a:r>
            <a:r>
              <a:rPr lang="en-US" sz="1000" b="1" dirty="0">
                <a:solidFill>
                  <a:schemeClr val="accent2"/>
                </a:solidFill>
              </a:rPr>
              <a:t>MWH </a:t>
            </a:r>
          </a:p>
          <a:p>
            <a:pPr lvl="1"/>
            <a:endParaRPr lang="en-US" sz="1000" b="1" dirty="0">
              <a:solidFill>
                <a:schemeClr val="accent2"/>
              </a:solidFill>
            </a:endParaRPr>
          </a:p>
          <a:p>
            <a:pPr lvl="1"/>
            <a:endParaRPr lang="en-US" sz="1000" b="1" dirty="0">
              <a:solidFill>
                <a:schemeClr val="accent2"/>
              </a:solidFill>
            </a:endParaRP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11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600" b="0" i="0" u="none" strike="noStrike" dirty="0">
                <a:effectLst/>
                <a:latin typeface="Arial" panose="020B0604020202020204" pitchFamily="34" charset="0"/>
              </a:rPr>
              <a:t>35.58%</a:t>
            </a:r>
            <a:r>
              <a:rPr lang="en-US" sz="9600" dirty="0"/>
              <a:t> </a:t>
            </a:r>
            <a:r>
              <a:rPr lang="en-US" sz="9600" b="0" i="0" u="none" strike="noStrike" dirty="0">
                <a:effectLst/>
                <a:latin typeface="Arial" panose="020B0604020202020204" pitchFamily="34" charset="0"/>
              </a:rPr>
              <a:t>of total energy was provided by wind generation</a:t>
            </a:r>
            <a:endParaRPr lang="en-US" sz="7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64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2,646,220</a:t>
            </a:r>
            <a:r>
              <a:rPr lang="en-US" sz="1200" b="1" i="0" dirty="0">
                <a:solidFill>
                  <a:schemeClr val="accent2"/>
                </a:solidFill>
              </a:rPr>
              <a:t> MWh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94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Hello I'm a slide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5061682-25A7-2F16-7521-EC1DF3FB8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0" y="-230188"/>
            <a:ext cx="8229600" cy="1143000"/>
          </a:xfrm>
        </p:spPr>
        <p:txBody>
          <a:bodyPr/>
          <a:lstStyle>
            <a:lvl1pPr>
              <a:defRPr sz="2400" b="1" i="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Hello I'm a slide</a:t>
            </a:r>
          </a:p>
        </p:txBody>
      </p:sp>
    </p:spTree>
    <p:extLst>
      <p:ext uri="{BB962C8B-B14F-4D97-AF65-F5344CB8AC3E}">
        <p14:creationId xmlns:p14="http://schemas.microsoft.com/office/powerpoint/2010/main" val="1401079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968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72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00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47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013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2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04/04/24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6/8/2023</a:t>
            </a:r>
          </a:p>
          <a:p>
            <a:pPr algn="l"/>
            <a:endParaRPr lang="en-US" sz="1050" dirty="0"/>
          </a:p>
          <a:p>
            <a:pPr algn="l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54143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8" r:id="rId1"/>
    <p:sldLayoutId id="2147493499" r:id="rId2"/>
    <p:sldLayoutId id="2147493500" r:id="rId3"/>
    <p:sldLayoutId id="2147493501" r:id="rId4"/>
    <p:sldLayoutId id="2147493502" r:id="rId5"/>
    <p:sldLayoutId id="2147493503" r:id="rId6"/>
    <p:sldLayoutId id="2147493504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PDCWG Report to ROS </a:t>
              </a:r>
            </a:p>
            <a:p>
              <a:endParaRPr lang="en-US" b="1" dirty="0"/>
            </a:p>
            <a:p>
              <a:r>
                <a:rPr lang="en-US" sz="2000" dirty="0"/>
                <a:t>Chair: Kevin Bunch, EDF Trading North America</a:t>
              </a:r>
            </a:p>
            <a:p>
              <a:r>
                <a:rPr lang="en-US" sz="2000" dirty="0"/>
                <a:t>Vice Chair: </a:t>
              </a:r>
              <a:r>
                <a:rPr lang="en-US" sz="1800" dirty="0"/>
                <a:t>Chad Mulholland, NRG</a:t>
              </a:r>
            </a:p>
            <a:p>
              <a:endParaRPr lang="en-US" dirty="0"/>
            </a:p>
            <a:p>
              <a:r>
                <a:rPr lang="en-US" dirty="0"/>
                <a:t>ROS</a:t>
              </a:r>
            </a:p>
            <a:p>
              <a:r>
                <a:rPr lang="en-US" dirty="0"/>
                <a:t>April 4</a:t>
              </a:r>
              <a:r>
                <a:rPr lang="en-US" baseline="30000" dirty="0"/>
                <a:t>th</a:t>
              </a:r>
              <a:r>
                <a:rPr lang="en-US" dirty="0"/>
                <a:t>, 2024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Time Error Corrections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C339E4-155E-4399-2468-A95DF9380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56839" y="877425"/>
            <a:ext cx="7030320" cy="510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A71A55-1964-1B3D-DA2F-9EB9778A8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80746" y="912976"/>
            <a:ext cx="6924764" cy="503204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Total Energy</a:t>
            </a:r>
          </a:p>
        </p:txBody>
      </p:sp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Total Energy from Wind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A9D7BE-A374-5579-FE30-E795A4806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88895" y="790092"/>
            <a:ext cx="6966207" cy="506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% Energy from Wind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D4D385-3D27-955C-FD91-A00247C130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47517" y="779241"/>
            <a:ext cx="7048962" cy="512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Total Energy from Solar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C4AF8-43C9-F3B1-A36C-91EE36145A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90426" y="790736"/>
            <a:ext cx="6763145" cy="491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24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% Energy from Solar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121F78-F783-7648-72A8-BF6F4F0F5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40354" y="766009"/>
            <a:ext cx="7063289" cy="513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9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Daily Minimum System Inertia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93184-34A0-AAA8-59D2-C062B8D0A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6458" y="721260"/>
            <a:ext cx="7091082" cy="515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84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 fontScale="90000"/>
          </a:bodyPr>
          <a:lstStyle/>
          <a:p>
            <a:pPr algn="l"/>
            <a:r>
              <a:rPr lang="en-US" sz="3000" dirty="0"/>
              <a:t>ERCOT Inertia Trend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D9B6F9-F034-43F8-D8F4-37703AA83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2691" y="969791"/>
            <a:ext cx="7838618" cy="508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03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Report Overview</a:t>
            </a:r>
          </a:p>
          <a:p>
            <a:pPr lvl="1"/>
            <a:r>
              <a:rPr lang="en-US" sz="2000" dirty="0"/>
              <a:t>Meeting Minutes</a:t>
            </a:r>
          </a:p>
          <a:p>
            <a:pPr lvl="2"/>
            <a:r>
              <a:rPr lang="en-US" sz="1600" kern="0" dirty="0"/>
              <a:t>Analysis of Disturbances/Frequency Events</a:t>
            </a:r>
          </a:p>
          <a:p>
            <a:pPr lvl="2"/>
            <a:r>
              <a:rPr lang="en-US" sz="1600" kern="0" dirty="0"/>
              <a:t>Follow up Discussion: RRS-PFR Limits</a:t>
            </a:r>
          </a:p>
          <a:p>
            <a:pPr lvl="2"/>
            <a:r>
              <a:rPr lang="en-US" sz="1600" kern="0" dirty="0"/>
              <a:t>ERCOT Frequency Control Metrics and Regulation Reports</a:t>
            </a:r>
          </a:p>
          <a:p>
            <a:pPr lvl="2"/>
            <a:r>
              <a:rPr lang="en-US" sz="1600" kern="0" dirty="0"/>
              <a:t>Business Practice Manual Update; ESRs Telemetry</a:t>
            </a:r>
          </a:p>
          <a:p>
            <a:pPr lvl="2"/>
            <a:r>
              <a:rPr lang="en-US" sz="1600" kern="0" dirty="0"/>
              <a:t>TRE Report – Revisit a draft SAR regarding ESRs </a:t>
            </a:r>
            <a:r>
              <a:rPr lang="en-US" sz="1600" kern="0"/>
              <a:t>in BAL-001</a:t>
            </a:r>
            <a:endParaRPr lang="en-US" sz="1600" kern="0" dirty="0"/>
          </a:p>
          <a:p>
            <a:pPr marL="914400" lvl="2" indent="0">
              <a:buNone/>
            </a:pPr>
            <a:endParaRPr lang="en-US" sz="1600" kern="0" dirty="0"/>
          </a:p>
          <a:p>
            <a:pPr lvl="1"/>
            <a:r>
              <a:rPr lang="en-US" sz="2000" dirty="0"/>
              <a:t>BAL-001-TRE-2 FMEs and IMFR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1 FME in the month of February</a:t>
            </a:r>
          </a:p>
          <a:p>
            <a:pPr lvl="3">
              <a:buFont typeface="Arial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Arial"/>
              </a:rPr>
              <a:t>39 Units failed Initial Response and 37 failed Sustained Response</a:t>
            </a:r>
          </a:p>
          <a:p>
            <a:pPr lvl="3">
              <a:buFont typeface="Arial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Arial"/>
              </a:rPr>
              <a:t>7 Units failed carrying RRS  </a:t>
            </a:r>
          </a:p>
          <a:p>
            <a:pPr marL="1371600" lvl="3" indent="0">
              <a:buNone/>
              <a:defRPr/>
            </a:pPr>
            <a:endParaRPr lang="en-US" sz="1200" dirty="0">
              <a:solidFill>
                <a:prstClr val="black"/>
              </a:solidFill>
              <a:latin typeface="Arial"/>
            </a:endParaRPr>
          </a:p>
          <a:p>
            <a:pPr lvl="1"/>
            <a:r>
              <a:rPr lang="en-US" sz="2000" dirty="0"/>
              <a:t>Frequency Control Report</a:t>
            </a:r>
          </a:p>
          <a:p>
            <a:pPr marL="914400" lvl="2" indent="0">
              <a:buNone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Report Overview &amp; Notes</a:t>
            </a:r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 Performance</a:t>
            </a:r>
          </a:p>
        </p:txBody>
      </p:sp>
    </p:spTree>
    <p:extLst>
      <p:ext uri="{BB962C8B-B14F-4D97-AF65-F5344CB8AC3E}">
        <p14:creationId xmlns:p14="http://schemas.microsoft.com/office/powerpoint/2010/main" val="1754938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/>
          <a:lstStyle/>
          <a:p>
            <a:r>
              <a:rPr lang="en-US" sz="2000" dirty="0"/>
              <a:t>Interconnection Minimum Frequency Response (IMFR) Performance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3935" y="5982796"/>
            <a:ext cx="3715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ea typeface="+mj-ea"/>
                <a:cs typeface="+mj-cs"/>
              </a:rPr>
              <a:t>Frequency Response Obligation (FRO): 395 MW/0.1 Hz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7F59E7-5CE3-C1B1-DED1-325D3FE5F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35335" y="776725"/>
            <a:ext cx="7053704" cy="51236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417CD2-E3FD-E966-A0CD-8A3F6A723086}"/>
              </a:ext>
            </a:extLst>
          </p:cNvPr>
          <p:cNvSpPr/>
          <p:nvPr/>
        </p:nvSpPr>
        <p:spPr>
          <a:xfrm>
            <a:off x="5784988" y="4265752"/>
            <a:ext cx="2092960" cy="512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IMFR Performance currently</a:t>
            </a:r>
          </a:p>
          <a:p>
            <a:pPr algn="ctr"/>
            <a:r>
              <a:rPr lang="en-US" sz="1100" dirty="0"/>
              <a:t> 1251.68 MW/0.1HZ</a:t>
            </a:r>
          </a:p>
        </p:txBody>
      </p:sp>
    </p:spTree>
    <p:extLst>
      <p:ext uri="{BB962C8B-B14F-4D97-AF65-F5344CB8AC3E}">
        <p14:creationId xmlns:p14="http://schemas.microsoft.com/office/powerpoint/2010/main" val="2558342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Questions?</a:t>
              </a:r>
              <a:endParaRPr lang="en-US" b="1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Frequency Control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February 2024</a:t>
            </a:r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73B545-9030-9625-4863-EE0747F96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1060" y="841755"/>
            <a:ext cx="7121878" cy="517449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CPS1 Performance</a:t>
            </a:r>
          </a:p>
        </p:txBody>
      </p:sp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831C83-83E4-99BA-87A6-B1F8E2E57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2228" y="849473"/>
            <a:ext cx="7099542" cy="515905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RMS1 Performance of ERCOT Frequency</a:t>
            </a:r>
          </a:p>
        </p:txBody>
      </p:sp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C6A3FD-EFBA-E24E-EE60-B3BB2EAC8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2790" y="762905"/>
            <a:ext cx="7118417" cy="517845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Frequency Profile Analysis</a:t>
            </a:r>
          </a:p>
        </p:txBody>
      </p:sp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c34af464-7aa1-4edd-9be4-83dffc1cb926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18988</TotalTime>
  <Words>391</Words>
  <Application>Microsoft Office PowerPoint</Application>
  <PresentationFormat>On-screen Show (4:3)</PresentationFormat>
  <Paragraphs>74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Custom Design</vt:lpstr>
      <vt:lpstr>1_Office Theme</vt:lpstr>
      <vt:lpstr>PowerPoint Presentation</vt:lpstr>
      <vt:lpstr>Report Overview &amp; Notes</vt:lpstr>
      <vt:lpstr>Frequency Measurable Events Performance</vt:lpstr>
      <vt:lpstr>Interconnection Minimum Frequency Response (IMFR) Performance</vt:lpstr>
      <vt:lpstr>PowerPoint Presentation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ERCOT Total Energy from Solar Generation</vt:lpstr>
      <vt:lpstr>ERCOT % Energy from Solar Generation</vt:lpstr>
      <vt:lpstr>ERCOT Daily Minimum System Inertia</vt:lpstr>
      <vt:lpstr>ERCOT Inertia Trend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Kevin Bunch</cp:lastModifiedBy>
  <cp:revision>863</cp:revision>
  <cp:lastPrinted>2021-08-03T14:43:19Z</cp:lastPrinted>
  <dcterms:created xsi:type="dcterms:W3CDTF">2010-04-12T23:12:02Z</dcterms:created>
  <dcterms:modified xsi:type="dcterms:W3CDTF">2024-03-28T14:59:33Z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2023-07-12T17:44:11Z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63e11289-6a55-4da5-bff3-6a8ee0b6bb8e</vt:lpwstr>
  </property>
  <property fmtid="{D5CDD505-2E9C-101B-9397-08002B2CF9AE}" pid="9" name="MSIP_Label_7084cbda-52b8-46fb-a7b7-cb5bd465ed85_ContentBits">
    <vt:lpwstr>0</vt:lpwstr>
  </property>
</Properties>
</file>