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82" r:id="rId7"/>
    <p:sldId id="280" r:id="rId8"/>
    <p:sldId id="276" r:id="rId9"/>
    <p:sldId id="271" r:id="rId10"/>
    <p:sldId id="2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13" autoAdjust="0"/>
  </p:normalViewPr>
  <p:slideViewPr>
    <p:cSldViewPr snapToGrid="0">
      <p:cViewPr varScale="1">
        <p:scale>
          <a:sx n="148" d="100"/>
          <a:sy n="148" d="100"/>
        </p:scale>
        <p:origin x="7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67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494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562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83462"/>
          </a:xfrm>
        </p:spPr>
        <p:txBody>
          <a:bodyPr/>
          <a:lstStyle/>
          <a:p>
            <a:r>
              <a:rPr lang="en-US" dirty="0"/>
              <a:t>Operations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HITE List Sub-Chair – Pushkar Chhajed</a:t>
            </a:r>
          </a:p>
          <a:p>
            <a:r>
              <a:rPr lang="en-US" dirty="0"/>
              <a:t>04/04/2024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Unofficial Peaks Reported by ERCOT</a:t>
            </a:r>
          </a:p>
          <a:p>
            <a:r>
              <a:rPr lang="en-US" dirty="0"/>
              <a:t>February Peak Demand – 55,855 MW on 2/19 at 0800. </a:t>
            </a:r>
          </a:p>
          <a:p>
            <a:pPr lvl="1"/>
            <a:r>
              <a:rPr lang="en-US" dirty="0"/>
              <a:t>Previous February Peak 63,508 MW</a:t>
            </a:r>
          </a:p>
          <a:p>
            <a:r>
              <a:rPr lang="en-US" sz="2400" dirty="0"/>
              <a:t>February Solar Penetration – 17,201 - New Record set on 2/19 at 1020</a:t>
            </a:r>
          </a:p>
          <a:p>
            <a:pPr lvl="1"/>
            <a:r>
              <a:rPr lang="en-US" sz="2000" dirty="0"/>
              <a:t>Penetration record at 39.94 %</a:t>
            </a:r>
          </a:p>
          <a:p>
            <a:r>
              <a:rPr lang="en-US" dirty="0"/>
              <a:t>Renewable Penetration – 71.78 % – New Record set on 2/25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NERC standards out for ballot.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U</a:t>
            </a:r>
            <a:r>
              <a:rPr lang="en-US" sz="1400" dirty="0">
                <a:effectLst/>
                <a:latin typeface="Calibri" panose="020F0502020204030204" pitchFamily="34" charset="0"/>
              </a:rPr>
              <a:t>pdated glossary of terms term on what an IBR is.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EOP-004 is out for comment on IBR for event reporting.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</a:rPr>
              <a:t>NERC has new process on prioritizing standard projects.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 panose="020F0502020204030204" pitchFamily="34" charset="0"/>
              </a:rPr>
              <a:t>Industry Outreach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Talk with TEXAS webinar 3/13/2024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Calibri" panose="020F0502020204030204" pitchFamily="34" charset="0"/>
              </a:rPr>
              <a:t>Week of 3/18 </a:t>
            </a:r>
            <a:r>
              <a:rPr lang="en-US" sz="1400" dirty="0">
                <a:effectLst/>
                <a:latin typeface="Calibri" panose="020F0502020204030204" pitchFamily="34" charset="0"/>
              </a:rPr>
              <a:t>brief </a:t>
            </a:r>
            <a:r>
              <a:rPr lang="en-US" sz="1400" dirty="0" err="1">
                <a:effectLst/>
                <a:latin typeface="Calibri" panose="020F0502020204030204" pitchFamily="34" charset="0"/>
              </a:rPr>
              <a:t>webex</a:t>
            </a:r>
            <a:r>
              <a:rPr lang="en-US" sz="1400" dirty="0">
                <a:effectLst/>
                <a:latin typeface="Calibri" panose="020F0502020204030204" pitchFamily="34" charset="0"/>
              </a:rPr>
              <a:t> on Texas RE roll as interconnection model designee from NERC.  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effectLst/>
                <a:latin typeface="Calibri" panose="020F0502020204030204" pitchFamily="34" charset="0"/>
              </a:rPr>
              <a:t>April 24th spring standards and compliance workshop.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2024 UFLS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/>
              <a:t>Partial implementation of NOGRR 247 modifies the automatic UFLS program by increasing the number of load shed stages from 3 to 5, and with uniform increments of 5%.  With future required utilization of supplemental anti-stall UFLS Stages.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Survey Activity Timeline</a:t>
            </a:r>
          </a:p>
          <a:p>
            <a:pPr lvl="2"/>
            <a:r>
              <a:rPr lang="en-US" sz="1800" dirty="0"/>
              <a:t>March 13, Announcement of survey timeline to OWG.</a:t>
            </a:r>
          </a:p>
          <a:p>
            <a:pPr lvl="2"/>
            <a:r>
              <a:rPr lang="en-US" sz="1800" dirty="0"/>
              <a:t>March 28, Market notice sent to Authorized TO Representatives.</a:t>
            </a:r>
          </a:p>
          <a:p>
            <a:pPr lvl="2"/>
            <a:r>
              <a:rPr lang="en-US" sz="1800" dirty="0"/>
              <a:t>May 9 at 1100, Date and time of survey.</a:t>
            </a:r>
          </a:p>
          <a:p>
            <a:pPr lvl="2"/>
            <a:r>
              <a:rPr lang="en-US" sz="1800" dirty="0"/>
              <a:t>July 12, Survey results due to ERCOT.</a:t>
            </a:r>
          </a:p>
          <a:p>
            <a:pPr lvl="2"/>
            <a:r>
              <a:rPr lang="en-US" sz="1800" dirty="0"/>
              <a:t>August – September, Results reported to OWG, ROS, and TAC.</a:t>
            </a:r>
          </a:p>
          <a:p>
            <a:pPr lvl="1"/>
            <a:endParaRPr lang="en-US" sz="2200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D7010F-6787-BA05-88B2-6FAB433D0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269" y="2717516"/>
            <a:ext cx="2895749" cy="1225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60F485A-1168-5C22-5C7A-173D561E4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2018" y="2752051"/>
            <a:ext cx="2844946" cy="895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29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16867-77F2-405D-A125-4C368187A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1198 and NOGRR258 - </a:t>
            </a:r>
            <a:r>
              <a:rPr lang="en-US" sz="4400" dirty="0">
                <a:effectLst/>
              </a:rPr>
              <a:t>Congestion Mitigation Using Topology Reconfigurations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6292-163C-42B9-9170-D2009270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Blake Holt provided update on LCRA comments</a:t>
            </a:r>
          </a:p>
          <a:p>
            <a:pPr lvl="1"/>
            <a:r>
              <a:rPr lang="en-US" dirty="0"/>
              <a:t>Provided clarity on EAP’s prior to SCED, can be proposed for economic or reliability reasons.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Changes to threshold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5 million for 3 months within the past 36 months, the 3 months do not need to be consecutive.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Reduced to 2% for 69kV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Reduced to 1% for 115kV and above</a:t>
            </a:r>
          </a:p>
          <a:p>
            <a:pPr lvl="1"/>
            <a:r>
              <a:rPr lang="en-US" dirty="0"/>
              <a:t>Market participant or ERCOT can propose an existing EAP be suspended. </a:t>
            </a:r>
          </a:p>
          <a:p>
            <a:r>
              <a:rPr lang="en-US" dirty="0"/>
              <a:t>Ready to move forward to ROS.</a:t>
            </a:r>
          </a:p>
        </p:txBody>
      </p:sp>
    </p:spTree>
    <p:extLst>
      <p:ext uri="{BB962C8B-B14F-4D97-AF65-F5344CB8AC3E}">
        <p14:creationId xmlns:p14="http://schemas.microsoft.com/office/powerpoint/2010/main" val="424009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1070 - </a:t>
            </a:r>
            <a:r>
              <a:rPr lang="en-US" sz="4400" dirty="0">
                <a:effectLst/>
              </a:rPr>
              <a:t>Planning Criteria for GTC Exit Solutions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Remains Tabled, no update.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ERCOT OTS starts next week, registrations still being processed as needed.  Starts Monday at noon, please be on time!</a:t>
            </a:r>
          </a:p>
          <a:p>
            <a:r>
              <a:rPr lang="en-US" dirty="0" err="1"/>
              <a:t>GridGeo</a:t>
            </a:r>
            <a:r>
              <a:rPr lang="en-US" dirty="0"/>
              <a:t> is on track for Black Start. Contingency plans available if not ready. </a:t>
            </a:r>
          </a:p>
          <a:p>
            <a:r>
              <a:rPr lang="en-US" dirty="0"/>
              <a:t>More details of the OTWG update can be found on the OWG February 20th meeting page. 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</a:rPr>
              <a:t>EOP 8 plans that are due this week send to supervisors@ercot.com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32C9E6F6-9D73-4883-8F7D-94E2FB07058A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2972</TotalTime>
  <Words>433</Words>
  <Application>Microsoft Office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Operations Working Group</vt:lpstr>
      <vt:lpstr>ERCOT Updates and System Operation Report</vt:lpstr>
      <vt:lpstr>Texas Reliability Entity Report</vt:lpstr>
      <vt:lpstr>2024 UFLS Survey</vt:lpstr>
      <vt:lpstr>NPRR 1198 and NOGRR258 - Congestion Mitigation Using Topology Reconfigurations </vt:lpstr>
      <vt:lpstr>NPRR 1070 - Planning Criteria for GTC Exit Solutions</vt:lpstr>
      <vt:lpstr>OTWG Update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46</cp:revision>
  <dcterms:created xsi:type="dcterms:W3CDTF">2017-05-03T20:12:06Z</dcterms:created>
  <dcterms:modified xsi:type="dcterms:W3CDTF">2024-03-19T16:56:18Z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d8d00dd3-b5ee-45ad-b2f3-03f31e2777f5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