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338" r:id="rId6"/>
    <p:sldId id="312" r:id="rId7"/>
    <p:sldId id="362" r:id="rId8"/>
    <p:sldId id="340" r:id="rId9"/>
    <p:sldId id="359" r:id="rId10"/>
    <p:sldId id="361" r:id="rId11"/>
    <p:sldId id="343" r:id="rId12"/>
    <p:sldId id="360" r:id="rId13"/>
    <p:sldId id="344" r:id="rId14"/>
    <p:sldId id="357" r:id="rId15"/>
    <p:sldId id="305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109530C-FCCD-7243-0E45-203FB6A75893}" name="Dan Woodfin" initials="DW" userId="Dan Woodfin" providerId="None"/>
  <p188:author id="{FA27DE27-4B96-A59E-FDD9-EF7C24BC629B}" name="Schmall, John" initials="SJ" userId="S::john.schmall@ercot.com::f98f7ff2-2efd-46b1-a0be-6e7428f04ce8" providerId="AD"/>
  <p188:author id="{61CD393B-B17F-647C-CC65-41A4EDC8BC3E}" name="Woodfin, Dan" initials="WD" userId="S::dan.woodfin@ercot.com::241f4bb4-a54f-4ff5-bea3-a7be5eec2bbc" providerId="AD"/>
  <p188:author id="{45A5BF4A-79CF-094C-5A49-8F5E49E493A8}" name="Schmall, John" initials="SJ" userId="S::John.Schmall@ercot.com::f98f7ff2-2efd-46b1-a0be-6e7428f04ce8" providerId="AD"/>
  <p188:author id="{1E6A1C6D-95E2-9F58-4E53-AFEA81F9AAB2}" name="Solis, Stephen" initials="SS" userId="S::Stephen.Solis@ercot.com::4217e5b7-af20-42de-818f-e9ca391270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51A624-3C88-44ED-B930-1C20B3962C65}" v="4" dt="2024-03-19T01:20:39.3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5" autoAdjust="0"/>
  </p:normalViewPr>
  <p:slideViewPr>
    <p:cSldViewPr showGuides="1">
      <p:cViewPr varScale="1">
        <p:scale>
          <a:sx n="90" d="100"/>
          <a:sy n="90" d="100"/>
        </p:scale>
        <p:origin x="84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is, Stephen" userId="4217e5b7-af20-42de-818f-e9ca39127043" providerId="ADAL" clId="{434039F2-00DD-416F-BCC2-0C28B2B37BD3}"/>
    <pc:docChg chg="custSel modSld">
      <pc:chgData name="Solis, Stephen" userId="4217e5b7-af20-42de-818f-e9ca39127043" providerId="ADAL" clId="{434039F2-00DD-416F-BCC2-0C28B2B37BD3}" dt="2024-03-19T20:27:58.855" v="9" actId="1076"/>
      <pc:docMkLst>
        <pc:docMk/>
      </pc:docMkLst>
      <pc:sldChg chg="addSp delSp modSp mod">
        <pc:chgData name="Solis, Stephen" userId="4217e5b7-af20-42de-818f-e9ca39127043" providerId="ADAL" clId="{434039F2-00DD-416F-BCC2-0C28B2B37BD3}" dt="2024-03-19T20:27:58.855" v="9" actId="1076"/>
        <pc:sldMkLst>
          <pc:docMk/>
          <pc:sldMk cId="3808025726" sldId="344"/>
        </pc:sldMkLst>
        <pc:picChg chg="add del mod">
          <ac:chgData name="Solis, Stephen" userId="4217e5b7-af20-42de-818f-e9ca39127043" providerId="ADAL" clId="{434039F2-00DD-416F-BCC2-0C28B2B37BD3}" dt="2024-03-19T20:27:34.189" v="4" actId="478"/>
          <ac:picMkLst>
            <pc:docMk/>
            <pc:sldMk cId="3808025726" sldId="344"/>
            <ac:picMk id="5" creationId="{43A80E2B-AB20-4878-003F-22D5AE8B4967}"/>
          </ac:picMkLst>
        </pc:picChg>
        <pc:picChg chg="add mod">
          <ac:chgData name="Solis, Stephen" userId="4217e5b7-af20-42de-818f-e9ca39127043" providerId="ADAL" clId="{434039F2-00DD-416F-BCC2-0C28B2B37BD3}" dt="2024-03-19T20:27:58.855" v="9" actId="1076"/>
          <ac:picMkLst>
            <pc:docMk/>
            <pc:sldMk cId="3808025726" sldId="344"/>
            <ac:picMk id="7" creationId="{8A6B25E2-10F7-40D8-5894-A18681ECE474}"/>
          </ac:picMkLst>
        </pc:picChg>
        <pc:picChg chg="del">
          <ac:chgData name="Solis, Stephen" userId="4217e5b7-af20-42de-818f-e9ca39127043" providerId="ADAL" clId="{434039F2-00DD-416F-BCC2-0C28B2B37BD3}" dt="2024-03-19T20:26:20.599" v="0" actId="478"/>
          <ac:picMkLst>
            <pc:docMk/>
            <pc:sldMk cId="3808025726" sldId="344"/>
            <ac:picMk id="12" creationId="{AD22EB34-B20A-1A3E-A16C-7F9DE37D002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1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013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52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2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51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0"/>
            <a:ext cx="56388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NOGRR 245 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TAC 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chemeClr val="tx2"/>
                </a:solidFill>
              </a:rPr>
              <a:t>Stephen Solis – Principal, System Operations Improvement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March 27th, 2024</a:t>
            </a:r>
          </a:p>
        </p:txBody>
      </p:sp>
    </p:spTree>
    <p:extLst>
      <p:ext uri="{BB962C8B-B14F-4D97-AF65-F5344CB8AC3E}">
        <p14:creationId xmlns:p14="http://schemas.microsoft.com/office/powerpoint/2010/main" val="3676918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F5ABF-59DB-4149-C143-630F9430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 245 – ERCOT Recommendation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056F6A-9F84-BF9C-49BC-7BB76663D7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220634-BAC3-37C8-1E24-CC4339D36D79}"/>
              </a:ext>
            </a:extLst>
          </p:cNvPr>
          <p:cNvSpPr txBox="1"/>
          <p:nvPr/>
        </p:nvSpPr>
        <p:spPr>
          <a:xfrm>
            <a:off x="345233" y="1033027"/>
            <a:ext cx="78486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ERCOT </a:t>
            </a:r>
            <a:r>
              <a:rPr lang="en-US" i="1" dirty="0">
                <a:solidFill>
                  <a:schemeClr val="tx2"/>
                </a:solidFill>
              </a:rPr>
              <a:t>strongly</a:t>
            </a:r>
            <a:r>
              <a:rPr lang="en-US" dirty="0">
                <a:solidFill>
                  <a:schemeClr val="tx2"/>
                </a:solidFill>
              </a:rPr>
              <a:t> recommends TAC adopt ERCOT 3/19/24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ERCOT has serious concerns w/ “commercially reasonable” concept as prioritizing one market segment’s commercial interests over societal risk of uncontrolled loss of ERCOT System; however, continued delays to implementing NOGRR 245 will continue exposing ERCOT System to  unacceptable level of risk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ERCOT continues recommending entities maximize ride-through capabilities w/o delay to minimize reliability risk to ERCOT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Additional rule changes needed to address more complex technical rules around SSR, phase angle jump, RoCoF, multiple excursions</a:t>
            </a:r>
          </a:p>
          <a:p>
            <a:pPr lvl="1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7FA8BD-38AD-A8AA-78A9-219A2B4284ED}"/>
              </a:ext>
            </a:extLst>
          </p:cNvPr>
          <p:cNvSpPr txBox="1"/>
          <p:nvPr/>
        </p:nvSpPr>
        <p:spPr>
          <a:xfrm>
            <a:off x="411051" y="4640743"/>
            <a:ext cx="78486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Key Takeaway</a:t>
            </a:r>
            <a:r>
              <a:rPr lang="en-US" dirty="0"/>
              <a:t>: ERCOT </a:t>
            </a:r>
            <a:r>
              <a:rPr lang="en-US" b="1" i="1" dirty="0"/>
              <a:t>strongly</a:t>
            </a:r>
            <a:r>
              <a:rPr lang="en-US" dirty="0"/>
              <a:t> recommends approval of NOGRR 245 with ERCOT 3/19/24 comments despite its concerns w/ concessions because further delay continues to escalate risk to ERCOT System or may be too late</a:t>
            </a:r>
          </a:p>
        </p:txBody>
      </p:sp>
    </p:spTree>
    <p:extLst>
      <p:ext uri="{BB962C8B-B14F-4D97-AF65-F5344CB8AC3E}">
        <p14:creationId xmlns:p14="http://schemas.microsoft.com/office/powerpoint/2010/main" val="1623231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4"/>
            <a:ext cx="5638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r>
              <a:rPr lang="en-US" sz="2800" b="1" dirty="0">
                <a:solidFill>
                  <a:srgbClr val="00AEC7"/>
                </a:solidFill>
                <a:ea typeface="+mj-ea"/>
                <a:cs typeface="+mj-cs"/>
              </a:rPr>
              <a:t>        </a:t>
            </a:r>
            <a:r>
              <a:rPr lang="en-US" sz="6000" b="1" dirty="0">
                <a:solidFill>
                  <a:srgbClr val="00AEC7"/>
                </a:solidFill>
                <a:ea typeface="+mj-ea"/>
                <a:cs typeface="+mj-cs"/>
              </a:rPr>
              <a:t>Questions?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4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BD268-4206-4FB7-9DCB-7C50C8A6C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183FE-CE88-4328-A346-1A5AECC15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7B6E3-C779-2BF0-5BC0-36EC715CD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81600"/>
          </a:xfrm>
        </p:spPr>
        <p:txBody>
          <a:bodyPr lIns="91440" tIns="45720" rIns="91440" bIns="45720" anchor="t"/>
          <a:lstStyle/>
          <a:p>
            <a:r>
              <a:rPr lang="en-US" sz="1800" dirty="0"/>
              <a:t>NOGRR 245 originally proposed to enhance clarity and specificity of IBR ride through requirements and align w/ most relevant parts of IEEE 2800-2022 and NERC Reliability Guidelines </a:t>
            </a:r>
          </a:p>
          <a:p>
            <a:r>
              <a:rPr lang="en-US" sz="1800" dirty="0"/>
              <a:t>ROS approved a NOGRR 245 version on 9/14/23 that harms reliability</a:t>
            </a:r>
          </a:p>
          <a:p>
            <a:r>
              <a:rPr lang="en-US" sz="1800" dirty="0"/>
              <a:t>FERC Order 901:</a:t>
            </a:r>
          </a:p>
          <a:p>
            <a:pPr lvl="1"/>
            <a:r>
              <a:rPr lang="en-US" sz="1600" dirty="0"/>
              <a:t>Directs NERC to address same risks NOGRR245 addresses</a:t>
            </a:r>
          </a:p>
          <a:p>
            <a:pPr lvl="1"/>
            <a:r>
              <a:rPr lang="en-US" sz="1600" dirty="0"/>
              <a:t>Clarified need for retroactive applicability w/ </a:t>
            </a:r>
            <a:r>
              <a:rPr lang="en-US" sz="1600" u="sng" dirty="0"/>
              <a:t>limited</a:t>
            </a:r>
            <a:r>
              <a:rPr lang="en-US" sz="1600" dirty="0"/>
              <a:t> </a:t>
            </a:r>
            <a:r>
              <a:rPr lang="en-US" sz="1600" i="1" dirty="0"/>
              <a:t>technical </a:t>
            </a:r>
            <a:r>
              <a:rPr lang="en-US" sz="1600" dirty="0"/>
              <a:t>exemptions for legacy IBRs for voltage ride-through requirements (planners/operators must address risk caused by exemptions) </a:t>
            </a:r>
            <a:endParaRPr lang="en-US" sz="1600" dirty="0">
              <a:cs typeface="Arial"/>
            </a:endParaRPr>
          </a:p>
          <a:p>
            <a:r>
              <a:rPr lang="en-US" sz="1800" dirty="0"/>
              <a:t>ERCOT submitted comments on 1/8/24 to respond to new direction</a:t>
            </a:r>
          </a:p>
          <a:p>
            <a:pPr lvl="1"/>
            <a:r>
              <a:rPr lang="en-US" sz="1600" dirty="0"/>
              <a:t>Joint commenters still opposed ERCOT comments   </a:t>
            </a:r>
          </a:p>
          <a:p>
            <a:r>
              <a:rPr lang="en-US" sz="1800" dirty="0"/>
              <a:t>ERCOT has worked w/ joint commenters and made significant concessions in an attempt to address their concerns</a:t>
            </a:r>
          </a:p>
          <a:p>
            <a:r>
              <a:rPr lang="en-US" sz="1800" dirty="0"/>
              <a:t>ERCOT proposes to bifurcate the most challenging technical issues to a future NOGRR</a:t>
            </a:r>
          </a:p>
          <a:p>
            <a:r>
              <a:rPr lang="en-US" sz="1800" dirty="0"/>
              <a:t>Issues remain because ERCOT cannot concede any further without </a:t>
            </a:r>
            <a:r>
              <a:rPr lang="en-US" sz="1800" i="1" dirty="0"/>
              <a:t>significant </a:t>
            </a:r>
            <a:r>
              <a:rPr lang="en-US" sz="1800" dirty="0"/>
              <a:t>risk to ERCOT System reliability </a:t>
            </a:r>
          </a:p>
        </p:txBody>
      </p:sp>
    </p:spTree>
    <p:extLst>
      <p:ext uri="{BB962C8B-B14F-4D97-AF65-F5344CB8AC3E}">
        <p14:creationId xmlns:p14="http://schemas.microsoft.com/office/powerpoint/2010/main" val="408341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92F667-FF1C-4014-6B87-BCA35EE863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E8456-3457-815A-4C6F-CED7AC1CF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839200" cy="518318"/>
          </a:xfrm>
        </p:spPr>
        <p:txBody>
          <a:bodyPr/>
          <a:lstStyle/>
          <a:p>
            <a:r>
              <a:rPr lang="en-US" dirty="0"/>
              <a:t>Outstanding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23309-7E40-E7EA-5B0F-D7DE8AA58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1D776-D961-DDDB-48D8-11D6A95D7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486400"/>
          </a:xfrm>
        </p:spPr>
        <p:txBody>
          <a:bodyPr lIns="91440" tIns="45720" rIns="91440" bIns="45720" anchor="t"/>
          <a:lstStyle/>
          <a:p>
            <a:pPr marL="400050" indent="-344488"/>
            <a:r>
              <a:rPr lang="en-US" sz="1800" dirty="0">
                <a:cs typeface="Arial"/>
              </a:rPr>
              <a:t>Effective Date for new requirements</a:t>
            </a:r>
          </a:p>
          <a:p>
            <a:pPr marL="800100" lvl="1"/>
            <a:r>
              <a:rPr lang="en-US" sz="1800" dirty="0">
                <a:cs typeface="Arial"/>
              </a:rPr>
              <a:t>ERCOT originally proposed having new (IEEE 2800-2022) requirements apply to IBRs after 1/1/23</a:t>
            </a:r>
          </a:p>
          <a:p>
            <a:pPr marL="969963" lvl="2" indent="-171450"/>
            <a:r>
              <a:rPr lang="en-US" sz="1800" dirty="0">
                <a:cs typeface="Arial"/>
              </a:rPr>
              <a:t>Now proposes 6/1/23 </a:t>
            </a:r>
          </a:p>
          <a:p>
            <a:pPr marL="969963" lvl="2" indent="-171450"/>
            <a:r>
              <a:rPr lang="en-US" sz="1800" dirty="0">
                <a:cs typeface="Arial"/>
              </a:rPr>
              <a:t>Moving that date to NOGRR approval date likely exempts 20-30 GWs of IBRs from new requirements</a:t>
            </a:r>
          </a:p>
          <a:p>
            <a:pPr marL="800100" lvl="1"/>
            <a:r>
              <a:rPr lang="en-US" sz="1800" dirty="0">
                <a:cs typeface="Arial"/>
              </a:rPr>
              <a:t>ERCOT proposes exemptions and extensions to phase in new requirements</a:t>
            </a:r>
          </a:p>
          <a:p>
            <a:pPr marL="400050"/>
            <a:r>
              <a:rPr lang="en-US" sz="1800" dirty="0">
                <a:cs typeface="Arial"/>
              </a:rPr>
              <a:t>Joint Commenters propose essentially no enforcement ride-through requirements on legacy IBRs</a:t>
            </a:r>
          </a:p>
          <a:p>
            <a:pPr marL="800100" lvl="1"/>
            <a:r>
              <a:rPr lang="en-US" sz="1800" dirty="0">
                <a:cs typeface="Arial"/>
              </a:rPr>
              <a:t>ERCOT wants “floor” to be the current ride-through requirements (e.g. NOG § 2.9(2))</a:t>
            </a:r>
          </a:p>
          <a:p>
            <a:pPr marL="400050"/>
            <a:r>
              <a:rPr lang="en-US" sz="1800" dirty="0">
                <a:cs typeface="Arial"/>
              </a:rPr>
              <a:t>Fault disturbance ride-through requirement (vs. non-fault)</a:t>
            </a:r>
          </a:p>
          <a:p>
            <a:pPr marL="800100" lvl="1"/>
            <a:r>
              <a:rPr lang="en-US" sz="1800" dirty="0">
                <a:cs typeface="Arial"/>
              </a:rPr>
              <a:t>Consistent with P2800-2 drafting team, ERCOT maintains the current requirements that IBRs/WGRs must ride through faults and not trip due to unreliable measurements of phase angle or </a:t>
            </a:r>
            <a:r>
              <a:rPr lang="en-US" sz="1800" dirty="0" err="1">
                <a:cs typeface="Arial"/>
              </a:rPr>
              <a:t>RoCoF</a:t>
            </a:r>
            <a:endParaRPr lang="en-US" sz="1800" dirty="0">
              <a:cs typeface="Arial"/>
            </a:endParaRPr>
          </a:p>
          <a:p>
            <a:pPr marL="400050"/>
            <a:r>
              <a:rPr lang="en-US" sz="1800" dirty="0">
                <a:cs typeface="Arial"/>
              </a:rPr>
              <a:t>ERCOT proposes that limitations causing reliability issues may result in Resource disconnection until the reliability issue is resolved</a:t>
            </a:r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83501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BD268-4206-4FB7-9DCB-7C50C8A6C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839200" cy="518318"/>
          </a:xfrm>
        </p:spPr>
        <p:txBody>
          <a:bodyPr/>
          <a:lstStyle/>
          <a:p>
            <a:r>
              <a:rPr lang="en-US" dirty="0"/>
              <a:t>ERCOT Proposed Changes NOGRR 245 (3/19/24)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183FE-CE88-4328-A346-1A5AECC15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416C1-3730-36AC-5068-2283F7608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0"/>
            <a:ext cx="9067800" cy="5562600"/>
          </a:xfrm>
        </p:spPr>
        <p:txBody>
          <a:bodyPr lIns="91440" tIns="45720" rIns="91440" bIns="45720" anchor="t"/>
          <a:lstStyle/>
          <a:p>
            <a:r>
              <a:rPr lang="en-US" sz="1700" dirty="0"/>
              <a:t>Limited technical exemptions for legacy IBRs with SGIA before 6/1/23</a:t>
            </a:r>
          </a:p>
          <a:p>
            <a:pPr lvl="1"/>
            <a:r>
              <a:rPr lang="en-US" sz="1400" dirty="0"/>
              <a:t>Must maximize capability through parameterization, settings changes, software upgrades and commercially reasonable hardware upgrade kits</a:t>
            </a:r>
          </a:p>
          <a:p>
            <a:pPr lvl="1"/>
            <a:r>
              <a:rPr lang="en-US" sz="1400" dirty="0"/>
              <a:t>RE must accurately represent technical limitations in all models provided to ERCOT</a:t>
            </a:r>
          </a:p>
          <a:p>
            <a:pPr lvl="1"/>
            <a:r>
              <a:rPr lang="en-US" sz="1400" dirty="0"/>
              <a:t>Must meet latest requirements upon reinvestment (</a:t>
            </a:r>
            <a:r>
              <a:rPr lang="en-US" sz="1400" i="1" dirty="0"/>
              <a:t>e.g</a:t>
            </a:r>
            <a:r>
              <a:rPr lang="en-US" sz="1400" dirty="0"/>
              <a:t>., repower/retrofit requiring GIM process)</a:t>
            </a:r>
          </a:p>
          <a:p>
            <a:pPr lvl="1"/>
            <a:r>
              <a:rPr lang="en-US" sz="1400" dirty="0">
                <a:cs typeface="Arial"/>
              </a:rPr>
              <a:t>Must annually determine if modifications are available and “commercially reasonable” </a:t>
            </a:r>
          </a:p>
          <a:p>
            <a:pPr lvl="1"/>
            <a:r>
              <a:rPr lang="en-US" sz="1400" dirty="0">
                <a:cs typeface="Arial"/>
              </a:rPr>
              <a:t>ERCOT will exercise discretion in approving exemptions with “guardrails” in place</a:t>
            </a:r>
          </a:p>
          <a:p>
            <a:pPr lvl="1"/>
            <a:r>
              <a:rPr lang="en-US" sz="1400" dirty="0">
                <a:cs typeface="Arial"/>
              </a:rPr>
              <a:t>ERCOT expects (best information available) its language will result in:</a:t>
            </a:r>
          </a:p>
          <a:p>
            <a:pPr lvl="2"/>
            <a:r>
              <a:rPr lang="en-US" sz="1200" dirty="0">
                <a:cs typeface="Arial"/>
              </a:rPr>
              <a:t>2 – 4 GW limited technical exemptions out of 16 GW of WGRs with SGIA prior to 1/16/14</a:t>
            </a:r>
          </a:p>
          <a:p>
            <a:pPr lvl="2"/>
            <a:r>
              <a:rPr lang="en-US" sz="1200" dirty="0">
                <a:cs typeface="Arial"/>
              </a:rPr>
              <a:t>&lt; 1 GW limited technical exemptions out of remaining &gt;50 GWs of IBRS with SGIA after 1/16/14</a:t>
            </a:r>
          </a:p>
          <a:p>
            <a:r>
              <a:rPr lang="en-US" sz="1700" dirty="0"/>
              <a:t>ERCOT proposes deferring technically complex requirements to future NOGRR</a:t>
            </a:r>
          </a:p>
          <a:p>
            <a:pPr lvl="1"/>
            <a:r>
              <a:rPr lang="en-US" sz="1400" dirty="0"/>
              <a:t>Expectations for RoCoF and Phase Angle Jump remain at status quo</a:t>
            </a:r>
            <a:endParaRPr lang="en-US" sz="1400" dirty="0">
              <a:cs typeface="Arial"/>
            </a:endParaRPr>
          </a:p>
          <a:p>
            <a:pPr lvl="2"/>
            <a:r>
              <a:rPr lang="en-US" sz="1200" dirty="0"/>
              <a:t>If voltage or frequency are within “no trip” zones, IBR must ride through (NOG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§ 2.9(2))</a:t>
            </a:r>
            <a:endParaRPr lang="en-US" sz="1200" dirty="0"/>
          </a:p>
          <a:p>
            <a:pPr lvl="2"/>
            <a:r>
              <a:rPr lang="en-US" sz="1200" dirty="0">
                <a:cs typeface="Arial"/>
              </a:rPr>
              <a:t>Aligns with P2800-2: during fault events, frequency and phase angle measurements are not reliable and the IBR (both new and legacy) should not trip for these parameters </a:t>
            </a:r>
          </a:p>
          <a:p>
            <a:pPr lvl="1"/>
            <a:r>
              <a:rPr lang="en-US" sz="1600" dirty="0"/>
              <a:t>Removed multiple excursion requirements for legacy IBRs for now (IEEE 2800 for new)</a:t>
            </a:r>
          </a:p>
          <a:p>
            <a:pPr lvl="1"/>
            <a:r>
              <a:rPr lang="en-US" sz="1600" dirty="0"/>
              <a:t>Future NPRR/NOGRR will address SSR/control response timing, phase angle jump, RoCoF, and multiple excursions; additional technical discussions needed</a:t>
            </a:r>
          </a:p>
          <a:p>
            <a:pPr lvl="2"/>
            <a:r>
              <a:rPr lang="en-US" sz="1200" dirty="0">
                <a:cs typeface="Arial"/>
              </a:rPr>
              <a:t>Better understanding/consistency in how RoCoF and PAJ are calculated/protected to properly set performance requirements for fault conditions (IEEE 2800 identifies IBR capability requirement for non-fault conditions)  </a:t>
            </a:r>
          </a:p>
          <a:p>
            <a:pPr lvl="2"/>
            <a:r>
              <a:rPr lang="en-US" sz="1200" dirty="0">
                <a:cs typeface="Arial"/>
              </a:rPr>
              <a:t>Requirement depends on time frame of calculation</a:t>
            </a:r>
          </a:p>
          <a:p>
            <a:pPr lvl="2"/>
            <a:r>
              <a:rPr lang="en-US" sz="1200" dirty="0">
                <a:cs typeface="Arial"/>
              </a:rPr>
              <a:t>TSPs to evaluate reclose schemes for IBRs</a:t>
            </a:r>
          </a:p>
          <a:p>
            <a:pPr lvl="2"/>
            <a:r>
              <a:rPr lang="en-US" sz="1200" dirty="0">
                <a:cs typeface="Arial"/>
              </a:rPr>
              <a:t>Additional discussion to address energy dissipation during multiple excursions</a:t>
            </a:r>
          </a:p>
          <a:p>
            <a:pPr marL="914400" lvl="2" indent="0">
              <a:buNone/>
            </a:pPr>
            <a:endParaRPr lang="en-US" sz="1000" dirty="0">
              <a:cs typeface="Arial"/>
            </a:endParaRPr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22527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BD268-4206-4FB7-9DCB-7C50C8A6C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Proposed Changes NOGRR 245 (3/19/24)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183FE-CE88-4328-A346-1A5AECC15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416C1-3730-36AC-5068-2283F7608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763000" cy="5181600"/>
          </a:xfrm>
        </p:spPr>
        <p:txBody>
          <a:bodyPr lIns="91440" tIns="45720" rIns="91440" bIns="45720" anchor="t"/>
          <a:lstStyle/>
          <a:p>
            <a:r>
              <a:rPr lang="en-US" sz="1600" dirty="0"/>
              <a:t>Included “Commercially Reasonable Efforts” Section</a:t>
            </a:r>
          </a:p>
          <a:p>
            <a:pPr lvl="1"/>
            <a:r>
              <a:rPr lang="en-US" sz="1400" dirty="0"/>
              <a:t>Limited technical exemptions may be allowed if technically feasible improvements are not commercially reasonable </a:t>
            </a:r>
          </a:p>
          <a:p>
            <a:pPr lvl="1"/>
            <a:r>
              <a:rPr lang="en-US" sz="1400" dirty="0"/>
              <a:t>RE must mitigate performance failure</a:t>
            </a:r>
          </a:p>
          <a:p>
            <a:pPr lvl="1"/>
            <a:r>
              <a:rPr lang="en-US" sz="1400" dirty="0"/>
              <a:t>PUCT will determine extent to which IBR or WGR must mitigate performance failure</a:t>
            </a:r>
          </a:p>
          <a:p>
            <a:r>
              <a:rPr lang="en-US" sz="1600" dirty="0"/>
              <a:t>Removed language re: operational restrictions for performance failures</a:t>
            </a:r>
          </a:p>
          <a:p>
            <a:pPr lvl="1"/>
            <a:r>
              <a:rPr lang="en-US" sz="1400" dirty="0"/>
              <a:t>ERCOT already has authority to take actions to ensure ERCOT System reliability</a:t>
            </a:r>
          </a:p>
          <a:p>
            <a:r>
              <a:rPr lang="en-US" sz="1600" dirty="0"/>
              <a:t>Aligned report dates at request of Joint Commenters to not overlap w/ winterization reports</a:t>
            </a:r>
          </a:p>
          <a:p>
            <a:r>
              <a:rPr lang="en-US" sz="1600" dirty="0"/>
              <a:t>Modified Tables A and B in 2.9.1.1(1) to ensure no reduction of VRT requirements for new IBRs</a:t>
            </a:r>
          </a:p>
          <a:p>
            <a:r>
              <a:rPr lang="en-US" sz="1600" dirty="0"/>
              <a:t>Added language describing processes for exemptions, extensions and appeals</a:t>
            </a:r>
          </a:p>
          <a:p>
            <a:pPr lvl="1"/>
            <a:r>
              <a:rPr lang="en-US" sz="1400" dirty="0"/>
              <a:t>More consistency</a:t>
            </a:r>
          </a:p>
          <a:p>
            <a:pPr lvl="1"/>
            <a:r>
              <a:rPr lang="en-US" sz="1400" dirty="0"/>
              <a:t>Appeals are faster than ADR process</a:t>
            </a:r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46433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BD268-4206-4FB7-9DCB-7C50C8A6C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Comments on ERCOT proposal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183FE-CE88-4328-A346-1A5AECC15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416C1-3730-36AC-5068-2283F7608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763000" cy="5181600"/>
          </a:xfrm>
        </p:spPr>
        <p:txBody>
          <a:bodyPr lIns="91440" tIns="45720" rIns="91440" bIns="45720" anchor="t"/>
          <a:lstStyle/>
          <a:p>
            <a:r>
              <a:rPr lang="en-US" sz="1400" dirty="0"/>
              <a:t>ERCOT set 6/1/23 SGIA date to make new IBRs subject to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§</a:t>
            </a:r>
            <a:r>
              <a:rPr lang="en-US" sz="1400" dirty="0"/>
              <a:t>2.9.1.1 and IEEE 2800 because:</a:t>
            </a:r>
          </a:p>
          <a:p>
            <a:pPr lvl="1"/>
            <a:r>
              <a:rPr lang="en-US" sz="1200" dirty="0"/>
              <a:t>ERCOT has been telling IBR owners of upcoming IEEE 2800 requirements since early 2022</a:t>
            </a:r>
          </a:p>
          <a:p>
            <a:pPr lvl="1"/>
            <a:r>
              <a:rPr lang="en-US" sz="1200" dirty="0"/>
              <a:t>Initial proposed date was 1/1/23; delaying to 6/1/23 results in ~ 6 GW of IBRs not having to meet new requirements</a:t>
            </a:r>
          </a:p>
          <a:p>
            <a:pPr lvl="1"/>
            <a:r>
              <a:rPr lang="en-US" sz="1200" dirty="0"/>
              <a:t>Delay to 6/1/24 (per Joint Commenters) results in </a:t>
            </a:r>
            <a:r>
              <a:rPr lang="en-US" sz="1200" b="1" dirty="0"/>
              <a:t>additional 20 - 30 GWs </a:t>
            </a:r>
            <a:r>
              <a:rPr lang="en-US" sz="1200" dirty="0"/>
              <a:t>not required to meet new requirements  </a:t>
            </a:r>
          </a:p>
          <a:p>
            <a:pPr lvl="1"/>
            <a:r>
              <a:rPr lang="en-US" sz="1200" dirty="0"/>
              <a:t>&gt;66 GW of legacy IBRs would not have to meet higher requirements</a:t>
            </a:r>
          </a:p>
          <a:p>
            <a:pPr lvl="1"/>
            <a:r>
              <a:rPr lang="en-US" sz="1200" dirty="0"/>
              <a:t>Language accommodates reasonable “phased in” approach for all IBRs with SGIA after 6/1/23</a:t>
            </a:r>
          </a:p>
          <a:p>
            <a:pPr lvl="2"/>
            <a:r>
              <a:rPr lang="en-US" sz="1100" dirty="0"/>
              <a:t>IBR w/ COD before 12/31/26 (moved from 6/1/26) can request limited technical exemption for portions it cannot meet</a:t>
            </a:r>
          </a:p>
          <a:p>
            <a:pPr lvl="2"/>
            <a:r>
              <a:rPr lang="en-US" sz="1100" dirty="0"/>
              <a:t>IBR w/ COD after 12/31/26 can request limited extension up to 12/31/28 to fully comply</a:t>
            </a:r>
            <a:endParaRPr lang="en-US" sz="1400" dirty="0"/>
          </a:p>
          <a:p>
            <a:r>
              <a:rPr lang="en-US" sz="1400" dirty="0"/>
              <a:t>ERCOT included “Commercially Reasonable Efforts” because Joint Commenters insisted on it and to incentivize REs to quickly implement easier, less costly changes</a:t>
            </a:r>
          </a:p>
          <a:p>
            <a:pPr lvl="1"/>
            <a:r>
              <a:rPr lang="en-US" sz="1200" dirty="0"/>
              <a:t>However, ERCOT does </a:t>
            </a:r>
            <a:r>
              <a:rPr lang="en-US" sz="1200" b="1" i="1" dirty="0"/>
              <a:t>not</a:t>
            </a:r>
            <a:r>
              <a:rPr lang="en-US" sz="1200" dirty="0"/>
              <a:t> support “commercially reasonable” concept because: </a:t>
            </a:r>
          </a:p>
          <a:p>
            <a:pPr lvl="2"/>
            <a:r>
              <a:rPr lang="en-US" sz="1100" dirty="0"/>
              <a:t>Removing significant reliability risk IBR and WGR ride-through performance failures pose to grid should outweigh commercial considerations</a:t>
            </a:r>
          </a:p>
          <a:p>
            <a:pPr lvl="2"/>
            <a:r>
              <a:rPr lang="en-US" sz="1100" dirty="0"/>
              <a:t>Lack of firm requirements does not incentivize OEMs to develop solutions to improve ride-through performance </a:t>
            </a:r>
          </a:p>
          <a:p>
            <a:pPr lvl="2"/>
            <a:r>
              <a:rPr lang="en-US" sz="1100" dirty="0"/>
              <a:t>“Innocent bystander” stakeholders bear burden of paying for transmission upgrades, congestion charges, potential blackouts and equipment impacts to accommodate IBR owners</a:t>
            </a:r>
          </a:p>
          <a:p>
            <a:pPr lvl="1"/>
            <a:r>
              <a:rPr lang="en-US" sz="1200" dirty="0"/>
              <a:t>RE must mitigate a performance failure to applicable requirements</a:t>
            </a:r>
          </a:p>
          <a:p>
            <a:pPr lvl="1"/>
            <a:r>
              <a:rPr lang="en-US" sz="1200" dirty="0"/>
              <a:t>PUCT will determine extent to which IBR/WGR must mitigate performance failure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98384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BD268-4206-4FB7-9DCB-7C50C8A6C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Reliability Impact of ERCOT-Proposed Exemptions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183FE-CE88-4328-A346-1A5AECC15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D9399-1FAD-DCAC-C23F-0C7C8B182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</p:spPr>
        <p:txBody>
          <a:bodyPr lIns="91440" tIns="45720" rIns="91440" bIns="45720" anchor="t"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1600" dirty="0"/>
              <a:t>Can move forward w/ OEM-identified parameterization and commercially reasonable upgrade kits owners are waiting to authorize and procure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/>
              <a:t>Allows NOGRR 245 to progress by bifurcating technically-complex parameters requiring additional discussion (SSR, PAJ, RoCoF, multiple excursions)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/>
              <a:t>Allows a feasible path forward for IBRs w/ SGIA beyond 6/1/23 with challenges to immediately meeting IEEE 2800 requirements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/>
              <a:t>Reliability risk continues due to IBRs w/ exemptions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/>
              <a:t>Modeled limitations may impact stability limits </a:t>
            </a:r>
          </a:p>
          <a:p>
            <a:pPr lvl="1"/>
            <a:r>
              <a:rPr lang="en-US" sz="1600" dirty="0"/>
              <a:t>ERCOT may update or add Generic Transmission Limits (GTLs) as needed </a:t>
            </a:r>
          </a:p>
          <a:p>
            <a:pPr lvl="1"/>
            <a:r>
              <a:rPr lang="en-US" sz="1600" dirty="0"/>
              <a:t>Impact of exceeding some GTLs may make them an IROL</a:t>
            </a:r>
          </a:p>
          <a:p>
            <a:pPr lvl="1"/>
            <a:r>
              <a:rPr lang="en-US" sz="1600" dirty="0"/>
              <a:t>May need to implement additional transmission projects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/>
              <a:t>Some newly-modeled limitations and repeated performance failures may require new credible contingencies (</a:t>
            </a:r>
            <a:r>
              <a:rPr lang="en-US" sz="1600" i="1" dirty="0"/>
              <a:t>e.g</a:t>
            </a:r>
            <a:r>
              <a:rPr lang="en-US" sz="1600" dirty="0"/>
              <a:t>., combined transmission/generator contingency) in operations and planning</a:t>
            </a:r>
          </a:p>
          <a:p>
            <a:pPr lvl="1"/>
            <a:r>
              <a:rPr lang="en-US" sz="1600" dirty="0"/>
              <a:t>May result in additional transmission congestion</a:t>
            </a:r>
          </a:p>
          <a:p>
            <a:pPr lvl="1"/>
            <a:r>
              <a:rPr lang="en-US" sz="1600" dirty="0"/>
              <a:t>May create new voltage, cascading or instability conditions</a:t>
            </a:r>
            <a:endParaRPr lang="en-US" sz="1800" dirty="0"/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9639E2-EC59-514A-4383-0FEC33358281}"/>
              </a:ext>
            </a:extLst>
          </p:cNvPr>
          <p:cNvSpPr txBox="1"/>
          <p:nvPr/>
        </p:nvSpPr>
        <p:spPr>
          <a:xfrm>
            <a:off x="609600" y="5417403"/>
            <a:ext cx="76200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/>
              <a:t>Key Takeaway: </a:t>
            </a:r>
            <a:r>
              <a:rPr lang="en-US" sz="1600" dirty="0"/>
              <a:t>Proposed exemptions should help faster adoption of commercially reasonable improvements and IEEE 2800 but at expense of continued reliability risk and associated impacts</a:t>
            </a:r>
          </a:p>
        </p:txBody>
      </p:sp>
    </p:spTree>
    <p:extLst>
      <p:ext uri="{BB962C8B-B14F-4D97-AF65-F5344CB8AC3E}">
        <p14:creationId xmlns:p14="http://schemas.microsoft.com/office/powerpoint/2010/main" val="3071266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BD268-4206-4FB7-9DCB-7C50C8A6C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Additional assumptions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183FE-CE88-4328-A346-1A5AECC15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D9399-1FAD-DCAC-C23F-0C7C8B182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4800600"/>
          </a:xfrm>
        </p:spPr>
        <p:txBody>
          <a:bodyPr lIns="91440" tIns="45720" rIns="91440" bIns="45720" anchor="t"/>
          <a:lstStyle/>
          <a:p>
            <a:r>
              <a:rPr lang="en-US" sz="1800" dirty="0"/>
              <a:t>IBR performance requirements are one part of overall solution to address risk</a:t>
            </a:r>
          </a:p>
          <a:p>
            <a:pPr lvl="1"/>
            <a:r>
              <a:rPr lang="en-US" sz="1600" dirty="0"/>
              <a:t>IBR performance requirements (NOGRR 245) w/ appropriate enforcement</a:t>
            </a:r>
          </a:p>
          <a:p>
            <a:pPr lvl="1"/>
            <a:r>
              <a:rPr lang="en-US" sz="1600" dirty="0"/>
              <a:t>System strength upgrades (</a:t>
            </a:r>
            <a:r>
              <a:rPr lang="en-US" sz="1600" i="1" dirty="0"/>
              <a:t>e.g</a:t>
            </a:r>
            <a:r>
              <a:rPr lang="en-US" sz="1600" dirty="0"/>
              <a:t>., 6 new synchronous condensers)</a:t>
            </a:r>
          </a:p>
          <a:p>
            <a:pPr lvl="1"/>
            <a:r>
              <a:rPr lang="en-US" sz="1600" dirty="0"/>
              <a:t>Grid Forming capability adoption</a:t>
            </a:r>
          </a:p>
          <a:p>
            <a:pPr lvl="1"/>
            <a:r>
              <a:rPr lang="en-US" sz="1600" dirty="0"/>
              <a:t>Modeling and testing improvements (DWG/IBRWG collaboration)</a:t>
            </a:r>
          </a:p>
          <a:p>
            <a:pPr lvl="1"/>
            <a:r>
              <a:rPr lang="en-US" sz="1600" dirty="0"/>
              <a:t>Disturbance monitoring equipment installs (NOGRR 255)</a:t>
            </a:r>
          </a:p>
          <a:p>
            <a:pPr lvl="1"/>
            <a:r>
              <a:rPr lang="en-US" sz="1600" dirty="0"/>
              <a:t>Potential planning criteria adjustments</a:t>
            </a:r>
            <a:endParaRPr lang="en-US" sz="1600" dirty="0">
              <a:cs typeface="Arial"/>
            </a:endParaRPr>
          </a:p>
          <a:p>
            <a:r>
              <a:rPr lang="en-US" sz="1800" dirty="0"/>
              <a:t>To offset risk, exemptions </a:t>
            </a:r>
            <a:r>
              <a:rPr lang="en-US" sz="1800" b="1" i="1" dirty="0"/>
              <a:t>must </a:t>
            </a:r>
            <a:r>
              <a:rPr lang="en-US" sz="1800" dirty="0"/>
              <a:t>be accompanied by:</a:t>
            </a:r>
          </a:p>
          <a:p>
            <a:pPr lvl="1"/>
            <a:r>
              <a:rPr lang="en-US" sz="1600" dirty="0"/>
              <a:t>Clear expectations re: operating restrictions for failures posing reliability risk</a:t>
            </a:r>
          </a:p>
          <a:p>
            <a:pPr lvl="1"/>
            <a:r>
              <a:rPr lang="en-US" sz="1600" dirty="0"/>
              <a:t>Models and contingencies </a:t>
            </a:r>
            <a:r>
              <a:rPr lang="en-US" sz="1600" i="1" dirty="0"/>
              <a:t>accurately </a:t>
            </a:r>
            <a:r>
              <a:rPr lang="en-US" sz="1600" dirty="0"/>
              <a:t>reflect limitations</a:t>
            </a:r>
          </a:p>
          <a:p>
            <a:pPr lvl="1"/>
            <a:r>
              <a:rPr lang="en-US" sz="1600" dirty="0"/>
              <a:t>Proper active/reactive power controls coordination</a:t>
            </a:r>
          </a:p>
          <a:p>
            <a:r>
              <a:rPr lang="en-US" sz="1800" dirty="0"/>
              <a:t>The actions required to offset risk could lead to additional operation and planning impacts such as congestion and system improvements</a:t>
            </a: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1C73C-D15A-368A-0DB4-3855A4BB7DAB}"/>
              </a:ext>
            </a:extLst>
          </p:cNvPr>
          <p:cNvSpPr txBox="1"/>
          <p:nvPr/>
        </p:nvSpPr>
        <p:spPr>
          <a:xfrm>
            <a:off x="533399" y="5029200"/>
            <a:ext cx="7848601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Key Takeaway: </a:t>
            </a:r>
            <a:r>
              <a:rPr lang="en-US" dirty="0"/>
              <a:t>Proposal assumes willingness to accept more reliability risk, adopting other risk offset activities, and other system cost impacts are acceptable to impacted entities </a:t>
            </a:r>
          </a:p>
        </p:txBody>
      </p:sp>
    </p:spTree>
    <p:extLst>
      <p:ext uri="{BB962C8B-B14F-4D97-AF65-F5344CB8AC3E}">
        <p14:creationId xmlns:p14="http://schemas.microsoft.com/office/powerpoint/2010/main" val="1969689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BD268-4206-4FB7-9DCB-7C50C8A6C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Updated timeline for NOGRR 245 (i.e. Next steps)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183FE-CE88-4328-A346-1A5AECC15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6B25E2-10F7-40D8-5894-A18681ECE4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89" y="609600"/>
            <a:ext cx="8484781" cy="585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0257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12052</TotalTime>
  <Words>1473</Words>
  <Application>Microsoft Office PowerPoint</Application>
  <PresentationFormat>On-screen Show (4:3)</PresentationFormat>
  <Paragraphs>131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1_Custom Design</vt:lpstr>
      <vt:lpstr>Office Theme</vt:lpstr>
      <vt:lpstr>PowerPoint Presentation</vt:lpstr>
      <vt:lpstr>Overview</vt:lpstr>
      <vt:lpstr>Outstanding Issues</vt:lpstr>
      <vt:lpstr>ERCOT Proposed Changes NOGRR 245 (3/19/24)</vt:lpstr>
      <vt:lpstr>ERCOT Proposed Changes NOGRR 245 (3/19/24)</vt:lpstr>
      <vt:lpstr>Additional Comments on ERCOT proposal</vt:lpstr>
      <vt:lpstr>Reliability Impact of ERCOT-Proposed Exemptions</vt:lpstr>
      <vt:lpstr>Additional assumptions</vt:lpstr>
      <vt:lpstr>Updated timeline for NOGRR 245 (i.e. Next steps)</vt:lpstr>
      <vt:lpstr>NOGRR 245 – ERCOT Recommendation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Solis, Stephen</cp:lastModifiedBy>
  <cp:revision>197</cp:revision>
  <cp:lastPrinted>2016-01-21T20:53:15Z</cp:lastPrinted>
  <dcterms:created xsi:type="dcterms:W3CDTF">2016-01-21T15:20:31Z</dcterms:created>
  <dcterms:modified xsi:type="dcterms:W3CDTF">2024-03-19T20:28:07Z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2023-10-24T22:21:41Z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8e893081-9e59-45ed-bff1-dcbfb94c3465</vt:lpwstr>
  </property>
  <property fmtid="{D5CDD505-2E9C-101B-9397-08002B2CF9AE}" pid="9" name="MSIP_Label_7084cbda-52b8-46fb-a7b7-cb5bd465ed85_ContentBits">
    <vt:lpwstr>0</vt:lpwstr>
  </property>
</Properties>
</file>