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3"/>
  </p:notesMasterIdLst>
  <p:handoutMasterIdLst>
    <p:handoutMasterId r:id="rId14"/>
  </p:handoutMasterIdLst>
  <p:sldIdLst>
    <p:sldId id="260" r:id="rId6"/>
    <p:sldId id="328" r:id="rId7"/>
    <p:sldId id="333" r:id="rId8"/>
    <p:sldId id="335" r:id="rId9"/>
    <p:sldId id="336" r:id="rId10"/>
    <p:sldId id="338" r:id="rId11"/>
    <p:sldId id="318" r:id="rId12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95417" autoAdjust="0"/>
  </p:normalViewPr>
  <p:slideViewPr>
    <p:cSldViewPr snapToGrid="0" snapToObjects="1">
      <p:cViewPr varScale="1">
        <p:scale>
          <a:sx n="82" d="100"/>
          <a:sy n="82" d="100"/>
        </p:scale>
        <p:origin x="1152" y="5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, Katie" userId="3620f8dc-0feb-404a-830b-2bf5ef6469a8" providerId="ADAL" clId="{C388213E-A586-4F30-90E4-C1FF5E64A2B7}"/>
    <pc:docChg chg="custSel delSld modSld">
      <pc:chgData name="Rich, Katie" userId="3620f8dc-0feb-404a-830b-2bf5ef6469a8" providerId="ADAL" clId="{C388213E-A586-4F30-90E4-C1FF5E64A2B7}" dt="2024-03-20T19:35:46.845" v="1020" actId="20577"/>
      <pc:docMkLst>
        <pc:docMk/>
      </pc:docMkLst>
      <pc:sldChg chg="modSp mod">
        <pc:chgData name="Rich, Katie" userId="3620f8dc-0feb-404a-830b-2bf5ef6469a8" providerId="ADAL" clId="{C388213E-A586-4F30-90E4-C1FF5E64A2B7}" dt="2024-03-18T18:28:00.145" v="930" actId="20577"/>
        <pc:sldMkLst>
          <pc:docMk/>
          <pc:sldMk cId="2277274887" sldId="318"/>
        </pc:sldMkLst>
        <pc:spChg chg="mod">
          <ac:chgData name="Rich, Katie" userId="3620f8dc-0feb-404a-830b-2bf5ef6469a8" providerId="ADAL" clId="{C388213E-A586-4F30-90E4-C1FF5E64A2B7}" dt="2024-03-18T18:28:00.145" v="930" actId="20577"/>
          <ac:spMkLst>
            <pc:docMk/>
            <pc:sldMk cId="2277274887" sldId="318"/>
            <ac:spMk id="3" creationId="{00000000-0000-0000-0000-000000000000}"/>
          </ac:spMkLst>
        </pc:spChg>
      </pc:sldChg>
      <pc:sldChg chg="modSp mod modNotesTx">
        <pc:chgData name="Rich, Katie" userId="3620f8dc-0feb-404a-830b-2bf5ef6469a8" providerId="ADAL" clId="{C388213E-A586-4F30-90E4-C1FF5E64A2B7}" dt="2024-03-20T19:35:46.845" v="1020" actId="20577"/>
        <pc:sldMkLst>
          <pc:docMk/>
          <pc:sldMk cId="2028478618" sldId="328"/>
        </pc:sldMkLst>
        <pc:spChg chg="mod">
          <ac:chgData name="Rich, Katie" userId="3620f8dc-0feb-404a-830b-2bf5ef6469a8" providerId="ADAL" clId="{C388213E-A586-4F30-90E4-C1FF5E64A2B7}" dt="2024-03-18T18:14:14.050" v="179" actId="20577"/>
          <ac:spMkLst>
            <pc:docMk/>
            <pc:sldMk cId="2028478618" sldId="328"/>
            <ac:spMk id="3" creationId="{C3B03471-DE7D-004E-AF85-3211305271CA}"/>
          </ac:spMkLst>
        </pc:spChg>
      </pc:sldChg>
      <pc:sldChg chg="modSp mod modNotesTx">
        <pc:chgData name="Rich, Katie" userId="3620f8dc-0feb-404a-830b-2bf5ef6469a8" providerId="ADAL" clId="{C388213E-A586-4F30-90E4-C1FF5E64A2B7}" dt="2024-03-18T18:44:56.915" v="1001" actId="20577"/>
        <pc:sldMkLst>
          <pc:docMk/>
          <pc:sldMk cId="3936082161" sldId="333"/>
        </pc:sldMkLst>
        <pc:spChg chg="mod">
          <ac:chgData name="Rich, Katie" userId="3620f8dc-0feb-404a-830b-2bf5ef6469a8" providerId="ADAL" clId="{C388213E-A586-4F30-90E4-C1FF5E64A2B7}" dt="2024-03-18T18:44:56.915" v="1001" actId="20577"/>
          <ac:spMkLst>
            <pc:docMk/>
            <pc:sldMk cId="3936082161" sldId="333"/>
            <ac:spMk id="3" creationId="{A80F4D18-6F17-4CCF-B6DB-289C91F80558}"/>
          </ac:spMkLst>
        </pc:spChg>
      </pc:sldChg>
      <pc:sldChg chg="modSp mod">
        <pc:chgData name="Rich, Katie" userId="3620f8dc-0feb-404a-830b-2bf5ef6469a8" providerId="ADAL" clId="{C388213E-A586-4F30-90E4-C1FF5E64A2B7}" dt="2024-03-18T18:22:50.917" v="548" actId="6549"/>
        <pc:sldMkLst>
          <pc:docMk/>
          <pc:sldMk cId="291680222" sldId="335"/>
        </pc:sldMkLst>
        <pc:spChg chg="mod">
          <ac:chgData name="Rich, Katie" userId="3620f8dc-0feb-404a-830b-2bf5ef6469a8" providerId="ADAL" clId="{C388213E-A586-4F30-90E4-C1FF5E64A2B7}" dt="2024-03-18T18:22:50.917" v="548" actId="6549"/>
          <ac:spMkLst>
            <pc:docMk/>
            <pc:sldMk cId="291680222" sldId="335"/>
            <ac:spMk id="3" creationId="{23572976-D2BF-476C-BBB1-5FDCC523A812}"/>
          </ac:spMkLst>
        </pc:spChg>
      </pc:sldChg>
      <pc:sldChg chg="modSp mod">
        <pc:chgData name="Rich, Katie" userId="3620f8dc-0feb-404a-830b-2bf5ef6469a8" providerId="ADAL" clId="{C388213E-A586-4F30-90E4-C1FF5E64A2B7}" dt="2024-03-18T18:46:48.327" v="1003"/>
        <pc:sldMkLst>
          <pc:docMk/>
          <pc:sldMk cId="3956220056" sldId="336"/>
        </pc:sldMkLst>
        <pc:spChg chg="mod">
          <ac:chgData name="Rich, Katie" userId="3620f8dc-0feb-404a-830b-2bf5ef6469a8" providerId="ADAL" clId="{C388213E-A586-4F30-90E4-C1FF5E64A2B7}" dt="2024-03-18T18:46:48.327" v="1003"/>
          <ac:spMkLst>
            <pc:docMk/>
            <pc:sldMk cId="3956220056" sldId="336"/>
            <ac:spMk id="3" creationId="{23572976-D2BF-476C-BBB1-5FDCC523A812}"/>
          </ac:spMkLst>
        </pc:spChg>
      </pc:sldChg>
      <pc:sldChg chg="del">
        <pc:chgData name="Rich, Katie" userId="3620f8dc-0feb-404a-830b-2bf5ef6469a8" providerId="ADAL" clId="{C388213E-A586-4F30-90E4-C1FF5E64A2B7}" dt="2024-03-18T18:22:14.607" v="547" actId="47"/>
        <pc:sldMkLst>
          <pc:docMk/>
          <pc:sldMk cId="3731203911" sldId="337"/>
        </pc:sldMkLst>
      </pc:sldChg>
      <pc:sldChg chg="modSp mod">
        <pc:chgData name="Rich, Katie" userId="3620f8dc-0feb-404a-830b-2bf5ef6469a8" providerId="ADAL" clId="{C388213E-A586-4F30-90E4-C1FF5E64A2B7}" dt="2024-03-18T18:26:25.446" v="915" actId="20577"/>
        <pc:sldMkLst>
          <pc:docMk/>
          <pc:sldMk cId="1606312639" sldId="338"/>
        </pc:sldMkLst>
        <pc:spChg chg="mod">
          <ac:chgData name="Rich, Katie" userId="3620f8dc-0feb-404a-830b-2bf5ef6469a8" providerId="ADAL" clId="{C388213E-A586-4F30-90E4-C1FF5E64A2B7}" dt="2024-03-18T18:26:25.446" v="915" actId="20577"/>
          <ac:spMkLst>
            <pc:docMk/>
            <pc:sldMk cId="1606312639" sldId="338"/>
            <ac:spMk id="3" creationId="{23572976-D2BF-476C-BBB1-5FDCC523A81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3/20/2024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3/18/2024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Calibri" panose="020F0502020204030204" pitchFamily="34" charset="0"/>
              </a:rPr>
              <a:t>We approved the 255 IA with one abstention from Luminant.  The basis for the abstention is our intention to file comments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7785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Oncor comments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on PGRR, adding language that resource has to request an ESI ID from DSP.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</a:t>
            </a:r>
            <a:r>
              <a:rPr lang="en-US" dirty="0"/>
              <a:t>There was one abstention from Reliant.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5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736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2153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7910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339726"/>
            <a:chOff x="787400" y="1852613"/>
            <a:chExt cx="7543800" cy="234131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06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March 27, 2024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Katie Rich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Voting</a:t>
            </a:r>
            <a:r>
              <a:rPr lang="en-US" b="1" dirty="0"/>
              <a:t>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100" b="1" dirty="0">
                <a:solidFill>
                  <a:srgbClr val="2D3338"/>
                </a:solidFill>
                <a:latin typeface="Roboto" panose="02000000000000000000" pitchFamily="2" charset="0"/>
              </a:rPr>
              <a:t>NOGRR255, High Resolution Data Requirements (Approved IA)</a:t>
            </a:r>
          </a:p>
          <a:p>
            <a:r>
              <a:rPr lang="en-US" sz="2100" b="1" dirty="0">
                <a:solidFill>
                  <a:srgbClr val="2D3338"/>
                </a:solidFill>
                <a:latin typeface="Roboto" panose="02000000000000000000" pitchFamily="2" charset="0"/>
              </a:rPr>
              <a:t>ROS Goals</a:t>
            </a:r>
            <a:endParaRPr lang="en-US" sz="1800" b="1" dirty="0">
              <a:solidFill>
                <a:srgbClr val="2D3338"/>
              </a:solidFill>
              <a:latin typeface="Roboto" panose="02000000000000000000" pitchFamily="2" charset="0"/>
            </a:endParaRPr>
          </a:p>
          <a:p>
            <a:pPr marL="366713" lvl="1" indent="0">
              <a:buNone/>
            </a:pPr>
            <a:endParaRPr lang="en-US" sz="1800" b="1" dirty="0">
              <a:solidFill>
                <a:srgbClr val="2D3338"/>
              </a:solidFill>
              <a:latin typeface="Roboto" panose="02000000000000000000" pitchFamily="2" charset="0"/>
            </a:endParaRP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1800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PGRR112</a:t>
            </a:r>
            <a:r>
              <a:rPr lang="en-US" sz="1800" dirty="0">
                <a:solidFill>
                  <a:srgbClr val="2D3338"/>
                </a:solidFill>
                <a:latin typeface="Roboto" panose="02000000000000000000" pitchFamily="2" charset="0"/>
              </a:rPr>
              <a:t>, Dynamic Data Model and Full Interconnection Study (FIS) Deadline for Quarterly Stability Assessment (Approved language)</a:t>
            </a:r>
            <a:endParaRPr lang="en-US" sz="1800" dirty="0">
              <a:solidFill>
                <a:srgbClr val="2D3338"/>
              </a:solidFill>
              <a:effectLst/>
              <a:latin typeface="Roboto" panose="02000000000000000000" pitchFamily="2" charset="0"/>
            </a:endParaRPr>
          </a:p>
          <a:p>
            <a:pPr>
              <a:spcAft>
                <a:spcPts val="0"/>
              </a:spcAft>
            </a:pPr>
            <a:r>
              <a:rPr lang="en-US" sz="1800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PGRR114, Related to NPRR1212, Clarification of Distribution Service Provider’s Obligation to Provide an ESI ID (Approved language)</a:t>
            </a:r>
          </a:p>
          <a:p>
            <a:pPr>
              <a:spcAft>
                <a:spcPts val="0"/>
              </a:spcAft>
            </a:pPr>
            <a:r>
              <a:rPr lang="en-US" sz="1800" dirty="0">
                <a:solidFill>
                  <a:srgbClr val="2D3338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SSWG Procedure Manual</a:t>
            </a:r>
          </a:p>
          <a:p>
            <a:pPr>
              <a:spcAft>
                <a:spcPts val="0"/>
              </a:spcAft>
            </a:pPr>
            <a:r>
              <a:rPr lang="en-US" sz="1800" dirty="0">
                <a:solidFill>
                  <a:srgbClr val="2D3338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NDSWG Leadership – Phil Hoffer, AEP, Vice Chair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082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NPRR1198, Congestion Mitigation Using Topology Reconfigurations (OWG, NDSWG)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NOGRR256, Related to NPRR1191, Registration, Interconnection and Operation of Customers with Large Loads; Information Required of Customers with Loads 25 MW or Greater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NOGRR258, Related to NPRR1198, Congestion Mitigation Using Topology Reconfigurations (OWG, NDSWG)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PGRR106, Clarify Projects Included in Transmission Project Information and Tracking Report (SSWG)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PGRR107,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Related to NPRR1180, Inclusion of Forecasted Load in Planning Analyses (PLWG)</a:t>
            </a:r>
          </a:p>
        </p:txBody>
      </p:sp>
    </p:spTree>
    <p:extLst>
      <p:ext uri="{BB962C8B-B14F-4D97-AF65-F5344CB8AC3E}">
        <p14:creationId xmlns:p14="http://schemas.microsoft.com/office/powerpoint/2010/main" val="291680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PGRR111, Related to NPRR1191, Registration, Interconnection and Operation of Customers with Large Loads; Information Required of Customers with Loads 25 MW or Greater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PGRR112, Dynamic Data Model and Full Interconnection Study Deadline for Quarterly Stability Assessment (DWG, PLWG)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PGRR 113, Related to NPRR 1198, Congestion Mitigation using Topology Mitigation (PLWG, SSWG)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PGRR114, Related to NPRR1212, Clarification of Distribution Service Provider’s Obligation to Provide an ESI ID</a:t>
            </a: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RRGRR036, Related to NPRR1191, Registration, Interconnection and Operation of Customers with Large Loads; Information Required of Customers with Loads 25 MW or Greater</a:t>
            </a:r>
          </a:p>
        </p:txBody>
      </p:sp>
    </p:spTree>
    <p:extLst>
      <p:ext uri="{BB962C8B-B14F-4D97-AF65-F5344CB8AC3E}">
        <p14:creationId xmlns:p14="http://schemas.microsoft.com/office/powerpoint/2010/main" val="3956220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Discussion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New South Texas GTCs – There were many concerns expressed about the timing of the notice and the activation of the GTCs on March 1.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Freddy Garcia, ERCOT explained that these are unique GTCs since they are addressing a thermal and not a stability problem.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He mentioned that there are a couple of RPG projects that may help address this issue in the future.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Some additional questions were brought up at the March 18 RPG meeting.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312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</a:t>
            </a:r>
            <a:r>
              <a:rPr lang="en-US" sz="23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April 4, 2024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None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67503</TotalTime>
  <Words>470</Words>
  <Application>Microsoft Office PowerPoint</Application>
  <PresentationFormat>On-screen Show (4:3)</PresentationFormat>
  <Paragraphs>60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Calibri</vt:lpstr>
      <vt:lpstr>Roboto</vt:lpstr>
      <vt:lpstr>Times New Roman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Revision Requests under ROS Review</vt:lpstr>
      <vt:lpstr>Revision Requests under ROS Review</vt:lpstr>
      <vt:lpstr>Recent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Rich, Katie</cp:lastModifiedBy>
  <cp:revision>1219</cp:revision>
  <cp:lastPrinted>2017-05-22T18:26:12Z</cp:lastPrinted>
  <dcterms:created xsi:type="dcterms:W3CDTF">2010-04-12T23:12:02Z</dcterms:created>
  <dcterms:modified xsi:type="dcterms:W3CDTF">2024-03-20T19:35:54Z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  <property fmtid="{D5CDD505-2E9C-101B-9397-08002B2CF9AE}" pid="11" name="MSIP_Label_00b5fe95-8f20-4bf1-a4bc-7cba4c4dcd39_Enabled">
    <vt:lpwstr>true</vt:lpwstr>
  </property>
  <property fmtid="{D5CDD505-2E9C-101B-9397-08002B2CF9AE}" pid="12" name="MSIP_Label_00b5fe95-8f20-4bf1-a4bc-7cba4c4dcd39_SetDate">
    <vt:lpwstr>2024-01-17T15:56:03Z</vt:lpwstr>
  </property>
  <property fmtid="{D5CDD505-2E9C-101B-9397-08002B2CF9AE}" pid="13" name="MSIP_Label_00b5fe95-8f20-4bf1-a4bc-7cba4c4dcd39_Method">
    <vt:lpwstr>Standard</vt:lpwstr>
  </property>
  <property fmtid="{D5CDD505-2E9C-101B-9397-08002B2CF9AE}" pid="14" name="MSIP_Label_00b5fe95-8f20-4bf1-a4bc-7cba4c4dcd39_Name">
    <vt:lpwstr>Internal access</vt:lpwstr>
  </property>
  <property fmtid="{D5CDD505-2E9C-101B-9397-08002B2CF9AE}" pid="15" name="MSIP_Label_00b5fe95-8f20-4bf1-a4bc-7cba4c4dcd39_SiteId">
    <vt:lpwstr>34c5e68e-b374-47fe-91da-0e3d638792fb</vt:lpwstr>
  </property>
  <property fmtid="{D5CDD505-2E9C-101B-9397-08002B2CF9AE}" pid="16" name="MSIP_Label_00b5fe95-8f20-4bf1-a4bc-7cba4c4dcd39_ActionId">
    <vt:lpwstr>c32bc3bf-1937-48a4-88d2-ff1b1c246aa0</vt:lpwstr>
  </property>
  <property fmtid="{D5CDD505-2E9C-101B-9397-08002B2CF9AE}" pid="17" name="MSIP_Label_00b5fe95-8f20-4bf1-a4bc-7cba4c4dcd39_ContentBits">
    <vt:lpwstr>0</vt:lpwstr>
  </property>
</Properties>
</file>