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03/27/2024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04/02/2024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2787760B-DFA4-33D3-13D5-28BB5B7D2FC2}"/>
              </a:ext>
            </a:extLst>
          </p:cNvPr>
          <p:cNvGraphicFramePr>
            <a:graphicFrameLocks noGrp="1"/>
          </p:cNvGraphicFramePr>
          <p:nvPr>
            <p:extLst>
              <p:ext uri="{D42A27DB-BD31-4B8C-83A1-F6EECF244321}">
                <p14:modId xmlns:p14="http://schemas.microsoft.com/office/powerpoint/2010/main" val="1948175340"/>
              </p:ext>
            </p:extLst>
          </p:nvPr>
        </p:nvGraphicFramePr>
        <p:xfrm>
          <a:off x="380994" y="914401"/>
          <a:ext cx="8458200" cy="5181606"/>
        </p:xfrm>
        <a:graphic>
          <a:graphicData uri="http://schemas.openxmlformats.org/drawingml/2006/table">
            <a:tbl>
              <a:tblPr/>
              <a:tblGrid>
                <a:gridCol w="704850">
                  <a:extLst>
                    <a:ext uri="{9D8B030D-6E8A-4147-A177-3AD203B41FA5}">
                      <a16:colId xmlns:a16="http://schemas.microsoft.com/office/drawing/2014/main" val="3349072116"/>
                    </a:ext>
                  </a:extLst>
                </a:gridCol>
                <a:gridCol w="704850">
                  <a:extLst>
                    <a:ext uri="{9D8B030D-6E8A-4147-A177-3AD203B41FA5}">
                      <a16:colId xmlns:a16="http://schemas.microsoft.com/office/drawing/2014/main" val="2185829273"/>
                    </a:ext>
                  </a:extLst>
                </a:gridCol>
                <a:gridCol w="704850">
                  <a:extLst>
                    <a:ext uri="{9D8B030D-6E8A-4147-A177-3AD203B41FA5}">
                      <a16:colId xmlns:a16="http://schemas.microsoft.com/office/drawing/2014/main" val="754735542"/>
                    </a:ext>
                  </a:extLst>
                </a:gridCol>
                <a:gridCol w="704850">
                  <a:extLst>
                    <a:ext uri="{9D8B030D-6E8A-4147-A177-3AD203B41FA5}">
                      <a16:colId xmlns:a16="http://schemas.microsoft.com/office/drawing/2014/main" val="3811224470"/>
                    </a:ext>
                  </a:extLst>
                </a:gridCol>
                <a:gridCol w="704850">
                  <a:extLst>
                    <a:ext uri="{9D8B030D-6E8A-4147-A177-3AD203B41FA5}">
                      <a16:colId xmlns:a16="http://schemas.microsoft.com/office/drawing/2014/main" val="2126774296"/>
                    </a:ext>
                  </a:extLst>
                </a:gridCol>
                <a:gridCol w="704850">
                  <a:extLst>
                    <a:ext uri="{9D8B030D-6E8A-4147-A177-3AD203B41FA5}">
                      <a16:colId xmlns:a16="http://schemas.microsoft.com/office/drawing/2014/main" val="3412119015"/>
                    </a:ext>
                  </a:extLst>
                </a:gridCol>
                <a:gridCol w="704850">
                  <a:extLst>
                    <a:ext uri="{9D8B030D-6E8A-4147-A177-3AD203B41FA5}">
                      <a16:colId xmlns:a16="http://schemas.microsoft.com/office/drawing/2014/main" val="3662844916"/>
                    </a:ext>
                  </a:extLst>
                </a:gridCol>
                <a:gridCol w="704850">
                  <a:extLst>
                    <a:ext uri="{9D8B030D-6E8A-4147-A177-3AD203B41FA5}">
                      <a16:colId xmlns:a16="http://schemas.microsoft.com/office/drawing/2014/main" val="1693024595"/>
                    </a:ext>
                  </a:extLst>
                </a:gridCol>
                <a:gridCol w="704850">
                  <a:extLst>
                    <a:ext uri="{9D8B030D-6E8A-4147-A177-3AD203B41FA5}">
                      <a16:colId xmlns:a16="http://schemas.microsoft.com/office/drawing/2014/main" val="179188338"/>
                    </a:ext>
                  </a:extLst>
                </a:gridCol>
                <a:gridCol w="704850">
                  <a:extLst>
                    <a:ext uri="{9D8B030D-6E8A-4147-A177-3AD203B41FA5}">
                      <a16:colId xmlns:a16="http://schemas.microsoft.com/office/drawing/2014/main" val="3523814927"/>
                    </a:ext>
                  </a:extLst>
                </a:gridCol>
                <a:gridCol w="704850">
                  <a:extLst>
                    <a:ext uri="{9D8B030D-6E8A-4147-A177-3AD203B41FA5}">
                      <a16:colId xmlns:a16="http://schemas.microsoft.com/office/drawing/2014/main" val="343241427"/>
                    </a:ext>
                  </a:extLst>
                </a:gridCol>
                <a:gridCol w="704850">
                  <a:extLst>
                    <a:ext uri="{9D8B030D-6E8A-4147-A177-3AD203B41FA5}">
                      <a16:colId xmlns:a16="http://schemas.microsoft.com/office/drawing/2014/main" val="984769970"/>
                    </a:ext>
                  </a:extLst>
                </a:gridCol>
              </a:tblGrid>
              <a:tr h="246054">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51836637"/>
                  </a:ext>
                </a:extLst>
              </a:tr>
              <a:tr h="5065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705804"/>
                  </a:ext>
                </a:extLst>
              </a:tr>
              <a:tr h="246054">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634117"/>
                  </a:ext>
                </a:extLst>
              </a:tr>
              <a:tr h="246054">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234121"/>
                  </a:ext>
                </a:extLst>
              </a:tr>
              <a:tr h="246054">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652223"/>
                  </a:ext>
                </a:extLst>
              </a:tr>
              <a:tr h="246054">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974875"/>
                  </a:ext>
                </a:extLst>
              </a:tr>
              <a:tr h="246054">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132003"/>
                  </a:ext>
                </a:extLst>
              </a:tr>
              <a:tr h="246054">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697336"/>
                  </a:ext>
                </a:extLst>
              </a:tr>
              <a:tr h="246054">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073281"/>
                  </a:ext>
                </a:extLst>
              </a:tr>
              <a:tr h="246054">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998456"/>
                  </a:ext>
                </a:extLst>
              </a:tr>
              <a:tr h="246054">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921654"/>
                  </a:ext>
                </a:extLst>
              </a:tr>
              <a:tr h="246054">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329864"/>
                  </a:ext>
                </a:extLst>
              </a:tr>
              <a:tr h="246054">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2,033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7191870"/>
                  </a:ext>
                </a:extLst>
              </a:tr>
              <a:tr h="246054">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663884"/>
                  </a:ext>
                </a:extLst>
              </a:tr>
              <a:tr h="246054">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4,702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8658882"/>
                  </a:ext>
                </a:extLst>
              </a:tr>
              <a:tr h="246054">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85900"/>
                  </a:ext>
                </a:extLst>
              </a:tr>
              <a:tr h="246054">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599040"/>
                  </a:ext>
                </a:extLst>
              </a:tr>
              <a:tr h="246054">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7886563"/>
                  </a:ext>
                </a:extLst>
              </a:tr>
              <a:tr h="246054">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4338507"/>
                  </a:ext>
                </a:extLst>
              </a:tr>
              <a:tr h="246054">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1,407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727368"/>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January 2024 - IAG/IAL Statistics</a:t>
            </a:r>
          </a:p>
          <a:p>
            <a:r>
              <a:rPr lang="en-US" altLang="en-US" dirty="0"/>
              <a:t>Top 10 – January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January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graphicFrame>
        <p:nvGraphicFramePr>
          <p:cNvPr id="3" name="Table 2">
            <a:extLst>
              <a:ext uri="{FF2B5EF4-FFF2-40B4-BE49-F238E27FC236}">
                <a16:creationId xmlns:a16="http://schemas.microsoft.com/office/drawing/2014/main" id="{9C1B6B10-BD8B-58EE-41D7-3434F7669A5C}"/>
              </a:ext>
            </a:extLst>
          </p:cNvPr>
          <p:cNvGraphicFramePr>
            <a:graphicFrameLocks noGrp="1"/>
          </p:cNvGraphicFramePr>
          <p:nvPr>
            <p:extLst>
              <p:ext uri="{D42A27DB-BD31-4B8C-83A1-F6EECF244321}">
                <p14:modId xmlns:p14="http://schemas.microsoft.com/office/powerpoint/2010/main" val="2147694592"/>
              </p:ext>
            </p:extLst>
          </p:nvPr>
        </p:nvGraphicFramePr>
        <p:xfrm>
          <a:off x="2120891" y="1102909"/>
          <a:ext cx="4902201" cy="3914775"/>
        </p:xfrm>
        <a:graphic>
          <a:graphicData uri="http://schemas.openxmlformats.org/drawingml/2006/table">
            <a:tbl>
              <a:tblPr/>
              <a:tblGrid>
                <a:gridCol w="1148953">
                  <a:extLst>
                    <a:ext uri="{9D8B030D-6E8A-4147-A177-3AD203B41FA5}">
                      <a16:colId xmlns:a16="http://schemas.microsoft.com/office/drawing/2014/main" val="934176130"/>
                    </a:ext>
                  </a:extLst>
                </a:gridCol>
                <a:gridCol w="938312">
                  <a:extLst>
                    <a:ext uri="{9D8B030D-6E8A-4147-A177-3AD203B41FA5}">
                      <a16:colId xmlns:a16="http://schemas.microsoft.com/office/drawing/2014/main" val="3240551938"/>
                    </a:ext>
                  </a:extLst>
                </a:gridCol>
                <a:gridCol w="938312">
                  <a:extLst>
                    <a:ext uri="{9D8B030D-6E8A-4147-A177-3AD203B41FA5}">
                      <a16:colId xmlns:a16="http://schemas.microsoft.com/office/drawing/2014/main" val="4202891445"/>
                    </a:ext>
                  </a:extLst>
                </a:gridCol>
                <a:gridCol w="938312">
                  <a:extLst>
                    <a:ext uri="{9D8B030D-6E8A-4147-A177-3AD203B41FA5}">
                      <a16:colId xmlns:a16="http://schemas.microsoft.com/office/drawing/2014/main" val="3375560447"/>
                    </a:ext>
                  </a:extLst>
                </a:gridCol>
                <a:gridCol w="938312">
                  <a:extLst>
                    <a:ext uri="{9D8B030D-6E8A-4147-A177-3AD203B41FA5}">
                      <a16:colId xmlns:a16="http://schemas.microsoft.com/office/drawing/2014/main" val="2381040805"/>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7557033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8662152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6205553"/>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9873480"/>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2,321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04348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78496726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90099361"/>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834661"/>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1,209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12847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5535571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03671824"/>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43457854"/>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3626590"/>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398105"/>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097109037"/>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980747883"/>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721565370"/>
                  </a:ext>
                </a:extLst>
              </a:tr>
            </a:tbl>
          </a:graphicData>
        </a:graphic>
      </p:graphicFrame>
      <p:graphicFrame>
        <p:nvGraphicFramePr>
          <p:cNvPr id="5" name="Object 4">
            <a:extLst>
              <a:ext uri="{FF2B5EF4-FFF2-40B4-BE49-F238E27FC236}">
                <a16:creationId xmlns:a16="http://schemas.microsoft.com/office/drawing/2014/main" id="{DA4E4628-BF93-A4B0-7C34-B35FDE0936B2}"/>
              </a:ext>
            </a:extLst>
          </p:cNvPr>
          <p:cNvGraphicFramePr>
            <a:graphicFrameLocks noChangeAspect="1"/>
          </p:cNvGraphicFramePr>
          <p:nvPr>
            <p:extLst>
              <p:ext uri="{D42A27DB-BD31-4B8C-83A1-F6EECF244321}">
                <p14:modId xmlns:p14="http://schemas.microsoft.com/office/powerpoint/2010/main" val="2377891823"/>
              </p:ext>
            </p:extLst>
          </p:nvPr>
        </p:nvGraphicFramePr>
        <p:xfrm>
          <a:off x="4114791"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1"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hart, waterfall chart&#10;&#10;Description automatically generated">
            <a:extLst>
              <a:ext uri="{FF2B5EF4-FFF2-40B4-BE49-F238E27FC236}">
                <a16:creationId xmlns:a16="http://schemas.microsoft.com/office/drawing/2014/main" id="{5DC8AABB-EAE7-75CB-406B-65C03D72A3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8" y="4308248"/>
            <a:ext cx="9144000" cy="1524000"/>
          </a:xfrm>
          <a:prstGeom prst="rect">
            <a:avLst/>
          </a:prstGeom>
        </p:spPr>
      </p:pic>
      <p:pic>
        <p:nvPicPr>
          <p:cNvPr id="5" name="Picture 4" descr="Chart, bar chart&#10;&#10;Description automatically generated">
            <a:extLst>
              <a:ext uri="{FF2B5EF4-FFF2-40B4-BE49-F238E27FC236}">
                <a16:creationId xmlns:a16="http://schemas.microsoft.com/office/drawing/2014/main" id="{93955F9A-4497-6783-27FA-F8D9FE20CA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25752"/>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January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sp>
        <p:nvSpPr>
          <p:cNvPr id="7" name="TextBox 6">
            <a:extLst>
              <a:ext uri="{FF2B5EF4-FFF2-40B4-BE49-F238E27FC236}">
                <a16:creationId xmlns:a16="http://schemas.microsoft.com/office/drawing/2014/main" id="{A31183C2-5A15-764A-21EB-C18BD3BE1462}"/>
              </a:ext>
            </a:extLst>
          </p:cNvPr>
          <p:cNvSpPr txBox="1"/>
          <p:nvPr/>
        </p:nvSpPr>
        <p:spPr>
          <a:xfrm>
            <a:off x="7848600" y="914846"/>
            <a:ext cx="3810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3</a:t>
            </a:r>
          </a:p>
        </p:txBody>
      </p:sp>
      <p:pic>
        <p:nvPicPr>
          <p:cNvPr id="10" name="Picture 9" descr="Chart, bar chart, box and whisker chart&#10;&#10;Description automatically generated">
            <a:extLst>
              <a:ext uri="{FF2B5EF4-FFF2-40B4-BE49-F238E27FC236}">
                <a16:creationId xmlns:a16="http://schemas.microsoft.com/office/drawing/2014/main" id="{8570CD93-EE5C-343F-A109-C87CAADBAA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box and whisker chart&#10;&#10;Description automatically generated">
            <a:extLst>
              <a:ext uri="{FF2B5EF4-FFF2-40B4-BE49-F238E27FC236}">
                <a16:creationId xmlns:a16="http://schemas.microsoft.com/office/drawing/2014/main" id="{7C088822-EF03-6EC1-6C5E-B7ECFB3A8B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3304"/>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January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sp>
        <p:nvSpPr>
          <p:cNvPr id="8" name="TextBox 7">
            <a:extLst>
              <a:ext uri="{FF2B5EF4-FFF2-40B4-BE49-F238E27FC236}">
                <a16:creationId xmlns:a16="http://schemas.microsoft.com/office/drawing/2014/main" id="{54CB6D25-FAA4-D50F-E5F2-01D0CB2A337A}"/>
              </a:ext>
            </a:extLst>
          </p:cNvPr>
          <p:cNvSpPr txBox="1"/>
          <p:nvPr/>
        </p:nvSpPr>
        <p:spPr>
          <a:xfrm>
            <a:off x="7391400" y="919569"/>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4</a:t>
            </a:r>
          </a:p>
        </p:txBody>
      </p:sp>
      <p:pic>
        <p:nvPicPr>
          <p:cNvPr id="9" name="Picture 8" descr="Chart, bar chart, box and whisker chart&#10;&#10;Description automatically generated">
            <a:extLst>
              <a:ext uri="{FF2B5EF4-FFF2-40B4-BE49-F238E27FC236}">
                <a16:creationId xmlns:a16="http://schemas.microsoft.com/office/drawing/2014/main" id="{2043F919-8891-2D38-27B6-6DD969B7C4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scatter chart, box and whisker chart&#10;&#10;Description automatically generated">
            <a:extLst>
              <a:ext uri="{FF2B5EF4-FFF2-40B4-BE49-F238E27FC236}">
                <a16:creationId xmlns:a16="http://schemas.microsoft.com/office/drawing/2014/main" id="{9FB82931-78F0-A6D2-09C0-F320E2B2278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0696"/>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January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pic>
        <p:nvPicPr>
          <p:cNvPr id="5" name="Picture 4" descr="Chart, bar chart&#10;&#10;Description automatically generated">
            <a:extLst>
              <a:ext uri="{FF2B5EF4-FFF2-40B4-BE49-F238E27FC236}">
                <a16:creationId xmlns:a16="http://schemas.microsoft.com/office/drawing/2014/main" id="{4BFF47F3-4EF1-F380-1F2A-89DB1EB310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04/02/24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18433</TotalTime>
  <Words>1168</Words>
  <Application>Microsoft Office PowerPoint</Application>
  <PresentationFormat>On-screen Show (4:3)</PresentationFormat>
  <Paragraphs>359</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January 2024 - IAG/IAL Statistics</vt:lpstr>
      <vt:lpstr>Top 10 - January 2024 - IAG/IAL % Greater Than 1% of Enrollments With number of months Greater Than 1%  </vt:lpstr>
      <vt:lpstr>Top 10 - 12 Month Average IAG/IAL % Greater Than 1% of Enrollments thru January 2024 With number of months Greater Than 1% </vt:lpstr>
      <vt:lpstr>Explanation of IAG/IAL Slides Data</vt:lpstr>
      <vt:lpstr>Explanation of IAG/IAL Slides Data (Cont)</vt:lpstr>
      <vt:lpstr>Top - 12 Month Average Rescission % Greater Than 1% of Switches thru January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458</cp:revision>
  <cp:lastPrinted>2016-01-21T20:53:15Z</cp:lastPrinted>
  <dcterms:created xsi:type="dcterms:W3CDTF">2016-01-21T15:20:31Z</dcterms:created>
  <dcterms:modified xsi:type="dcterms:W3CDTF">2024-03-27T17:14:31Z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