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8" d="100"/>
          <a:sy n="118" d="100"/>
        </p:scale>
        <p:origin x="140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3/27/2024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3/27/2024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03/27/2024</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04/02/2024</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04/02/24</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2" name="Table 1">
            <a:extLst>
              <a:ext uri="{FF2B5EF4-FFF2-40B4-BE49-F238E27FC236}">
                <a16:creationId xmlns:a16="http://schemas.microsoft.com/office/drawing/2014/main" id="{2787760B-DFA4-33D3-13D5-28BB5B7D2FC2}"/>
              </a:ext>
            </a:extLst>
          </p:cNvPr>
          <p:cNvGraphicFramePr>
            <a:graphicFrameLocks noGrp="1"/>
          </p:cNvGraphicFramePr>
          <p:nvPr>
            <p:extLst>
              <p:ext uri="{D42A27DB-BD31-4B8C-83A1-F6EECF244321}">
                <p14:modId xmlns:p14="http://schemas.microsoft.com/office/powerpoint/2010/main" val="1948175340"/>
              </p:ext>
            </p:extLst>
          </p:nvPr>
        </p:nvGraphicFramePr>
        <p:xfrm>
          <a:off x="380994" y="914401"/>
          <a:ext cx="8458200" cy="5181606"/>
        </p:xfrm>
        <a:graphic>
          <a:graphicData uri="http://schemas.openxmlformats.org/drawingml/2006/table">
            <a:tbl>
              <a:tblPr/>
              <a:tblGrid>
                <a:gridCol w="704850">
                  <a:extLst>
                    <a:ext uri="{9D8B030D-6E8A-4147-A177-3AD203B41FA5}">
                      <a16:colId xmlns:a16="http://schemas.microsoft.com/office/drawing/2014/main" val="3349072116"/>
                    </a:ext>
                  </a:extLst>
                </a:gridCol>
                <a:gridCol w="704850">
                  <a:extLst>
                    <a:ext uri="{9D8B030D-6E8A-4147-A177-3AD203B41FA5}">
                      <a16:colId xmlns:a16="http://schemas.microsoft.com/office/drawing/2014/main" val="2185829273"/>
                    </a:ext>
                  </a:extLst>
                </a:gridCol>
                <a:gridCol w="704850">
                  <a:extLst>
                    <a:ext uri="{9D8B030D-6E8A-4147-A177-3AD203B41FA5}">
                      <a16:colId xmlns:a16="http://schemas.microsoft.com/office/drawing/2014/main" val="754735542"/>
                    </a:ext>
                  </a:extLst>
                </a:gridCol>
                <a:gridCol w="704850">
                  <a:extLst>
                    <a:ext uri="{9D8B030D-6E8A-4147-A177-3AD203B41FA5}">
                      <a16:colId xmlns:a16="http://schemas.microsoft.com/office/drawing/2014/main" val="3811224470"/>
                    </a:ext>
                  </a:extLst>
                </a:gridCol>
                <a:gridCol w="704850">
                  <a:extLst>
                    <a:ext uri="{9D8B030D-6E8A-4147-A177-3AD203B41FA5}">
                      <a16:colId xmlns:a16="http://schemas.microsoft.com/office/drawing/2014/main" val="2126774296"/>
                    </a:ext>
                  </a:extLst>
                </a:gridCol>
                <a:gridCol w="704850">
                  <a:extLst>
                    <a:ext uri="{9D8B030D-6E8A-4147-A177-3AD203B41FA5}">
                      <a16:colId xmlns:a16="http://schemas.microsoft.com/office/drawing/2014/main" val="3412119015"/>
                    </a:ext>
                  </a:extLst>
                </a:gridCol>
                <a:gridCol w="704850">
                  <a:extLst>
                    <a:ext uri="{9D8B030D-6E8A-4147-A177-3AD203B41FA5}">
                      <a16:colId xmlns:a16="http://schemas.microsoft.com/office/drawing/2014/main" val="3662844916"/>
                    </a:ext>
                  </a:extLst>
                </a:gridCol>
                <a:gridCol w="704850">
                  <a:extLst>
                    <a:ext uri="{9D8B030D-6E8A-4147-A177-3AD203B41FA5}">
                      <a16:colId xmlns:a16="http://schemas.microsoft.com/office/drawing/2014/main" val="1693024595"/>
                    </a:ext>
                  </a:extLst>
                </a:gridCol>
                <a:gridCol w="704850">
                  <a:extLst>
                    <a:ext uri="{9D8B030D-6E8A-4147-A177-3AD203B41FA5}">
                      <a16:colId xmlns:a16="http://schemas.microsoft.com/office/drawing/2014/main" val="179188338"/>
                    </a:ext>
                  </a:extLst>
                </a:gridCol>
                <a:gridCol w="704850">
                  <a:extLst>
                    <a:ext uri="{9D8B030D-6E8A-4147-A177-3AD203B41FA5}">
                      <a16:colId xmlns:a16="http://schemas.microsoft.com/office/drawing/2014/main" val="3523814927"/>
                    </a:ext>
                  </a:extLst>
                </a:gridCol>
                <a:gridCol w="704850">
                  <a:extLst>
                    <a:ext uri="{9D8B030D-6E8A-4147-A177-3AD203B41FA5}">
                      <a16:colId xmlns:a16="http://schemas.microsoft.com/office/drawing/2014/main" val="343241427"/>
                    </a:ext>
                  </a:extLst>
                </a:gridCol>
                <a:gridCol w="704850">
                  <a:extLst>
                    <a:ext uri="{9D8B030D-6E8A-4147-A177-3AD203B41FA5}">
                      <a16:colId xmlns:a16="http://schemas.microsoft.com/office/drawing/2014/main" val="984769970"/>
                    </a:ext>
                  </a:extLst>
                </a:gridCol>
              </a:tblGrid>
              <a:tr h="246054">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51836637"/>
                  </a:ext>
                </a:extLst>
              </a:tr>
              <a:tr h="506580">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1705804"/>
                  </a:ext>
                </a:extLst>
              </a:tr>
              <a:tr h="246054">
                <a:tc>
                  <a:txBody>
                    <a:bodyPr/>
                    <a:lstStyle/>
                    <a:p>
                      <a:pPr algn="ctr" fontAlgn="b"/>
                      <a:r>
                        <a:rPr lang="en-US" sz="800" b="0" i="0" u="none" strike="noStrike">
                          <a:solidFill>
                            <a:srgbClr val="000000"/>
                          </a:solidFill>
                          <a:effectLst/>
                          <a:latin typeface="Calibri" panose="020F0502020204030204" pitchFamily="34" charset="0"/>
                        </a:rPr>
                        <a:t>2022-08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102,478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320,856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423,334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5,316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7634117"/>
                  </a:ext>
                </a:extLst>
              </a:tr>
              <a:tr h="246054">
                <a:tc>
                  <a:txBody>
                    <a:bodyPr/>
                    <a:lstStyle/>
                    <a:p>
                      <a:pPr algn="ctr" fontAlgn="b"/>
                      <a:r>
                        <a:rPr lang="en-US" sz="800" b="0" i="0" u="none" strike="noStrike">
                          <a:solidFill>
                            <a:srgbClr val="000000"/>
                          </a:solidFill>
                          <a:effectLst/>
                          <a:latin typeface="Calibri" panose="020F0502020204030204" pitchFamily="34" charset="0"/>
                        </a:rPr>
                        <a:t>2022-09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81,440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284,323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365,763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1,742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9234121"/>
                  </a:ext>
                </a:extLst>
              </a:tr>
              <a:tr h="246054">
                <a:tc>
                  <a:txBody>
                    <a:bodyPr/>
                    <a:lstStyle/>
                    <a:p>
                      <a:pPr algn="ctr" fontAlgn="b"/>
                      <a:r>
                        <a:rPr lang="en-US" sz="800" b="0" i="0" u="none" strike="noStrike">
                          <a:solidFill>
                            <a:srgbClr val="000000"/>
                          </a:solidFill>
                          <a:effectLst/>
                          <a:latin typeface="Calibri" panose="020F0502020204030204" pitchFamily="34" charset="0"/>
                        </a:rPr>
                        <a:t>2022-10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75,040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261,008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336,048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0652223"/>
                  </a:ext>
                </a:extLst>
              </a:tr>
              <a:tr h="246054">
                <a:tc>
                  <a:txBody>
                    <a:bodyPr/>
                    <a:lstStyle/>
                    <a:p>
                      <a:pPr algn="ctr" fontAlgn="b"/>
                      <a:r>
                        <a:rPr lang="en-US" sz="800" b="0" i="0" u="none" strike="noStrike">
                          <a:solidFill>
                            <a:srgbClr val="000000"/>
                          </a:solidFill>
                          <a:effectLst/>
                          <a:latin typeface="Calibri" panose="020F0502020204030204" pitchFamily="34" charset="0"/>
                        </a:rPr>
                        <a:t>2022-11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70,446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231,597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302,043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3974875"/>
                  </a:ext>
                </a:extLst>
              </a:tr>
              <a:tr h="246054">
                <a:tc>
                  <a:txBody>
                    <a:bodyPr/>
                    <a:lstStyle/>
                    <a:p>
                      <a:pPr algn="ctr" fontAlgn="b"/>
                      <a:r>
                        <a:rPr lang="en-US" sz="800" b="0" i="0" u="none" strike="noStrike">
                          <a:solidFill>
                            <a:srgbClr val="000000"/>
                          </a:solidFill>
                          <a:effectLst/>
                          <a:latin typeface="Calibri" panose="020F0502020204030204" pitchFamily="34" charset="0"/>
                        </a:rPr>
                        <a:t>2022-12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70,513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232,968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303,481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1,618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3132003"/>
                  </a:ext>
                </a:extLst>
              </a:tr>
              <a:tr h="246054">
                <a:tc>
                  <a:txBody>
                    <a:bodyPr/>
                    <a:lstStyle/>
                    <a:p>
                      <a:pPr algn="ctr" fontAlgn="b"/>
                      <a:r>
                        <a:rPr lang="en-US" sz="800" b="0" i="0" u="none" strike="noStrike">
                          <a:solidFill>
                            <a:srgbClr val="000000"/>
                          </a:solidFill>
                          <a:effectLst/>
                          <a:latin typeface="Calibri" panose="020F0502020204030204" pitchFamily="34" charset="0"/>
                        </a:rPr>
                        <a:t>2023-01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79,563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245,413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324,976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3,547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3697336"/>
                  </a:ext>
                </a:extLst>
              </a:tr>
              <a:tr h="246054">
                <a:tc>
                  <a:txBody>
                    <a:bodyPr/>
                    <a:lstStyle/>
                    <a:p>
                      <a:pPr algn="ctr" fontAlgn="b"/>
                      <a:r>
                        <a:rPr lang="en-US" sz="800" b="0" i="0" u="none" strike="noStrike">
                          <a:solidFill>
                            <a:srgbClr val="000000"/>
                          </a:solidFill>
                          <a:effectLst/>
                          <a:latin typeface="Calibri" panose="020F0502020204030204" pitchFamily="34" charset="0"/>
                        </a:rPr>
                        <a:t>2023-02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127,309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239,968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367,277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1,348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3,201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0.87%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4073281"/>
                  </a:ext>
                </a:extLst>
              </a:tr>
              <a:tr h="246054">
                <a:tc>
                  <a:txBody>
                    <a:bodyPr/>
                    <a:lstStyle/>
                    <a:p>
                      <a:pPr algn="ctr" fontAlgn="b"/>
                      <a:r>
                        <a:rPr lang="en-US" sz="800" b="0" i="0" u="none" strike="noStrike">
                          <a:solidFill>
                            <a:srgbClr val="000000"/>
                          </a:solidFill>
                          <a:effectLst/>
                          <a:latin typeface="Calibri" panose="020F0502020204030204" pitchFamily="34" charset="0"/>
                        </a:rPr>
                        <a:t>2023-03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96,905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281,040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377,945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1,598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4998456"/>
                  </a:ext>
                </a:extLst>
              </a:tr>
              <a:tr h="246054">
                <a:tc>
                  <a:txBody>
                    <a:bodyPr/>
                    <a:lstStyle/>
                    <a:p>
                      <a:pPr algn="ctr" fontAlgn="b"/>
                      <a:r>
                        <a:rPr lang="en-US" sz="800" b="0" i="0" u="none" strike="noStrike">
                          <a:solidFill>
                            <a:srgbClr val="000000"/>
                          </a:solidFill>
                          <a:effectLst/>
                          <a:latin typeface="Calibri" panose="020F0502020204030204" pitchFamily="34" charset="0"/>
                        </a:rPr>
                        <a:t>2023-04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78,600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245,045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323,645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1,644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3,908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1921654"/>
                  </a:ext>
                </a:extLst>
              </a:tr>
              <a:tr h="246054">
                <a:tc>
                  <a:txBody>
                    <a:bodyPr/>
                    <a:lstStyle/>
                    <a:p>
                      <a:pPr algn="ctr" fontAlgn="b"/>
                      <a:r>
                        <a:rPr lang="en-US" sz="800" b="0" i="0" u="none" strike="noStrike">
                          <a:solidFill>
                            <a:srgbClr val="000000"/>
                          </a:solidFill>
                          <a:effectLst/>
                          <a:latin typeface="Calibri" panose="020F0502020204030204" pitchFamily="34" charset="0"/>
                        </a:rPr>
                        <a:t>2023-05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92,186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267,939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360,125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1,765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2,281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8329864"/>
                  </a:ext>
                </a:extLst>
              </a:tr>
              <a:tr h="246054">
                <a:tc>
                  <a:txBody>
                    <a:bodyPr/>
                    <a:lstStyle/>
                    <a:p>
                      <a:pPr algn="ctr" fontAlgn="b"/>
                      <a:r>
                        <a:rPr lang="en-US" sz="800" b="0" i="0" u="none" strike="noStrike">
                          <a:solidFill>
                            <a:srgbClr val="000000"/>
                          </a:solidFill>
                          <a:effectLst/>
                          <a:latin typeface="Calibri" panose="020F0502020204030204" pitchFamily="34" charset="0"/>
                        </a:rPr>
                        <a:t>2023-06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98,957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273,254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372,211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2,033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2,550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4,945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7191870"/>
                  </a:ext>
                </a:extLst>
              </a:tr>
              <a:tr h="246054">
                <a:tc>
                  <a:txBody>
                    <a:bodyPr/>
                    <a:lstStyle/>
                    <a:p>
                      <a:pPr algn="ctr" fontAlgn="b"/>
                      <a:r>
                        <a:rPr lang="en-US" sz="800" b="0" i="0" u="none" strike="noStrike">
                          <a:solidFill>
                            <a:srgbClr val="000000"/>
                          </a:solidFill>
                          <a:effectLst/>
                          <a:latin typeface="Calibri" panose="020F0502020204030204" pitchFamily="34" charset="0"/>
                        </a:rPr>
                        <a:t>2023-07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95,134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266,691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361,825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1,752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2,352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4,455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4663884"/>
                  </a:ext>
                </a:extLst>
              </a:tr>
              <a:tr h="246054">
                <a:tc>
                  <a:txBody>
                    <a:bodyPr/>
                    <a:lstStyle/>
                    <a:p>
                      <a:pPr algn="ctr" fontAlgn="b"/>
                      <a:r>
                        <a:rPr lang="en-US" sz="800" b="0" i="0" u="none" strike="noStrike">
                          <a:solidFill>
                            <a:srgbClr val="000000"/>
                          </a:solidFill>
                          <a:effectLst/>
                          <a:latin typeface="Calibri" panose="020F0502020204030204" pitchFamily="34" charset="0"/>
                        </a:rPr>
                        <a:t>2023-08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119,121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282,005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401,126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1,747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4,702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8658882"/>
                  </a:ext>
                </a:extLst>
              </a:tr>
              <a:tr h="246054">
                <a:tc>
                  <a:txBody>
                    <a:bodyPr/>
                    <a:lstStyle/>
                    <a:p>
                      <a:pPr algn="ctr" fontAlgn="b"/>
                      <a:r>
                        <a:rPr lang="en-US" sz="800" b="0" i="0" u="none" strike="noStrike">
                          <a:solidFill>
                            <a:srgbClr val="000000"/>
                          </a:solidFill>
                          <a:effectLst/>
                          <a:latin typeface="Calibri" panose="020F0502020204030204" pitchFamily="34" charset="0"/>
                        </a:rPr>
                        <a:t>2023-09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78,185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271,986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350,171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1,760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2,373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4,515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7285900"/>
                  </a:ext>
                </a:extLst>
              </a:tr>
              <a:tr h="246054">
                <a:tc>
                  <a:txBody>
                    <a:bodyPr/>
                    <a:lstStyle/>
                    <a:p>
                      <a:pPr algn="ctr" fontAlgn="b"/>
                      <a:r>
                        <a:rPr lang="en-US" sz="800" b="0" i="0" u="none" strike="noStrike">
                          <a:solidFill>
                            <a:srgbClr val="000000"/>
                          </a:solidFill>
                          <a:effectLst/>
                          <a:latin typeface="Calibri" panose="020F0502020204030204" pitchFamily="34" charset="0"/>
                        </a:rPr>
                        <a:t>2023-10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91,334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262,154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353,488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1,708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3599040"/>
                  </a:ext>
                </a:extLst>
              </a:tr>
              <a:tr h="246054">
                <a:tc>
                  <a:txBody>
                    <a:bodyPr/>
                    <a:lstStyle/>
                    <a:p>
                      <a:pPr algn="ctr" fontAlgn="b"/>
                      <a:r>
                        <a:rPr lang="en-US" sz="800" b="0" i="0" u="none" strike="noStrike">
                          <a:solidFill>
                            <a:srgbClr val="000000"/>
                          </a:solidFill>
                          <a:effectLst/>
                          <a:latin typeface="Calibri" panose="020F0502020204030204" pitchFamily="34" charset="0"/>
                        </a:rPr>
                        <a:t>2023-11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73,169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226,549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299,718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1,573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1,863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3,728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7886563"/>
                  </a:ext>
                </a:extLst>
              </a:tr>
              <a:tr h="246054">
                <a:tc>
                  <a:txBody>
                    <a:bodyPr/>
                    <a:lstStyle/>
                    <a:p>
                      <a:pPr algn="ctr" fontAlgn="b"/>
                      <a:r>
                        <a:rPr lang="en-US" sz="800" b="0" i="0" u="none" strike="noStrike">
                          <a:solidFill>
                            <a:srgbClr val="000000"/>
                          </a:solidFill>
                          <a:effectLst/>
                          <a:latin typeface="Calibri" panose="020F0502020204030204" pitchFamily="34" charset="0"/>
                        </a:rPr>
                        <a:t>2023-12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124,388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208,546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332,934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1,721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1,857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760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34338507"/>
                  </a:ext>
                </a:extLst>
              </a:tr>
              <a:tr h="246054">
                <a:tc>
                  <a:txBody>
                    <a:bodyPr/>
                    <a:lstStyle/>
                    <a:p>
                      <a:pPr algn="ctr" fontAlgn="b"/>
                      <a:r>
                        <a:rPr lang="en-US" sz="800" b="0" i="0" u="none" strike="noStrike">
                          <a:solidFill>
                            <a:srgbClr val="000000"/>
                          </a:solidFill>
                          <a:effectLst/>
                          <a:latin typeface="Calibri" panose="020F0502020204030204" pitchFamily="34" charset="0"/>
                        </a:rPr>
                        <a:t>2024-01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84,343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263,084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347,427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1,407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2,123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404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1727368"/>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04/02/24</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January 2024 - IAG/IAL Statistics</a:t>
            </a:r>
          </a:p>
          <a:p>
            <a:r>
              <a:rPr lang="en-US" altLang="en-US" dirty="0"/>
              <a:t>Top 10 – January 2024 -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January 2024 -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04/02/24</a:t>
            </a:r>
          </a:p>
        </p:txBody>
      </p:sp>
      <p:graphicFrame>
        <p:nvGraphicFramePr>
          <p:cNvPr id="3" name="Table 2">
            <a:extLst>
              <a:ext uri="{FF2B5EF4-FFF2-40B4-BE49-F238E27FC236}">
                <a16:creationId xmlns:a16="http://schemas.microsoft.com/office/drawing/2014/main" id="{9C1B6B10-BD8B-58EE-41D7-3434F7669A5C}"/>
              </a:ext>
            </a:extLst>
          </p:cNvPr>
          <p:cNvGraphicFramePr>
            <a:graphicFrameLocks noGrp="1"/>
          </p:cNvGraphicFramePr>
          <p:nvPr>
            <p:extLst>
              <p:ext uri="{D42A27DB-BD31-4B8C-83A1-F6EECF244321}">
                <p14:modId xmlns:p14="http://schemas.microsoft.com/office/powerpoint/2010/main" val="2147694592"/>
              </p:ext>
            </p:extLst>
          </p:nvPr>
        </p:nvGraphicFramePr>
        <p:xfrm>
          <a:off x="2120891" y="1102909"/>
          <a:ext cx="4902201" cy="3914775"/>
        </p:xfrm>
        <a:graphic>
          <a:graphicData uri="http://schemas.openxmlformats.org/drawingml/2006/table">
            <a:tbl>
              <a:tblPr/>
              <a:tblGrid>
                <a:gridCol w="1148953">
                  <a:extLst>
                    <a:ext uri="{9D8B030D-6E8A-4147-A177-3AD203B41FA5}">
                      <a16:colId xmlns:a16="http://schemas.microsoft.com/office/drawing/2014/main" val="934176130"/>
                    </a:ext>
                  </a:extLst>
                </a:gridCol>
                <a:gridCol w="938312">
                  <a:extLst>
                    <a:ext uri="{9D8B030D-6E8A-4147-A177-3AD203B41FA5}">
                      <a16:colId xmlns:a16="http://schemas.microsoft.com/office/drawing/2014/main" val="3240551938"/>
                    </a:ext>
                  </a:extLst>
                </a:gridCol>
                <a:gridCol w="938312">
                  <a:extLst>
                    <a:ext uri="{9D8B030D-6E8A-4147-A177-3AD203B41FA5}">
                      <a16:colId xmlns:a16="http://schemas.microsoft.com/office/drawing/2014/main" val="4202891445"/>
                    </a:ext>
                  </a:extLst>
                </a:gridCol>
                <a:gridCol w="938312">
                  <a:extLst>
                    <a:ext uri="{9D8B030D-6E8A-4147-A177-3AD203B41FA5}">
                      <a16:colId xmlns:a16="http://schemas.microsoft.com/office/drawing/2014/main" val="3375560447"/>
                    </a:ext>
                  </a:extLst>
                </a:gridCol>
                <a:gridCol w="938312">
                  <a:extLst>
                    <a:ext uri="{9D8B030D-6E8A-4147-A177-3AD203B41FA5}">
                      <a16:colId xmlns:a16="http://schemas.microsoft.com/office/drawing/2014/main" val="2381040805"/>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1.02%</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7557033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38662152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6205553"/>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69873480"/>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2,321</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043482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784967268"/>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290099361"/>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7834661"/>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1,209</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9128473"/>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155355713"/>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303671824"/>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43457854"/>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53626590"/>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6398105"/>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2097109037"/>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980747883"/>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1721565370"/>
                  </a:ext>
                </a:extLst>
              </a:tr>
            </a:tbl>
          </a:graphicData>
        </a:graphic>
      </p:graphicFrame>
      <p:graphicFrame>
        <p:nvGraphicFramePr>
          <p:cNvPr id="5" name="Object 4">
            <a:extLst>
              <a:ext uri="{FF2B5EF4-FFF2-40B4-BE49-F238E27FC236}">
                <a16:creationId xmlns:a16="http://schemas.microsoft.com/office/drawing/2014/main" id="{DA4E4628-BF93-A4B0-7C34-B35FDE0936B2}"/>
              </a:ext>
            </a:extLst>
          </p:cNvPr>
          <p:cNvGraphicFramePr>
            <a:graphicFrameLocks noChangeAspect="1"/>
          </p:cNvGraphicFramePr>
          <p:nvPr>
            <p:extLst>
              <p:ext uri="{D42A27DB-BD31-4B8C-83A1-F6EECF244321}">
                <p14:modId xmlns:p14="http://schemas.microsoft.com/office/powerpoint/2010/main" val="2377891823"/>
              </p:ext>
            </p:extLst>
          </p:nvPr>
        </p:nvGraphicFramePr>
        <p:xfrm>
          <a:off x="4114791" y="5282393"/>
          <a:ext cx="914400" cy="771525"/>
        </p:xfrm>
        <a:graphic>
          <a:graphicData uri="http://schemas.openxmlformats.org/presentationml/2006/ole">
            <mc:AlternateContent xmlns:mc="http://schemas.openxmlformats.org/markup-compatibility/2006">
              <mc:Choice xmlns:v="urn:schemas-microsoft-com:vml" Requires="v">
                <p:oleObj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791" y="5282393"/>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Chart, waterfall chart&#10;&#10;Description automatically generated">
            <a:extLst>
              <a:ext uri="{FF2B5EF4-FFF2-40B4-BE49-F238E27FC236}">
                <a16:creationId xmlns:a16="http://schemas.microsoft.com/office/drawing/2014/main" id="{5DC8AABB-EAE7-75CB-406B-65C03D72A3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18" y="4308248"/>
            <a:ext cx="9144000" cy="1524000"/>
          </a:xfrm>
          <a:prstGeom prst="rect">
            <a:avLst/>
          </a:prstGeom>
        </p:spPr>
      </p:pic>
      <p:pic>
        <p:nvPicPr>
          <p:cNvPr id="5" name="Picture 4" descr="Chart, bar chart&#10;&#10;Description automatically generated">
            <a:extLst>
              <a:ext uri="{FF2B5EF4-FFF2-40B4-BE49-F238E27FC236}">
                <a16:creationId xmlns:a16="http://schemas.microsoft.com/office/drawing/2014/main" id="{93955F9A-4497-6783-27FA-F8D9FE20CA0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025752"/>
            <a:ext cx="9144000" cy="1524000"/>
          </a:xfrm>
          <a:prstGeom prst="rect">
            <a:avLst/>
          </a:prstGeom>
        </p:spPr>
      </p:pic>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January 2024 -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04/02/24</a:t>
            </a:r>
          </a:p>
        </p:txBody>
      </p:sp>
      <p:sp>
        <p:nvSpPr>
          <p:cNvPr id="7" name="TextBox 6">
            <a:extLst>
              <a:ext uri="{FF2B5EF4-FFF2-40B4-BE49-F238E27FC236}">
                <a16:creationId xmlns:a16="http://schemas.microsoft.com/office/drawing/2014/main" id="{A31183C2-5A15-764A-21EB-C18BD3BE1462}"/>
              </a:ext>
            </a:extLst>
          </p:cNvPr>
          <p:cNvSpPr txBox="1"/>
          <p:nvPr/>
        </p:nvSpPr>
        <p:spPr>
          <a:xfrm>
            <a:off x="7848600" y="914846"/>
            <a:ext cx="381000" cy="215444"/>
          </a:xfrm>
          <a:prstGeom prst="rect">
            <a:avLst/>
          </a:prstGeom>
          <a:noFill/>
        </p:spPr>
        <p:txBody>
          <a:bodyPr wrap="square" rtlCol="0">
            <a:spAutoFit/>
          </a:bodyPr>
          <a:lstStyle/>
          <a:p>
            <a:pPr algn="ctr"/>
            <a:r>
              <a:rPr lang="en-US" sz="800" b="1" dirty="0">
                <a:latin typeface="Times New Roman" panose="02020603050405020304" pitchFamily="18" charset="0"/>
                <a:cs typeface="Times New Roman" panose="02020603050405020304" pitchFamily="18" charset="0"/>
              </a:rPr>
              <a:t>3</a:t>
            </a:r>
          </a:p>
        </p:txBody>
      </p:sp>
      <p:pic>
        <p:nvPicPr>
          <p:cNvPr id="10" name="Picture 9" descr="Chart, bar chart, box and whisker chart&#10;&#10;Description automatically generated">
            <a:extLst>
              <a:ext uri="{FF2B5EF4-FFF2-40B4-BE49-F238E27FC236}">
                <a16:creationId xmlns:a16="http://schemas.microsoft.com/office/drawing/2014/main" id="{8570CD93-EE5C-343F-A109-C87CAADBAA2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hart, box and whisker chart&#10;&#10;Description automatically generated">
            <a:extLst>
              <a:ext uri="{FF2B5EF4-FFF2-40B4-BE49-F238E27FC236}">
                <a16:creationId xmlns:a16="http://schemas.microsoft.com/office/drawing/2014/main" id="{7C088822-EF03-6EC1-6C5E-B7ECFB3A8B8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23304"/>
            <a:ext cx="9144000" cy="1524000"/>
          </a:xfrm>
          <a:prstGeom prst="rect">
            <a:avLst/>
          </a:prstGeom>
        </p:spPr>
      </p:pic>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January 2024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04/02/24</a:t>
            </a:r>
          </a:p>
        </p:txBody>
      </p:sp>
      <p:sp>
        <p:nvSpPr>
          <p:cNvPr id="8" name="TextBox 7">
            <a:extLst>
              <a:ext uri="{FF2B5EF4-FFF2-40B4-BE49-F238E27FC236}">
                <a16:creationId xmlns:a16="http://schemas.microsoft.com/office/drawing/2014/main" id="{54CB6D25-FAA4-D50F-E5F2-01D0CB2A337A}"/>
              </a:ext>
            </a:extLst>
          </p:cNvPr>
          <p:cNvSpPr txBox="1"/>
          <p:nvPr/>
        </p:nvSpPr>
        <p:spPr>
          <a:xfrm>
            <a:off x="7391400" y="919569"/>
            <a:ext cx="304800" cy="215444"/>
          </a:xfrm>
          <a:prstGeom prst="rect">
            <a:avLst/>
          </a:prstGeom>
          <a:noFill/>
        </p:spPr>
        <p:txBody>
          <a:bodyPr wrap="square" rtlCol="0">
            <a:spAutoFit/>
          </a:bodyPr>
          <a:lstStyle/>
          <a:p>
            <a:pPr algn="ctr"/>
            <a:r>
              <a:rPr lang="en-US" sz="800" b="1" dirty="0">
                <a:latin typeface="Times New Roman" panose="02020603050405020304" pitchFamily="18" charset="0"/>
                <a:cs typeface="Times New Roman" panose="02020603050405020304" pitchFamily="18" charset="0"/>
              </a:rPr>
              <a:t>4</a:t>
            </a:r>
          </a:p>
        </p:txBody>
      </p:sp>
      <p:pic>
        <p:nvPicPr>
          <p:cNvPr id="9" name="Picture 8" descr="Chart, bar chart, box and whisker chart&#10;&#10;Description automatically generated">
            <a:extLst>
              <a:ext uri="{FF2B5EF4-FFF2-40B4-BE49-F238E27FC236}">
                <a16:creationId xmlns:a16="http://schemas.microsoft.com/office/drawing/2014/main" id="{2043F919-8891-2D38-27B6-6DD969B7C45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2" name="Picture 11" descr="Chart, scatter chart, box and whisker chart&#10;&#10;Description automatically generated">
            <a:extLst>
              <a:ext uri="{FF2B5EF4-FFF2-40B4-BE49-F238E27FC236}">
                <a16:creationId xmlns:a16="http://schemas.microsoft.com/office/drawing/2014/main" id="{9FB82931-78F0-A6D2-09C0-F320E2B2278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10696"/>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04/02/24</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04/02/24</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January 2024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04/02/24</a:t>
            </a:r>
          </a:p>
        </p:txBody>
      </p:sp>
      <p:pic>
        <p:nvPicPr>
          <p:cNvPr id="5" name="Picture 4" descr="Chart, bar chart&#10;&#10;Description automatically generated">
            <a:extLst>
              <a:ext uri="{FF2B5EF4-FFF2-40B4-BE49-F238E27FC236}">
                <a16:creationId xmlns:a16="http://schemas.microsoft.com/office/drawing/2014/main" id="{4BFF47F3-4EF1-F380-1F2A-89DB1EB310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04/02/24</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18433</TotalTime>
  <Words>1168</Words>
  <Application>Microsoft Office PowerPoint</Application>
  <PresentationFormat>On-screen Show (4:3)</PresentationFormat>
  <Paragraphs>359</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Microsoft Excel Worksheet</vt:lpstr>
      <vt:lpstr>PowerPoint Presentation</vt:lpstr>
      <vt:lpstr>PowerPoint Presentation</vt:lpstr>
      <vt:lpstr>     January 2024 - IAG/IAL Statistics</vt:lpstr>
      <vt:lpstr>Top 10 - January 2024 - IAG/IAL % Greater Than 1% of Enrollments With number of months Greater Than 1%  </vt:lpstr>
      <vt:lpstr>Top 10 - 12 Month Average IAG/IAL % Greater Than 1% of Enrollments thru January 2024 With number of months Greater Than 1% </vt:lpstr>
      <vt:lpstr>Explanation of IAG/IAL Slides Data</vt:lpstr>
      <vt:lpstr>Explanation of IAG/IAL Slides Data (Cont)</vt:lpstr>
      <vt:lpstr>Top - 12 Month Average Rescission % Greater Than 1% of Switches thru January 2024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Yockey, Paul</cp:lastModifiedBy>
  <cp:revision>458</cp:revision>
  <cp:lastPrinted>2016-01-21T20:53:15Z</cp:lastPrinted>
  <dcterms:created xsi:type="dcterms:W3CDTF">2016-01-21T15:20:31Z</dcterms:created>
  <dcterms:modified xsi:type="dcterms:W3CDTF">2024-03-27T17:14:31Z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2023-07-27T18:52:37Z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f659e144-ea40-4eb8-9716-d60e96740848</vt:lpwstr>
  </property>
  <property fmtid="{D5CDD505-2E9C-101B-9397-08002B2CF9AE}" pid="9" name="MSIP_Label_7084cbda-52b8-46fb-a7b7-cb5bd465ed85_ContentBits">
    <vt:lpwstr>0</vt:lpwstr>
  </property>
</Properties>
</file>