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8"/>
  </p:notesMasterIdLst>
  <p:handoutMasterIdLst>
    <p:handoutMasterId r:id="rId9"/>
  </p:handoutMasterIdLst>
  <p:sldIdLst>
    <p:sldId id="256" r:id="rId2"/>
    <p:sldId id="257" r:id="rId3"/>
    <p:sldId id="397" r:id="rId4"/>
    <p:sldId id="401" r:id="rId5"/>
    <p:sldId id="402" r:id="rId6"/>
    <p:sldId id="403" r:id="rId7"/>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Wood" initials="PW" lastIdx="3" clrIdx="0">
    <p:extLst>
      <p:ext uri="{19B8F6BF-5375-455C-9EA6-DF929625EA0E}">
        <p15:presenceInfo xmlns:p15="http://schemas.microsoft.com/office/powerpoint/2012/main" userId="3f41e10082fe89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9"/>
  </p:normalViewPr>
  <p:slideViewPr>
    <p:cSldViewPr>
      <p:cViewPr varScale="1">
        <p:scale>
          <a:sx n="91" d="100"/>
          <a:sy n="91" d="100"/>
        </p:scale>
        <p:origin x="1181" y="4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9D685653-FBD7-4031-B1C7-6ED15B8CC4CA}"/>
    <pc:docChg chg="custSel">
      <pc:chgData name="Shams Siddiqi" userId="8515217b9be739cd" providerId="LiveId" clId="{9D685653-FBD7-4031-B1C7-6ED15B8CC4CA}" dt="2024-03-26T03:28:18.845" v="0" actId="1592"/>
      <pc:docMkLst>
        <pc:docMk/>
      </pc:docMkLst>
      <pc:sldChg chg="delCm">
        <pc:chgData name="Shams Siddiqi" userId="8515217b9be739cd" providerId="LiveId" clId="{9D685653-FBD7-4031-B1C7-6ED15B8CC4CA}" dt="2024-03-26T03:28:18.845" v="0" actId="1592"/>
        <pc:sldMkLst>
          <pc:docMk/>
          <pc:sldMk cId="4245183090" sldId="40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58DBF05-6793-DDA7-39F4-3DE6F34E17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AC66163-F207-462A-868E-9FB3C1E762C2}" type="slidenum">
              <a:rPr lang="en-US" altLang="en-US" smtClean="0"/>
              <a:pPr>
                <a:spcBef>
                  <a:spcPct val="0"/>
                </a:spcBef>
              </a:pPr>
              <a:t>2</a:t>
            </a:fld>
            <a:endParaRPr lang="en-US" altLang="en-US"/>
          </a:p>
        </p:txBody>
      </p:sp>
      <p:sp>
        <p:nvSpPr>
          <p:cNvPr id="8195" name="Rectangle 2">
            <a:extLst>
              <a:ext uri="{FF2B5EF4-FFF2-40B4-BE49-F238E27FC236}">
                <a16:creationId xmlns:a16="http://schemas.microsoft.com/office/drawing/2014/main" id="{38B0DE96-DA0B-CDB3-173C-15D642AFEA9D}"/>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B0CA7A9F-48E1-F51F-2834-BB06C96B96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3842E-B803-26A9-F372-0FEF7DCE849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FAA35F82-7711-522A-419E-82B5629485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4E74282F-F4C0-11DE-55BE-A29D0FEBA12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1D50098-7089-3BB9-2216-BF1D1B039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54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D92F0-3940-95CD-228A-E638EAE43A8F}"/>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D159CA15-B150-F6FA-FCCA-1C6CDE7738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B631C47C-27E5-744C-8A36-A34370D49804}"/>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05FBACEA-51FD-8FB9-B25B-B08C9EE090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5798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CBCE4-F198-813B-9940-D32334B6C884}"/>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1831567B-7ECB-444F-CF4C-2743F8434B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FE6EF001-8FC3-C00C-E1CD-75FD04C7C4D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2585AC8A-C235-6E13-027F-7265AA99E1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371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MArch 27,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MArch 27,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MArch 27,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DRRS Design to Meet HB1500 Intent</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Hunt Energy Network (HEN)</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DRRS Workshop II</a:t>
            </a:r>
          </a:p>
          <a:p>
            <a:pPr eaLnBrk="1" hangingPunct="1">
              <a:lnSpc>
                <a:spcPct val="90000"/>
              </a:lnSpc>
            </a:pPr>
            <a:r>
              <a:rPr lang="en-US" altLang="en-US" sz="2000" dirty="0"/>
              <a:t>March 27,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a:extLst>
              <a:ext uri="{FF2B5EF4-FFF2-40B4-BE49-F238E27FC236}">
                <a16:creationId xmlns:a16="http://schemas.microsoft.com/office/drawing/2014/main" id="{A6AA0DB2-C48E-0E0A-8210-A2BCBBFD60F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27, 2024</a:t>
            </a:r>
          </a:p>
        </p:txBody>
      </p:sp>
      <p:sp>
        <p:nvSpPr>
          <p:cNvPr id="7171" name="Slide Number Placeholder 5">
            <a:extLst>
              <a:ext uri="{FF2B5EF4-FFF2-40B4-BE49-F238E27FC236}">
                <a16:creationId xmlns:a16="http://schemas.microsoft.com/office/drawing/2014/main" id="{6CA7684A-FB4A-1D81-0313-B88F1378F93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DC1FC29B-E06B-4F92-ABAA-FC62A0C60AE7}" type="slidenum">
              <a:rPr lang="en-US" altLang="en-US" sz="1000" smtClean="0"/>
              <a:pPr>
                <a:spcBef>
                  <a:spcPct val="0"/>
                </a:spcBef>
                <a:buClrTx/>
                <a:buSzTx/>
                <a:buFontTx/>
                <a:buNone/>
              </a:pPr>
              <a:t>2</a:t>
            </a:fld>
            <a:endParaRPr lang="en-US" altLang="en-US" sz="1000"/>
          </a:p>
        </p:txBody>
      </p:sp>
      <p:sp>
        <p:nvSpPr>
          <p:cNvPr id="7172" name="Rectangle 2">
            <a:extLst>
              <a:ext uri="{FF2B5EF4-FFF2-40B4-BE49-F238E27FC236}">
                <a16:creationId xmlns:a16="http://schemas.microsoft.com/office/drawing/2014/main" id="{D83370B0-C86D-AD19-FEDB-B3D71A18FD36}"/>
              </a:ext>
            </a:extLst>
          </p:cNvPr>
          <p:cNvSpPr>
            <a:spLocks noGrp="1" noChangeArrowheads="1"/>
          </p:cNvSpPr>
          <p:nvPr>
            <p:ph type="title"/>
          </p:nvPr>
        </p:nvSpPr>
        <p:spPr/>
        <p:txBody>
          <a:bodyPr/>
          <a:lstStyle/>
          <a:p>
            <a:pPr eaLnBrk="1" hangingPunct="1"/>
            <a:r>
              <a:rPr lang="en-US" altLang="en-US" dirty="0"/>
              <a:t>HB1500</a:t>
            </a:r>
          </a:p>
        </p:txBody>
      </p:sp>
      <p:pic>
        <p:nvPicPr>
          <p:cNvPr id="3" name="x_Picture 1">
            <a:extLst>
              <a:ext uri="{FF2B5EF4-FFF2-40B4-BE49-F238E27FC236}">
                <a16:creationId xmlns:a16="http://schemas.microsoft.com/office/drawing/2014/main" id="{BDAD9854-98DE-286E-355C-0B774E99C63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2223" y="1600200"/>
            <a:ext cx="6719554"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27,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dirty="0"/>
              <a:t>Primary Goal of DRRS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HB1500: “determine the quantity of services necessary based on historical variations in generation availability for each season based on a targeted reliability standard or goal, including intermittency or non-dispatchable generation facilities and forced outage rates, for dispatchable generation facilities”</a:t>
            </a:r>
          </a:p>
          <a:p>
            <a:pPr marL="346075" indent="-285750">
              <a:lnSpc>
                <a:spcPct val="95000"/>
              </a:lnSpc>
              <a:spcBef>
                <a:spcPct val="25000"/>
              </a:spcBef>
              <a:buClr>
                <a:schemeClr val="tx1"/>
              </a:buClr>
            </a:pPr>
            <a:r>
              <a:rPr lang="en-US" altLang="en-US" sz="1600" dirty="0"/>
              <a:t>Any reliability standard ultimately adopted will likely require no more than 5-10 GW of firm Load shed that can be rotated during extreme events of significant duration</a:t>
            </a:r>
          </a:p>
          <a:p>
            <a:pPr marL="346075" indent="-285750">
              <a:lnSpc>
                <a:spcPct val="95000"/>
              </a:lnSpc>
              <a:spcBef>
                <a:spcPct val="25000"/>
              </a:spcBef>
              <a:buClr>
                <a:schemeClr val="tx1"/>
              </a:buClr>
            </a:pPr>
            <a:r>
              <a:rPr lang="en-US" altLang="en-US" sz="1600" dirty="0"/>
              <a:t>Severe winter storms of long duration, with little solar and wind support, are the most challenging for the ERCOT Grid – about 10 GW of additional dispatchable resources needed to meet any reasonable reliability standard</a:t>
            </a:r>
          </a:p>
          <a:p>
            <a:pPr marL="346075" indent="-285750">
              <a:lnSpc>
                <a:spcPct val="95000"/>
              </a:lnSpc>
              <a:spcBef>
                <a:spcPct val="25000"/>
              </a:spcBef>
              <a:buClr>
                <a:schemeClr val="tx1"/>
              </a:buClr>
            </a:pPr>
            <a:r>
              <a:rPr lang="en-US" altLang="en-US" sz="1600" dirty="0"/>
              <a:t>According to HB1500, DRRS should be designed to meet this reliability challenge</a:t>
            </a:r>
          </a:p>
          <a:p>
            <a:pPr marL="346075" indent="-285750">
              <a:lnSpc>
                <a:spcPct val="95000"/>
              </a:lnSpc>
              <a:spcBef>
                <a:spcPct val="25000"/>
              </a:spcBef>
              <a:buClr>
                <a:schemeClr val="tx1"/>
              </a:buClr>
            </a:pPr>
            <a:r>
              <a:rPr lang="en-US" altLang="en-US" sz="1600" dirty="0"/>
              <a:t>With its current suite of Ancillary Services, ERCOT meets all operational reliability needs as required by NERC and ERCOT has not identified the need for any additional AS for operational reliability</a:t>
            </a:r>
          </a:p>
          <a:p>
            <a:pPr marL="346075" indent="-285750">
              <a:lnSpc>
                <a:spcPct val="95000"/>
              </a:lnSpc>
              <a:spcBef>
                <a:spcPct val="25000"/>
              </a:spcBef>
              <a:buClr>
                <a:schemeClr val="tx1"/>
              </a:buClr>
            </a:pPr>
            <a:r>
              <a:rPr lang="en-US" altLang="en-US" sz="1600" dirty="0"/>
              <a:t>Thus, DRRS is not required for operational reliability but should be designed for meeting a targeted reliability standard or goal as specified in HB1500</a:t>
            </a:r>
          </a:p>
          <a:p>
            <a:pPr marL="346075" indent="-285750">
              <a:lnSpc>
                <a:spcPct val="95000"/>
              </a:lnSpc>
              <a:spcBef>
                <a:spcPct val="25000"/>
              </a:spcBef>
              <a:buClr>
                <a:schemeClr val="tx1"/>
              </a:buClr>
            </a:pPr>
            <a:endParaRPr lang="en-US" altLang="en-US" sz="1800" dirty="0"/>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A08BC-E8F0-DB09-FDF3-B335363ADF1E}"/>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D094B60-89E1-FBEE-CF40-35973F68AB0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27, 2024</a:t>
            </a:r>
            <a:endParaRPr lang="en-US" altLang="en-US" sz="1000" dirty="0"/>
          </a:p>
        </p:txBody>
      </p:sp>
      <p:sp>
        <p:nvSpPr>
          <p:cNvPr id="9219" name="Slide Number Placeholder 5">
            <a:extLst>
              <a:ext uri="{FF2B5EF4-FFF2-40B4-BE49-F238E27FC236}">
                <a16:creationId xmlns:a16="http://schemas.microsoft.com/office/drawing/2014/main" id="{FF5DFDCA-C114-C90D-F5BF-1D070903FE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a:p>
        </p:txBody>
      </p:sp>
      <p:sp>
        <p:nvSpPr>
          <p:cNvPr id="9220" name="Rectangle 2">
            <a:extLst>
              <a:ext uri="{FF2B5EF4-FFF2-40B4-BE49-F238E27FC236}">
                <a16:creationId xmlns:a16="http://schemas.microsoft.com/office/drawing/2014/main" id="{3BCB0759-E037-D310-E33D-BC91A99B1EA3}"/>
              </a:ext>
            </a:extLst>
          </p:cNvPr>
          <p:cNvSpPr>
            <a:spLocks noGrp="1" noChangeArrowheads="1"/>
          </p:cNvSpPr>
          <p:nvPr>
            <p:ph type="title"/>
          </p:nvPr>
        </p:nvSpPr>
        <p:spPr/>
        <p:txBody>
          <a:bodyPr/>
          <a:lstStyle/>
          <a:p>
            <a:pPr eaLnBrk="1" hangingPunct="1"/>
            <a:r>
              <a:rPr lang="en-US" altLang="en-US" dirty="0"/>
              <a:t>DRRS Design to Meet Goal</a:t>
            </a:r>
          </a:p>
        </p:txBody>
      </p:sp>
      <p:sp>
        <p:nvSpPr>
          <p:cNvPr id="9221" name="Rectangle 3">
            <a:extLst>
              <a:ext uri="{FF2B5EF4-FFF2-40B4-BE49-F238E27FC236}">
                <a16:creationId xmlns:a16="http://schemas.microsoft.com/office/drawing/2014/main" id="{BECF5783-519C-6800-6050-0D14BEAF5873}"/>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DRRS duration requirement should be 24 hours at least for the winter months and may be as low as 4 hours in all other months and must be available within 2 hours</a:t>
            </a:r>
          </a:p>
          <a:p>
            <a:pPr marL="346075" indent="-285750">
              <a:lnSpc>
                <a:spcPct val="95000"/>
              </a:lnSpc>
              <a:spcBef>
                <a:spcPct val="25000"/>
              </a:spcBef>
              <a:buClr>
                <a:schemeClr val="tx1"/>
              </a:buClr>
            </a:pPr>
            <a:r>
              <a:rPr lang="en-US" altLang="en-US" sz="1600" dirty="0"/>
              <a:t>DRRS Resources must be offline available (QSGR qualify) until committed/released by ERCOT with DRRS payment clawed back with possible penalties if not available during critical times</a:t>
            </a:r>
          </a:p>
          <a:p>
            <a:pPr marL="346075" indent="-285750">
              <a:lnSpc>
                <a:spcPct val="95000"/>
              </a:lnSpc>
              <a:spcBef>
                <a:spcPct val="25000"/>
              </a:spcBef>
              <a:buClr>
                <a:schemeClr val="tx1"/>
              </a:buClr>
            </a:pPr>
            <a:r>
              <a:rPr lang="en-US" altLang="en-US" sz="1600" dirty="0"/>
              <a:t>DRRS will be available to RUC at significantly scaled down startup and min energy cost – no RUC </a:t>
            </a:r>
            <a:r>
              <a:rPr lang="en-US" altLang="en-US" sz="1600" dirty="0" err="1"/>
              <a:t>makewhole</a:t>
            </a:r>
            <a:r>
              <a:rPr lang="en-US" altLang="en-US" sz="1600" dirty="0"/>
              <a:t> payment to DRRS Resources</a:t>
            </a:r>
          </a:p>
          <a:p>
            <a:pPr marL="346075" indent="-285750">
              <a:lnSpc>
                <a:spcPct val="95000"/>
              </a:lnSpc>
              <a:spcBef>
                <a:spcPct val="25000"/>
              </a:spcBef>
              <a:buClr>
                <a:schemeClr val="tx1"/>
              </a:buClr>
            </a:pPr>
            <a:r>
              <a:rPr lang="en-US" altLang="en-US" sz="1600" dirty="0"/>
              <a:t>CLRs must consume at DRRS awarded capacity until released by ERCOT</a:t>
            </a:r>
          </a:p>
          <a:p>
            <a:pPr marL="346075" indent="-285750">
              <a:lnSpc>
                <a:spcPct val="95000"/>
              </a:lnSpc>
              <a:spcBef>
                <a:spcPct val="25000"/>
              </a:spcBef>
              <a:buClr>
                <a:schemeClr val="tx1"/>
              </a:buClr>
            </a:pPr>
            <a:r>
              <a:rPr lang="en-US" altLang="en-US" sz="1600" dirty="0"/>
              <a:t>Non-Spin could be repurposed for DRRS for quick implementation – Non-Spin ASDCs for non-winter months but much higher ASDC for winter reflecting </a:t>
            </a:r>
            <a:r>
              <a:rPr lang="en-US" altLang="en-US" sz="1600" u="sng" dirty="0"/>
              <a:t>significant</a:t>
            </a:r>
            <a:r>
              <a:rPr lang="en-US" altLang="en-US" sz="1600" dirty="0"/>
              <a:t> costs of long duration dispatchable capacity shortfall</a:t>
            </a:r>
          </a:p>
          <a:p>
            <a:pPr marL="346075" indent="-285750">
              <a:lnSpc>
                <a:spcPct val="95000"/>
              </a:lnSpc>
              <a:spcBef>
                <a:spcPct val="25000"/>
              </a:spcBef>
              <a:buClr>
                <a:schemeClr val="tx1"/>
              </a:buClr>
            </a:pPr>
            <a:r>
              <a:rPr lang="en-US" altLang="en-US" sz="1600" dirty="0"/>
              <a:t>Starting quantity ~6GW for winter (utilize current Non-Spin MWs for other seasons) with pre-specified growth to meet reliability standard based on VOLL and LOLP</a:t>
            </a:r>
          </a:p>
          <a:p>
            <a:pPr marL="346075" indent="-285750">
              <a:lnSpc>
                <a:spcPct val="95000"/>
              </a:lnSpc>
              <a:spcBef>
                <a:spcPct val="25000"/>
              </a:spcBef>
              <a:buClr>
                <a:schemeClr val="tx1"/>
              </a:buClr>
            </a:pPr>
            <a:r>
              <a:rPr lang="en-US" altLang="en-US" sz="1600" dirty="0"/>
              <a:t>DRRS costs are allocated LRS and can be self-arranged and traded</a:t>
            </a:r>
          </a:p>
          <a:p>
            <a:pPr marL="346075" indent="-285750">
              <a:lnSpc>
                <a:spcPct val="95000"/>
              </a:lnSpc>
              <a:spcBef>
                <a:spcPct val="25000"/>
              </a:spcBef>
              <a:buClr>
                <a:schemeClr val="tx1"/>
              </a:buClr>
            </a:pPr>
            <a:r>
              <a:rPr lang="en-US" altLang="en-US" sz="1600" dirty="0"/>
              <a:t>Commitment of offline DRRS accounted for in RDPA</a:t>
            </a:r>
          </a:p>
        </p:txBody>
      </p:sp>
    </p:spTree>
    <p:extLst>
      <p:ext uri="{BB962C8B-B14F-4D97-AF65-F5344CB8AC3E}">
        <p14:creationId xmlns:p14="http://schemas.microsoft.com/office/powerpoint/2010/main" val="4245183090"/>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D0D35-C73B-F5CC-666B-9C1C20047A08}"/>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35922398-0239-5D07-D60D-84F6C934B03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27, 2024</a:t>
            </a:r>
            <a:endParaRPr lang="en-US" altLang="en-US" sz="1000" dirty="0"/>
          </a:p>
        </p:txBody>
      </p:sp>
      <p:sp>
        <p:nvSpPr>
          <p:cNvPr id="9219" name="Slide Number Placeholder 5">
            <a:extLst>
              <a:ext uri="{FF2B5EF4-FFF2-40B4-BE49-F238E27FC236}">
                <a16:creationId xmlns:a16="http://schemas.microsoft.com/office/drawing/2014/main" id="{F4540A82-079A-22E0-A663-85789FD1EC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a:p>
        </p:txBody>
      </p:sp>
      <p:sp>
        <p:nvSpPr>
          <p:cNvPr id="9220" name="Rectangle 2">
            <a:extLst>
              <a:ext uri="{FF2B5EF4-FFF2-40B4-BE49-F238E27FC236}">
                <a16:creationId xmlns:a16="http://schemas.microsoft.com/office/drawing/2014/main" id="{88CB0BCA-F683-B442-8161-D6AE267B6D15}"/>
              </a:ext>
            </a:extLst>
          </p:cNvPr>
          <p:cNvSpPr>
            <a:spLocks noGrp="1" noChangeArrowheads="1"/>
          </p:cNvSpPr>
          <p:nvPr>
            <p:ph type="title"/>
          </p:nvPr>
        </p:nvSpPr>
        <p:spPr/>
        <p:txBody>
          <a:bodyPr/>
          <a:lstStyle/>
          <a:p>
            <a:pPr eaLnBrk="1" hangingPunct="1"/>
            <a:r>
              <a:rPr lang="en-US" altLang="en-US" dirty="0"/>
              <a:t>DRRS Implementation</a:t>
            </a:r>
          </a:p>
        </p:txBody>
      </p:sp>
      <p:sp>
        <p:nvSpPr>
          <p:cNvPr id="9221" name="Rectangle 3">
            <a:extLst>
              <a:ext uri="{FF2B5EF4-FFF2-40B4-BE49-F238E27FC236}">
                <a16:creationId xmlns:a16="http://schemas.microsoft.com/office/drawing/2014/main" id="{86DF9C70-8241-5575-31D9-64EB19159AAD}"/>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Non-Spin could be repurposed for DRRS for quick implementation and to minimize cost impact on Load, or DRRS could be a separate AS</a:t>
            </a:r>
          </a:p>
          <a:p>
            <a:pPr marL="346075" indent="-285750">
              <a:lnSpc>
                <a:spcPct val="95000"/>
              </a:lnSpc>
              <a:spcBef>
                <a:spcPct val="25000"/>
              </a:spcBef>
              <a:buClr>
                <a:schemeClr val="tx1"/>
              </a:buClr>
            </a:pPr>
            <a:r>
              <a:rPr lang="en-US" altLang="en-US" sz="1600" dirty="0"/>
              <a:t>Starting quantity ~6GW in winter season with pre-specified quantities over future years to meet reliability standard at the earliest possible date considering time needed to build new dispatchable resources properly accounting for retiring dispatchable resources</a:t>
            </a:r>
          </a:p>
          <a:p>
            <a:pPr marL="346075" indent="-285750">
              <a:lnSpc>
                <a:spcPct val="95000"/>
              </a:lnSpc>
              <a:spcBef>
                <a:spcPct val="25000"/>
              </a:spcBef>
              <a:buClr>
                <a:schemeClr val="tx1"/>
              </a:buClr>
            </a:pPr>
            <a:r>
              <a:rPr lang="en-US" altLang="en-US" sz="1600" dirty="0"/>
              <a:t>DRRS is procured in DAM and co-optimized with Energy/AS and can be bilaterally traded and represents a physical commitment hours ahead since RUC looks hours ahead</a:t>
            </a:r>
          </a:p>
          <a:p>
            <a:pPr marL="346075" indent="-285750">
              <a:lnSpc>
                <a:spcPct val="95000"/>
              </a:lnSpc>
              <a:spcBef>
                <a:spcPct val="25000"/>
              </a:spcBef>
              <a:buClr>
                <a:schemeClr val="tx1"/>
              </a:buClr>
            </a:pPr>
            <a:r>
              <a:rPr lang="en-US" altLang="en-US" sz="1600" dirty="0"/>
              <a:t>Since DRRS quantities and prices would be significantly higher in winter months, DRRS is targeted to longer-duration dispatchable resources</a:t>
            </a:r>
          </a:p>
          <a:p>
            <a:pPr marL="346075" indent="-285750">
              <a:lnSpc>
                <a:spcPct val="95000"/>
              </a:lnSpc>
              <a:spcBef>
                <a:spcPct val="25000"/>
              </a:spcBef>
              <a:buClr>
                <a:schemeClr val="tx1"/>
              </a:buClr>
            </a:pPr>
            <a:r>
              <a:rPr lang="en-US" altLang="en-US" sz="1600" dirty="0"/>
              <a:t>Seasonal DRRS ASDCs reflecting varying DRRS seasonal quantity needs would be used to procure DRRS (DRRS ASDC is not tied to segmented ORDC for winter)</a:t>
            </a:r>
          </a:p>
        </p:txBody>
      </p:sp>
    </p:spTree>
    <p:extLst>
      <p:ext uri="{BB962C8B-B14F-4D97-AF65-F5344CB8AC3E}">
        <p14:creationId xmlns:p14="http://schemas.microsoft.com/office/powerpoint/2010/main" val="1193083782"/>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78B40-28E6-34CA-44A2-426411940EFB}"/>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2141C11C-ED9E-9EA0-B9A1-2984933BA2F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27, 2024</a:t>
            </a:r>
            <a:endParaRPr lang="en-US" altLang="en-US" sz="1000" dirty="0"/>
          </a:p>
        </p:txBody>
      </p:sp>
      <p:sp>
        <p:nvSpPr>
          <p:cNvPr id="9219" name="Slide Number Placeholder 5">
            <a:extLst>
              <a:ext uri="{FF2B5EF4-FFF2-40B4-BE49-F238E27FC236}">
                <a16:creationId xmlns:a16="http://schemas.microsoft.com/office/drawing/2014/main" id="{B8436EBF-289C-E8B7-8A23-942A37CA86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6</a:t>
            </a:fld>
            <a:endParaRPr lang="en-US" altLang="en-US" sz="1000"/>
          </a:p>
        </p:txBody>
      </p:sp>
      <p:sp>
        <p:nvSpPr>
          <p:cNvPr id="9220" name="Rectangle 2">
            <a:extLst>
              <a:ext uri="{FF2B5EF4-FFF2-40B4-BE49-F238E27FC236}">
                <a16:creationId xmlns:a16="http://schemas.microsoft.com/office/drawing/2014/main" id="{1DD35C25-9398-AAF2-4728-FBBACB738D0C}"/>
              </a:ext>
            </a:extLst>
          </p:cNvPr>
          <p:cNvSpPr>
            <a:spLocks noGrp="1" noChangeArrowheads="1"/>
          </p:cNvSpPr>
          <p:nvPr>
            <p:ph type="title"/>
          </p:nvPr>
        </p:nvSpPr>
        <p:spPr/>
        <p:txBody>
          <a:bodyPr/>
          <a:lstStyle/>
          <a:p>
            <a:pPr eaLnBrk="1" hangingPunct="1"/>
            <a:r>
              <a:rPr lang="en-US" altLang="en-US" dirty="0"/>
              <a:t>Proposed DRRS Implications</a:t>
            </a:r>
          </a:p>
        </p:txBody>
      </p:sp>
      <p:sp>
        <p:nvSpPr>
          <p:cNvPr id="9221" name="Rectangle 3">
            <a:extLst>
              <a:ext uri="{FF2B5EF4-FFF2-40B4-BE49-F238E27FC236}">
                <a16:creationId xmlns:a16="http://schemas.microsoft.com/office/drawing/2014/main" id="{DFE0E110-4248-9207-6563-BE9241952872}"/>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ERCOT Grid needs long-duration dispatchable resources to meet any reasonable reliability standard – proposed DRRS design would incentivize such resources and thus better meet the stated goal of HB1500</a:t>
            </a:r>
          </a:p>
          <a:p>
            <a:pPr marL="346075" indent="-285750">
              <a:lnSpc>
                <a:spcPct val="95000"/>
              </a:lnSpc>
              <a:spcBef>
                <a:spcPct val="25000"/>
              </a:spcBef>
              <a:buClr>
                <a:schemeClr val="tx1"/>
              </a:buClr>
            </a:pPr>
            <a:r>
              <a:rPr lang="en-US" altLang="en-US" sz="1600" dirty="0"/>
              <a:t>Non-performance </a:t>
            </a:r>
            <a:r>
              <a:rPr lang="en-US" altLang="en-US" sz="1600" dirty="0" err="1"/>
              <a:t>clawback</a:t>
            </a:r>
            <a:r>
              <a:rPr lang="en-US" altLang="en-US" sz="1600" dirty="0"/>
              <a:t> and possible penalties will encourage high availability during scarcity events and the development of firmer fuel supply</a:t>
            </a:r>
          </a:p>
          <a:p>
            <a:pPr marL="346075" indent="-285750">
              <a:lnSpc>
                <a:spcPct val="95000"/>
              </a:lnSpc>
              <a:spcBef>
                <a:spcPct val="25000"/>
              </a:spcBef>
              <a:buClr>
                <a:schemeClr val="tx1"/>
              </a:buClr>
            </a:pPr>
            <a:r>
              <a:rPr lang="en-US" altLang="en-US" sz="1600" dirty="0"/>
              <a:t>During non-winter months, solar ramp hours are relatively easy to forecast and load forecast errors are known at least a few hours ahead – thus, DRRS can meet those needs making Non-Spin redundant (online Non-Spin provides little reliability benefit anyway); thus Non-Spin could be retired</a:t>
            </a:r>
          </a:p>
          <a:p>
            <a:pPr marL="346075" indent="-285750">
              <a:lnSpc>
                <a:spcPct val="95000"/>
              </a:lnSpc>
              <a:spcBef>
                <a:spcPct val="25000"/>
              </a:spcBef>
              <a:buClr>
                <a:schemeClr val="tx1"/>
              </a:buClr>
            </a:pPr>
            <a:r>
              <a:rPr lang="en-US" altLang="en-US" sz="1600" dirty="0"/>
              <a:t>Proposed DRRS would incentivize newer longer-duration dispatchable resources that thrive on capturing high prices in an IRR saturated market</a:t>
            </a:r>
          </a:p>
          <a:p>
            <a:pPr marL="346075" indent="-285750">
              <a:lnSpc>
                <a:spcPct val="95000"/>
              </a:lnSpc>
              <a:spcBef>
                <a:spcPct val="25000"/>
              </a:spcBef>
              <a:buClr>
                <a:schemeClr val="tx1"/>
              </a:buClr>
            </a:pPr>
            <a:r>
              <a:rPr lang="en-US" altLang="en-US" sz="1600" dirty="0"/>
              <a:t>Proposed DRRS would not adversely impact market prices since RDPA would reverse any price suppression due to DRRS deployment</a:t>
            </a:r>
          </a:p>
          <a:p>
            <a:pPr marL="346075" indent="-285750">
              <a:lnSpc>
                <a:spcPct val="95000"/>
              </a:lnSpc>
              <a:spcBef>
                <a:spcPct val="25000"/>
              </a:spcBef>
              <a:buClr>
                <a:schemeClr val="tx1"/>
              </a:buClr>
            </a:pPr>
            <a:r>
              <a:rPr lang="en-US" altLang="en-US" sz="1600" dirty="0"/>
              <a:t>This DRRS proposal is much more targeted to longer duration dispatchable resources and has a significantly better likelihood of resulting in new build of such capacity whereas PCM is not as targeted and likely to have minimal impact on new build of such capacity especially with $1B/year cap</a:t>
            </a:r>
          </a:p>
        </p:txBody>
      </p:sp>
    </p:spTree>
    <p:extLst>
      <p:ext uri="{BB962C8B-B14F-4D97-AF65-F5344CB8AC3E}">
        <p14:creationId xmlns:p14="http://schemas.microsoft.com/office/powerpoint/2010/main" val="1245871997"/>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21103</TotalTime>
  <Words>752</Words>
  <Application>Microsoft Office PowerPoint</Application>
  <PresentationFormat>On-screen Show (4:3)</PresentationFormat>
  <Paragraphs>53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Garamond</vt:lpstr>
      <vt:lpstr>Times New Roman</vt:lpstr>
      <vt:lpstr>Verdana</vt:lpstr>
      <vt:lpstr>Wingdings</vt:lpstr>
      <vt:lpstr>Level</vt:lpstr>
      <vt:lpstr>DRRS Design to Meet HB1500 Intent</vt:lpstr>
      <vt:lpstr>HB1500</vt:lpstr>
      <vt:lpstr>Primary Goal of DRRS</vt:lpstr>
      <vt:lpstr>DRRS Design to Meet Goal</vt:lpstr>
      <vt:lpstr>DRRS Implementation</vt:lpstr>
      <vt:lpstr>Proposed DRRS Implications</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205</cp:revision>
  <dcterms:created xsi:type="dcterms:W3CDTF">2006-07-23T21:38:03Z</dcterms:created>
  <dcterms:modified xsi:type="dcterms:W3CDTF">2024-03-26T03:28:30Z</dcterms:modified>
</cp:coreProperties>
</file>