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3"/>
    <p:sldMasterId id="2147494277" r:id="rId4"/>
  </p:sldMasterIdLst>
  <p:notesMasterIdLst>
    <p:notesMasterId r:id="rId12"/>
  </p:notesMasterIdLst>
  <p:handoutMasterIdLst>
    <p:handoutMasterId r:id="rId13"/>
  </p:handoutMasterIdLst>
  <p:sldIdLst>
    <p:sldId id="260" r:id="rId5"/>
    <p:sldId id="369" r:id="rId6"/>
    <p:sldId id="294" r:id="rId7"/>
    <p:sldId id="372" r:id="rId8"/>
    <p:sldId id="374" r:id="rId9"/>
    <p:sldId id="705" r:id="rId10"/>
    <p:sldId id="708" r:id="rId11"/>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BC50F68-F7D2-4F76-AFEE-10EF10F098B7}" v="6" dt="2023-06-16T15:12:51.25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79" autoAdjust="0"/>
    <p:restoredTop sz="94595" autoAdjust="0"/>
  </p:normalViewPr>
  <p:slideViewPr>
    <p:cSldViewPr snapToGrid="0" snapToObjects="1">
      <p:cViewPr varScale="1">
        <p:scale>
          <a:sx n="78" d="100"/>
          <a:sy n="78" d="100"/>
        </p:scale>
        <p:origin x="1560" y="58"/>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18" Type="http://schemas.microsoft.com/office/2015/10/relationships/revisionInfo" Target="revisionInfo.xml"/><Relationship Id="rId3" Type="http://schemas.openxmlformats.org/officeDocument/2006/relationships/slideMaster" Target="slideMasters/slideMaster1.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A93900B-E395-43E7-8304-29909643870B}" type="datetimeFigureOut">
              <a:rPr lang="en-US"/>
              <a:pPr>
                <a:defRPr/>
              </a:pPr>
              <a:t>3/21/2024</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99E6681-5ED2-4276-ADE9-96EBF7D37320}" type="slidenum">
              <a:rPr lang="en-US" altLang="en-US"/>
              <a:pPr>
                <a:defRPr/>
              </a:pPr>
              <a:t>‹#›</a:t>
            </a:fld>
            <a:endParaRPr lang="en-US" altLang="en-US"/>
          </a:p>
        </p:txBody>
      </p:sp>
    </p:spTree>
    <p:extLst>
      <p:ext uri="{BB962C8B-B14F-4D97-AF65-F5344CB8AC3E}">
        <p14:creationId xmlns:p14="http://schemas.microsoft.com/office/powerpoint/2010/main" val="114126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16DEC4A-A848-423D-B6D0-8A125B2D4CA1}" type="datetimeFigureOut">
              <a:rPr lang="en-US"/>
              <a:pPr>
                <a:defRPr/>
              </a:pPr>
              <a:t>3/21/2024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B56BE11-F7D4-4A51-97C7-9E59A26F3BF6}" type="slidenum">
              <a:rPr lang="en-US" altLang="en-US"/>
              <a:pPr>
                <a:defRPr/>
              </a:pPr>
              <a:t>‹#›</a:t>
            </a:fld>
            <a:endParaRPr lang="en-US" altLang="en-US"/>
          </a:p>
        </p:txBody>
      </p:sp>
    </p:spTree>
    <p:extLst>
      <p:ext uri="{BB962C8B-B14F-4D97-AF65-F5344CB8AC3E}">
        <p14:creationId xmlns:p14="http://schemas.microsoft.com/office/powerpoint/2010/main" val="2707425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EEEA60B-7622-4EC2-8DF7-099F1D6081DA}" type="slidenum">
              <a:rPr lang="en-US" altLang="en-US" smtClean="0">
                <a:latin typeface="Calibri" panose="020F0502020204030204" pitchFamily="34" charset="0"/>
              </a:rPr>
              <a:pPr/>
              <a:t>1</a:t>
            </a:fld>
            <a:endParaRPr lang="en-US" altLang="en-US">
              <a:latin typeface="Calibri" panose="020F0502020204030204" pitchFamily="34" charset="0"/>
            </a:endParaRPr>
          </a:p>
        </p:txBody>
      </p:sp>
    </p:spTree>
    <p:extLst>
      <p:ext uri="{BB962C8B-B14F-4D97-AF65-F5344CB8AC3E}">
        <p14:creationId xmlns:p14="http://schemas.microsoft.com/office/powerpoint/2010/main" val="1312281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2</a:t>
            </a:fld>
            <a:endParaRPr lang="en-US" altLang="en-US">
              <a:latin typeface="Calibri" panose="020F0502020204030204" pitchFamily="34" charset="0"/>
            </a:endParaRPr>
          </a:p>
        </p:txBody>
      </p:sp>
    </p:spTree>
    <p:extLst>
      <p:ext uri="{BB962C8B-B14F-4D97-AF65-F5344CB8AC3E}">
        <p14:creationId xmlns:p14="http://schemas.microsoft.com/office/powerpoint/2010/main" val="37071697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4</a:t>
            </a:fld>
            <a:endParaRPr lang="en-US" altLang="en-US"/>
          </a:p>
        </p:txBody>
      </p:sp>
    </p:spTree>
    <p:extLst>
      <p:ext uri="{BB962C8B-B14F-4D97-AF65-F5344CB8AC3E}">
        <p14:creationId xmlns:p14="http://schemas.microsoft.com/office/powerpoint/2010/main" val="3314060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5</a:t>
            </a:fld>
            <a:endParaRPr lang="en-US" altLang="en-US"/>
          </a:p>
        </p:txBody>
      </p:sp>
    </p:spTree>
    <p:extLst>
      <p:ext uri="{BB962C8B-B14F-4D97-AF65-F5344CB8AC3E}">
        <p14:creationId xmlns:p14="http://schemas.microsoft.com/office/powerpoint/2010/main" val="22630062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23157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5352619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36670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94754E99-A0E5-4899-94D8-C73D0E406896}" type="slidenum">
              <a:rPr lang="en-US" altLang="en-US" sz="1200" smtClean="0"/>
              <a:pPr algn="r" eaLnBrk="1" hangingPunct="1">
                <a:defRPr/>
              </a:pPr>
              <a:t>‹#›</a:t>
            </a:fld>
            <a:endParaRPr lang="en-US" altLang="en-US" sz="120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187549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F7754F16-BD6A-4448-A728-D47AE01157D9}" type="slidenum">
              <a:rPr lang="en-US" altLang="en-US" sz="1200" smtClean="0"/>
              <a:pPr algn="r" eaLnBrk="1" hangingPunct="1">
                <a:defRPr/>
              </a:pPr>
              <a:t>‹#›</a:t>
            </a:fld>
            <a:endParaRPr lang="en-US" altLang="en-US" sz="1200"/>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a:t>Click to edit Master title style</a:t>
            </a:r>
          </a:p>
        </p:txBody>
      </p:sp>
      <p:sp>
        <p:nvSpPr>
          <p:cNvPr id="5"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411439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3080911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10" name="Footer Placeholder 4"/>
          <p:cNvSpPr txBox="1">
            <a:spLocks/>
          </p:cNvSpPr>
          <p:nvPr userDrawn="1"/>
        </p:nvSpPr>
        <p:spPr>
          <a:xfrm>
            <a:off x="7391400" y="6553200"/>
            <a:ext cx="1219200" cy="220663"/>
          </a:xfrm>
          <a:prstGeom prst="rect">
            <a:avLst/>
          </a:prstGeom>
        </p:spPr>
        <p:txBody>
          <a:bodyPr/>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000" dirty="0"/>
              <a:t>March 2024</a:t>
            </a:r>
          </a:p>
        </p:txBody>
      </p:sp>
    </p:spTree>
    <p:extLst>
      <p:ext uri="{BB962C8B-B14F-4D97-AF65-F5344CB8AC3E}">
        <p14:creationId xmlns:p14="http://schemas.microsoft.com/office/powerpoint/2010/main" val="28325034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5611988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5"/>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58EF099-2B0E-49FB-A308-8F2246FAE5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4274" r:id="rId1"/>
    <p:sldLayoutId id="2147494275" r:id="rId2"/>
    <p:sldLayoutId id="2147494276" r:id="rId3"/>
  </p:sldLayoutIdLst>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1704918522"/>
      </p:ext>
    </p:extLst>
  </p:cSld>
  <p:clrMap bg1="lt1" tx1="dk1" bg2="lt2" tx2="dk2" accent1="accent1" accent2="accent2" accent3="accent3" accent4="accent4" accent5="accent5" accent6="accent6" hlink="hlink" folHlink="folHlink"/>
  <p:sldLayoutIdLst>
    <p:sldLayoutId id="2147494278" r:id="rId1"/>
    <p:sldLayoutId id="2147494279" r:id="rId2"/>
    <p:sldLayoutId id="2147494280"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3"/>
          <p:cNvGrpSpPr>
            <a:grpSpLocks/>
          </p:cNvGrpSpPr>
          <p:nvPr/>
        </p:nvGrpSpPr>
        <p:grpSpPr bwMode="auto">
          <a:xfrm>
            <a:off x="787400" y="2805113"/>
            <a:ext cx="7543800" cy="2863850"/>
            <a:chOff x="787400" y="1852613"/>
            <a:chExt cx="7543800" cy="2863316"/>
          </a:xfrm>
        </p:grpSpPr>
        <p:sp>
          <p:nvSpPr>
            <p:cNvPr id="7171" name="TextBox 9"/>
            <p:cNvSpPr txBox="1">
              <a:spLocks noChangeArrowheads="1"/>
            </p:cNvSpPr>
            <p:nvPr/>
          </p:nvSpPr>
          <p:spPr bwMode="auto">
            <a:xfrm>
              <a:off x="787400" y="2130425"/>
              <a:ext cx="7543800" cy="2585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dirty="0"/>
                <a:t>Item 5: PRS Report </a:t>
              </a:r>
            </a:p>
            <a:p>
              <a:pPr eaLnBrk="1" hangingPunct="1"/>
              <a:endParaRPr lang="en-US" altLang="en-US" b="1" dirty="0"/>
            </a:p>
            <a:p>
              <a:pPr eaLnBrk="1" hangingPunct="1"/>
              <a:r>
                <a:rPr lang="en-US" altLang="en-US" sz="2000" dirty="0"/>
                <a:t>Diana Coleman</a:t>
              </a:r>
            </a:p>
            <a:p>
              <a:pPr eaLnBrk="1" hangingPunct="1"/>
              <a:r>
                <a:rPr lang="en-US" altLang="en-US" sz="2000" dirty="0"/>
                <a:t>PRS Chair</a:t>
              </a:r>
            </a:p>
            <a:p>
              <a:pPr eaLnBrk="1" hangingPunct="1"/>
              <a:r>
                <a:rPr lang="en-US" altLang="en-US" dirty="0"/>
                <a:t> </a:t>
              </a:r>
            </a:p>
            <a:p>
              <a:pPr eaLnBrk="1" hangingPunct="1"/>
              <a:r>
                <a:rPr lang="en-US" altLang="en-US" dirty="0"/>
                <a:t>Technical Advisory Committee (TAC) Meeting</a:t>
              </a:r>
            </a:p>
            <a:p>
              <a:pPr eaLnBrk="1" hangingPunct="1"/>
              <a:r>
                <a:rPr lang="en-US" altLang="en-US" dirty="0"/>
                <a:t>ERCOT Public</a:t>
              </a:r>
            </a:p>
            <a:p>
              <a:pPr eaLnBrk="1" hangingPunct="1"/>
              <a:r>
                <a:rPr lang="en-US" altLang="en-US" dirty="0"/>
                <a:t>March 27, 2024</a:t>
              </a:r>
            </a:p>
          </p:txBody>
        </p:sp>
        <p:cxnSp>
          <p:nvCxnSpPr>
            <p:cNvPr id="13" name="Straight Connector 12"/>
            <p:cNvCxnSpPr/>
            <p:nvPr/>
          </p:nvCxnSpPr>
          <p:spPr>
            <a:xfrm flipV="1">
              <a:off x="787400" y="1852613"/>
              <a:ext cx="6286500" cy="12698"/>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296555" y="696159"/>
            <a:ext cx="8531226" cy="5595138"/>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spcAft>
                <a:spcPts val="600"/>
              </a:spcAft>
              <a:buFontTx/>
              <a:buNone/>
              <a:defRPr/>
            </a:pPr>
            <a:r>
              <a:rPr lang="en-US" dirty="0"/>
              <a:t>Revision Requests Recommended for Approval by PRS – With Opposing Votes (Vote):</a:t>
            </a:r>
          </a:p>
          <a:p>
            <a:pPr>
              <a:spcAft>
                <a:spcPts val="600"/>
              </a:spcAft>
            </a:pPr>
            <a:r>
              <a:rPr lang="en-US" b="0" dirty="0"/>
              <a:t>NPRR1197, Optional Exclusion of Load from Netting at ERCOT-Polled Settlement (EPS) Metering Facilities which Include Resources [Engie]</a:t>
            </a:r>
          </a:p>
          <a:p>
            <a:pPr>
              <a:spcAft>
                <a:spcPts val="600"/>
              </a:spcAft>
            </a:pPr>
            <a:endParaRPr lang="en-US" b="0" dirty="0"/>
          </a:p>
          <a:p>
            <a:pPr marL="0" indent="0" eaLnBrk="1" hangingPunct="1">
              <a:spcBef>
                <a:spcPts val="600"/>
              </a:spcBef>
              <a:spcAft>
                <a:spcPts val="600"/>
              </a:spcAft>
              <a:buFontTx/>
              <a:buNone/>
              <a:defRPr/>
            </a:pPr>
            <a:r>
              <a:rPr lang="en-US" dirty="0"/>
              <a:t>Revision Requests Recommended for Approval by PRS – Unopposed with Impacts (Vote):</a:t>
            </a:r>
          </a:p>
          <a:p>
            <a:pPr>
              <a:spcAft>
                <a:spcPts val="600"/>
              </a:spcAft>
            </a:pPr>
            <a:r>
              <a:rPr lang="en-US" b="0" dirty="0"/>
              <a:t>NPRR1205, Revisions to Credit Qualification Requirements of Banks and Insurance Companies [ERCOT]</a:t>
            </a:r>
          </a:p>
          <a:p>
            <a:pPr lvl="1">
              <a:spcAft>
                <a:spcPts val="600"/>
              </a:spcAft>
            </a:pPr>
            <a:r>
              <a:rPr lang="en-US" dirty="0"/>
              <a:t>IA: Between $80K and $120K		Priority 2025; Rank 4520</a:t>
            </a:r>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23736476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a:t>Appendix</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b="1" i="1" dirty="0">
                <a:effectLst/>
                <a:latin typeface="Arial" panose="020B0604020202020204" pitchFamily="34" charset="0"/>
                <a:ea typeface="Times New Roman" panose="02020603050405020304" pitchFamily="18" charset="0"/>
              </a:rPr>
              <a:t>NPRR1197, Optional Exclusion of Load from Netting at ERCOT-Polled Settlement (EPS) Metering Facilities which Include Resources</a:t>
            </a:r>
            <a:endParaRPr lang="en-US" sz="1800" dirty="0"/>
          </a:p>
        </p:txBody>
      </p:sp>
      <p:sp>
        <p:nvSpPr>
          <p:cNvPr id="14339" name="Rectangle 2"/>
          <p:cNvSpPr>
            <a:spLocks noChangeArrowheads="1"/>
          </p:cNvSpPr>
          <p:nvPr/>
        </p:nvSpPr>
        <p:spPr bwMode="auto">
          <a:xfrm>
            <a:off x="70288" y="678426"/>
            <a:ext cx="8732520" cy="424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Sponsor:  </a:t>
            </a:r>
            <a:r>
              <a:rPr lang="en-US" sz="1800" dirty="0">
                <a:effectLst/>
                <a:latin typeface="Arial" panose="020B0604020202020204" pitchFamily="34" charset="0"/>
                <a:ea typeface="Times New Roman" panose="02020603050405020304" pitchFamily="18" charset="0"/>
              </a:rPr>
              <a:t>Engie</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The first of the month following Public Utility Commission of Texas (PUCT) approval</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Estimated Impacts:  </a:t>
            </a:r>
            <a:r>
              <a:rPr lang="en-US" sz="1800" dirty="0">
                <a:effectLst/>
                <a:latin typeface="Arial" panose="020B0604020202020204" pitchFamily="34" charset="0"/>
                <a:ea typeface="Times New Roman" panose="02020603050405020304" pitchFamily="18" charset="0"/>
              </a:rPr>
              <a:t>No impact</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NPRR adds the ability for   Resources to separately meter and settle Load(s) located behind the ERCOT-Polled Settlement (EPS) metering point at the Resource’s Point of Interconnection (POI).  </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PRS Decision:</a:t>
            </a:r>
            <a:r>
              <a:rPr lang="en-US" sz="1800" dirty="0">
                <a:effectLst/>
                <a:latin typeface="Arial" panose="020B0604020202020204" pitchFamily="34" charset="0"/>
                <a:ea typeface="Times New Roman" panose="02020603050405020304" pitchFamily="18" charset="0"/>
              </a:rPr>
              <a:t>  On 2/8/24, PRS voted to recommend approval of NPRR1197 as amended by the 2/7/24 Oncor comments as revised by PRS.  There was one opposing vote from the Cooperative (STEC) Market Segment and three abstentions from the Consumer (Residential Consumer), Cooperative (Brazos), and Independent Generator (Constellation) Market Segments.  On 3/20/24, PRS voted to endorse and forward to TAC the 2/8/24 PRS Report and 2/28/24 Impact Analysis for NPRR1197.  There was one abstention from the Cooperative (STEC) Market Segment.</a:t>
            </a: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8700996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b="1" i="1" dirty="0">
                <a:effectLst/>
                <a:latin typeface="Arial" panose="020B0604020202020204" pitchFamily="34" charset="0"/>
                <a:ea typeface="Times New Roman" panose="02020603050405020304" pitchFamily="18" charset="0"/>
              </a:rPr>
              <a:t>NPRR1205, Revisions to Credit Qualification Requirements of Banks and Insurance Companies</a:t>
            </a:r>
            <a:endParaRPr lang="en-US" sz="1800" dirty="0"/>
          </a:p>
        </p:txBody>
      </p:sp>
      <p:sp>
        <p:nvSpPr>
          <p:cNvPr id="14339" name="Rectangle 2"/>
          <p:cNvSpPr>
            <a:spLocks noChangeArrowheads="1"/>
          </p:cNvSpPr>
          <p:nvPr/>
        </p:nvSpPr>
        <p:spPr bwMode="auto">
          <a:xfrm>
            <a:off x="70288" y="678426"/>
            <a:ext cx="8732520" cy="4801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Sponsor:</a:t>
            </a:r>
            <a:r>
              <a:rPr lang="en-US" sz="1800" dirty="0">
                <a:effectLst/>
                <a:latin typeface="Arial" panose="020B0604020202020204" pitchFamily="34" charset="0"/>
                <a:ea typeface="Times New Roman" panose="02020603050405020304" pitchFamily="18" charset="0"/>
              </a:rPr>
              <a:t>  ERCOT</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Upon system implementation – Priority 2025; Rank 4520</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Estimated Impacts:  </a:t>
            </a:r>
            <a:r>
              <a:rPr lang="en-US" sz="1800" dirty="0">
                <a:effectLst/>
                <a:latin typeface="Arial" panose="020B0604020202020204" pitchFamily="34" charset="0"/>
                <a:ea typeface="Times New Roman" panose="02020603050405020304" pitchFamily="18" charset="0"/>
              </a:rPr>
              <a:t>Between $80K and $120K</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NPRR strengthens ERCOT’s market entry eligibility and continued participation requirements for ERCOT Counter-Parties (i.e., Qualified Scheduling Entities (QSEs) and Congestion Revenue Right (CRR) Account Holders).  Specific changes include strengthening and clarifying minimum credit quality qualifications for: Banks, which issue letters of credit on behalf of Market Participants to ERCOT; and Insurance companies, which issue surety bonds on behalf of Market Participants to ERCOT.</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PRS Decision:</a:t>
            </a:r>
            <a:r>
              <a:rPr lang="en-US" sz="1800" dirty="0">
                <a:effectLst/>
                <a:latin typeface="Arial" panose="020B0604020202020204" pitchFamily="34" charset="0"/>
                <a:ea typeface="Times New Roman" panose="02020603050405020304" pitchFamily="18" charset="0"/>
              </a:rPr>
              <a:t>  On 2/8/24, PRS voted unanimously to recommend approval of NPRR1205 as amended by the 1/16/24 Luminant comments.</a:t>
            </a:r>
            <a:r>
              <a:rPr lang="en-US" sz="1800" dirty="0">
                <a:effectLst/>
                <a:latin typeface="Times New Roman" panose="02020603050405020304" pitchFamily="18" charset="0"/>
                <a:ea typeface="Times New Roman" panose="02020603050405020304" pitchFamily="18" charset="0"/>
              </a:rPr>
              <a:t>  </a:t>
            </a:r>
            <a:r>
              <a:rPr lang="en-US" sz="1800" dirty="0">
                <a:effectLst/>
                <a:latin typeface="Arial" panose="020B0604020202020204" pitchFamily="34" charset="0"/>
                <a:ea typeface="Times New Roman" panose="02020603050405020304" pitchFamily="18" charset="0"/>
              </a:rPr>
              <a:t>On 3/20/24, PRS voted unanimously to endorse and forward to TAC the 2/8/24 PRS Report and 10/24/23 Impact Analysis for NPRR1205 with a recommended priority of 2025 and rank of 4520.</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CFSG Review:</a:t>
            </a:r>
            <a:r>
              <a:rPr lang="en-US" sz="1800" dirty="0">
                <a:effectLst/>
                <a:latin typeface="Arial" panose="020B0604020202020204" pitchFamily="34" charset="0"/>
                <a:ea typeface="Times New Roman" panose="02020603050405020304" pitchFamily="18" charset="0"/>
              </a:rPr>
              <a:t>  See 2/23/24 CFSG comments</a:t>
            </a: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3053381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59449"/>
            <a:ext cx="7924800" cy="435268"/>
          </a:xfrm>
        </p:spPr>
        <p:txBody>
          <a:bodyPr/>
          <a:lstStyle/>
          <a:p>
            <a:r>
              <a:rPr lang="en-US" sz="2200" b="1" dirty="0">
                <a:solidFill>
                  <a:schemeClr val="accent1"/>
                </a:solidFill>
              </a:rPr>
              <a:t>2024 Release Targets – Approved NPRRs / SCRs / xGRRs </a:t>
            </a:r>
          </a:p>
        </p:txBody>
      </p:sp>
      <p:sp>
        <p:nvSpPr>
          <p:cNvPr id="6" name="Slide Number Placeholder 5"/>
          <p:cNvSpPr>
            <a:spLocks noGrp="1"/>
          </p:cNvSpPr>
          <p:nvPr>
            <p:ph type="sldNum" sz="quarter" idx="4"/>
          </p:nvPr>
        </p:nvSpPr>
        <p:spPr>
          <a:xfrm>
            <a:off x="8763000" y="6561138"/>
            <a:ext cx="228600" cy="2127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sp>
        <p:nvSpPr>
          <p:cNvPr id="29" name="TextBox 15"/>
          <p:cNvSpPr txBox="1">
            <a:spLocks noChangeArrowheads="1"/>
          </p:cNvSpPr>
          <p:nvPr/>
        </p:nvSpPr>
        <p:spPr bwMode="auto">
          <a:xfrm>
            <a:off x="160280" y="5553484"/>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ea typeface="+mn-ea"/>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5965123"/>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a:ln>
                  <a:noFill/>
                </a:ln>
                <a:solidFill>
                  <a:srgbClr val="000000"/>
                </a:solidFill>
                <a:effectLst/>
                <a:uLnTx/>
                <a:uFillTx/>
                <a:latin typeface="Arial" charset="0"/>
                <a:ea typeface="+mn-ea"/>
                <a:cs typeface="+mn-cs"/>
              </a:rPr>
              <a:t>Release targets are subject to change</a:t>
            </a:r>
          </a:p>
        </p:txBody>
      </p:sp>
      <p:sp>
        <p:nvSpPr>
          <p:cNvPr id="32" name="TextBox 23"/>
          <p:cNvSpPr txBox="1">
            <a:spLocks noChangeArrowheads="1"/>
          </p:cNvSpPr>
          <p:nvPr/>
        </p:nvSpPr>
        <p:spPr bwMode="auto">
          <a:xfrm>
            <a:off x="3443195" y="5558323"/>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APPENDIX</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FF0000"/>
                </a:solidFill>
                <a:effectLst/>
                <a:uLnTx/>
                <a:uFillTx/>
                <a:latin typeface="Arial" charset="0"/>
                <a:ea typeface="+mn-ea"/>
                <a:cs typeface="+mn-cs"/>
              </a:rPr>
              <a:t>Red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New additions and target release changes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sngStrike" kern="0" cap="none" spc="0" normalizeH="0" baseline="0" noProof="0" dirty="0">
                <a:ln>
                  <a:noFill/>
                </a:ln>
                <a:solidFill>
                  <a:srgbClr val="000000"/>
                </a:solidFill>
                <a:effectLst/>
                <a:uLnTx/>
                <a:uFillTx/>
                <a:latin typeface="Arial" charset="0"/>
                <a:ea typeface="+mn-ea"/>
                <a:cs typeface="+mn-cs"/>
              </a:rPr>
              <a:t>Strike-Through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Previous target release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000000"/>
                </a:solidFill>
                <a:effectLst/>
                <a:uLnTx/>
                <a:uFillTx/>
                <a:latin typeface="Arial" charset="0"/>
                <a:ea typeface="+mn-ea"/>
                <a:cs typeface="+mn-cs"/>
              </a:rPr>
              <a:t>(a), (b), etc.: M</a:t>
            </a:r>
            <a:r>
              <a:rPr kumimoji="0" lang="en-US" sz="700" b="0" i="0" u="none" strike="noStrike" kern="0" cap="none" spc="0" normalizeH="0" baseline="0" noProof="0" dirty="0" err="1">
                <a:ln>
                  <a:noFill/>
                </a:ln>
                <a:solidFill>
                  <a:srgbClr val="000000"/>
                </a:solidFill>
                <a:effectLst/>
                <a:uLnTx/>
                <a:uFillTx/>
                <a:latin typeface="Arial" charset="0"/>
                <a:ea typeface="+mn-ea"/>
                <a:cs typeface="+mn-cs"/>
              </a:rPr>
              <a:t>ultiple</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phase release</a:t>
            </a:r>
          </a:p>
        </p:txBody>
      </p:sp>
      <p:graphicFrame>
        <p:nvGraphicFramePr>
          <p:cNvPr id="33" name="Group 3"/>
          <p:cNvGraphicFramePr>
            <a:graphicFrameLocks/>
          </p:cNvGraphicFramePr>
          <p:nvPr/>
        </p:nvGraphicFramePr>
        <p:xfrm>
          <a:off x="160280" y="818732"/>
          <a:ext cx="8839200" cy="3090672"/>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453399">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January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1/25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2/22</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March</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3/28</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4/25</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5/30</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June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6/27</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2572063">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NPRR1092</a:t>
                      </a:r>
                      <a:r>
                        <a:rPr kumimoji="0" lang="en-US" sz="900" b="0" i="0" u="none" strike="noStrike" cap="none" normalizeH="0" baseline="0" dirty="0">
                          <a:ln>
                            <a:noFill/>
                          </a:ln>
                          <a:solidFill>
                            <a:schemeClr val="tx1"/>
                          </a:solidFill>
                          <a:effectLst/>
                          <a:latin typeface="Courier New" pitchFamily="49" charset="0"/>
                        </a:rPr>
                        <a:t>(b)</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PGRR098</a:t>
                      </a:r>
                      <a:r>
                        <a:rPr kumimoji="0" lang="en-US" sz="900" b="0" i="0" u="none" strike="noStrike" cap="none" normalizeH="0" baseline="0" dirty="0">
                          <a:ln>
                            <a:noFill/>
                          </a:ln>
                          <a:solidFill>
                            <a:schemeClr val="tx1"/>
                          </a:solidFill>
                          <a:effectLst/>
                          <a:latin typeface="Courier New" pitchFamily="49" charset="0"/>
                        </a:rPr>
                        <a:t>(a)</a:t>
                      </a: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cap="none" normalizeH="0" baseline="0" dirty="0">
                          <a:ln>
                            <a:noFill/>
                          </a:ln>
                          <a:solidFill>
                            <a:schemeClr val="tx1"/>
                          </a:solidFill>
                          <a:effectLst/>
                          <a:latin typeface="Courier New" pitchFamily="49" charset="0"/>
                        </a:rPr>
                        <a:t>ESR Telemetry</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cap="none" normalizeH="0" baseline="0" dirty="0">
                          <a:ln>
                            <a:noFill/>
                          </a:ln>
                          <a:solidFill>
                            <a:schemeClr val="tx1"/>
                          </a:solidFill>
                          <a:effectLst/>
                          <a:latin typeface="Courier New" pitchFamily="49" charset="0"/>
                        </a:rPr>
                        <a:t>Public API Enhancements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NPRR1132</a:t>
                      </a:r>
                      <a:r>
                        <a:rPr kumimoji="0" lang="en-US" sz="900" b="0" i="0" u="none" strike="noStrike" kern="1200" cap="none" normalizeH="0" baseline="0" dirty="0">
                          <a:ln>
                            <a:noFill/>
                          </a:ln>
                          <a:solidFill>
                            <a:schemeClr val="tx1"/>
                          </a:solidFill>
                          <a:effectLst/>
                          <a:latin typeface="Courier New" pitchFamily="49" charset="0"/>
                          <a:ea typeface="+mn-ea"/>
                          <a:cs typeface="+mn-cs"/>
                        </a:rPr>
                        <a:t>(a)</a:t>
                      </a: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RRGRR032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NOGRR249</a:t>
                      </a:r>
                      <a:r>
                        <a:rPr kumimoji="0" lang="en-US" sz="900" b="0" i="0" u="none" strike="noStrike" kern="1200" cap="none" normalizeH="0" baseline="0" dirty="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NPRR1184</a:t>
                      </a:r>
                      <a:r>
                        <a:rPr kumimoji="0" lang="en-US" sz="900" b="0" i="0" u="none" strike="noStrike" kern="1200" cap="none" normalizeH="0" baseline="0" dirty="0">
                          <a:ln>
                            <a:noFill/>
                          </a:ln>
                          <a:solidFill>
                            <a:srgbClr val="FF0000"/>
                          </a:solidFill>
                          <a:effectLst/>
                          <a:latin typeface="Courier New" pitchFamily="49" charset="0"/>
                          <a:ea typeface="+mn-ea"/>
                          <a:cs typeface="+mn-cs"/>
                        </a:rPr>
                        <a:t>(a)</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NPRR1026</a:t>
                      </a:r>
                      <a:r>
                        <a:rPr kumimoji="0" lang="en-US" sz="900" b="0" i="0" u="none" strike="noStrike" kern="1200" cap="none" normalizeH="0" baseline="0" dirty="0">
                          <a:ln>
                            <a:noFill/>
                          </a:ln>
                          <a:solidFill>
                            <a:schemeClr val="tx1"/>
                          </a:solidFill>
                          <a:effectLst/>
                          <a:latin typeface="Courier New" pitchFamily="49" charset="0"/>
                          <a:ea typeface="+mn-ea"/>
                          <a:cs typeface="+mn-cs"/>
                        </a:rPr>
                        <a:t>(b)</a:t>
                      </a:r>
                      <a:endParaRPr kumimoji="0" lang="en-US" sz="900" b="0" i="0" u="none" strike="sng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NPRR1040</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6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8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NPRR1165</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9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kern="1200" cap="none" normalizeH="0" baseline="0" dirty="0">
                          <a:ln>
                            <a:noFill/>
                          </a:ln>
                          <a:solidFill>
                            <a:schemeClr val="tx1"/>
                          </a:solidFill>
                          <a:effectLst/>
                          <a:latin typeface="Courier New" pitchFamily="49" charset="0"/>
                          <a:ea typeface="+mn-ea"/>
                          <a:cs typeface="+mn-cs"/>
                        </a:rPr>
                        <a:t>NPRR1149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kern="1200" cap="none" normalizeH="0" baseline="0" dirty="0">
                          <a:ln>
                            <a:noFill/>
                          </a:ln>
                          <a:solidFill>
                            <a:schemeClr val="tx1"/>
                          </a:solidFill>
                          <a:effectLst/>
                          <a:latin typeface="Courier New" pitchFamily="49" charset="0"/>
                          <a:ea typeface="+mn-ea"/>
                          <a:cs typeface="+mn-cs"/>
                        </a:rPr>
                        <a:t>NPRR1121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kern="1200" cap="none" normalizeH="0" baseline="0" dirty="0">
                          <a:ln>
                            <a:noFill/>
                          </a:ln>
                          <a:solidFill>
                            <a:schemeClr val="tx1"/>
                          </a:solidFill>
                          <a:effectLst/>
                          <a:latin typeface="Courier New" pitchFamily="49" charset="0"/>
                          <a:ea typeface="+mn-ea"/>
                          <a:cs typeface="+mn-cs"/>
                        </a:rPr>
                        <a:t>NPRR1090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kern="1200" cap="none" normalizeH="0" baseline="0" dirty="0">
                          <a:ln>
                            <a:noFill/>
                          </a:ln>
                          <a:solidFill>
                            <a:schemeClr val="tx1"/>
                          </a:solidFill>
                          <a:effectLst/>
                          <a:latin typeface="Courier New" pitchFamily="49" charset="0"/>
                          <a:ea typeface="+mn-ea"/>
                          <a:cs typeface="+mn-cs"/>
                        </a:rPr>
                        <a:t>NPRR962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NPRR1196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kern="1200" cap="none" normalizeH="0" baseline="0" dirty="0">
                          <a:ln>
                            <a:noFill/>
                          </a:ln>
                          <a:solidFill>
                            <a:schemeClr val="tx1"/>
                          </a:solidFill>
                          <a:effectLst/>
                          <a:latin typeface="Courier New" pitchFamily="49" charset="0"/>
                          <a:ea typeface="+mn-ea"/>
                          <a:cs typeface="+mn-cs"/>
                        </a:rPr>
                        <a:t>SCR819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kern="1200" cap="none" normalizeH="0" baseline="0" dirty="0">
                          <a:ln>
                            <a:noFill/>
                          </a:ln>
                          <a:solidFill>
                            <a:schemeClr val="tx1"/>
                          </a:solidFill>
                          <a:effectLst/>
                          <a:latin typeface="Courier New" pitchFamily="49" charset="0"/>
                          <a:ea typeface="+mn-ea"/>
                          <a:cs typeface="+mn-cs"/>
                        </a:rPr>
                        <a:t>NPRR1111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noStrike" kern="1200" cap="none" normalizeH="0" baseline="0" dirty="0">
                          <a:ln>
                            <a:noFill/>
                          </a:ln>
                          <a:solidFill>
                            <a:schemeClr val="tx1"/>
                          </a:solidFill>
                          <a:effectLst/>
                          <a:latin typeface="Courier New" pitchFamily="49" charset="0"/>
                          <a:ea typeface="+mn-ea"/>
                          <a:cs typeface="+mn-cs"/>
                        </a:rPr>
                        <a:t>Forecast Presentation Platform</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a:ln>
                            <a:noFill/>
                          </a:ln>
                          <a:solidFill>
                            <a:schemeClr val="tx1"/>
                          </a:solidFill>
                          <a:effectLst/>
                          <a:latin typeface="Courier New" pitchFamily="49" charset="0"/>
                          <a:ea typeface="+mn-ea"/>
                          <a:cs typeface="+mn-cs"/>
                        </a:rPr>
                        <a:t>NPRR1002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a:ln>
                            <a:noFill/>
                          </a:ln>
                          <a:solidFill>
                            <a:schemeClr val="tx1"/>
                          </a:solidFill>
                          <a:effectLst/>
                          <a:latin typeface="Courier New" pitchFamily="49" charset="0"/>
                          <a:ea typeface="+mn-ea"/>
                          <a:cs typeface="+mn-cs"/>
                        </a:rPr>
                        <a:t>RRGRR023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a:ln>
                            <a:noFill/>
                          </a:ln>
                          <a:solidFill>
                            <a:schemeClr val="tx1"/>
                          </a:solidFill>
                          <a:effectLst/>
                          <a:latin typeface="Courier New" pitchFamily="49" charset="0"/>
                          <a:ea typeface="+mn-ea"/>
                          <a:cs typeface="+mn-cs"/>
                        </a:rPr>
                        <a:t>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a:ln>
                            <a:noFill/>
                          </a:ln>
                          <a:solidFill>
                            <a:schemeClr val="tx1"/>
                          </a:solidFill>
                          <a:effectLst/>
                          <a:latin typeface="Courier New" pitchFamily="49" charset="0"/>
                          <a:ea typeface="+mn-ea"/>
                          <a:cs typeface="+mn-cs"/>
                        </a:rPr>
                        <a:t>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NPRR1186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NPRR1149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NPRR1121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NPRR1090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NPRR962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SCR819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NPRR1111</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TextBox 21"/>
          <p:cNvSpPr txBox="1">
            <a:spLocks noChangeArrowheads="1"/>
          </p:cNvSpPr>
          <p:nvPr/>
        </p:nvSpPr>
        <p:spPr bwMode="auto">
          <a:xfrm>
            <a:off x="5194363" y="5558976"/>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sng" strike="noStrike" kern="0" cap="none" spc="0" normalizeH="0" baseline="0" noProof="0" dirty="0">
                <a:ln>
                  <a:noFill/>
                </a:ln>
                <a:solidFill>
                  <a:srgbClr val="000000"/>
                </a:solidFill>
                <a:effectLst/>
                <a:uLnTx/>
                <a:uFillTx/>
                <a:latin typeface="Arial" charset="0"/>
                <a:ea typeface="+mn-ea"/>
                <a:cs typeface="+mn-cs"/>
              </a:rPr>
              <a:t>Project Status Codes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NS = Not Started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I     = Initiation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P    = Planning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E    = Execution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H    = On Hold</a:t>
            </a:r>
          </a:p>
        </p:txBody>
      </p:sp>
      <p:sp>
        <p:nvSpPr>
          <p:cNvPr id="3" name="Flowchart: Alternate Process 2"/>
          <p:cNvSpPr/>
          <p:nvPr/>
        </p:nvSpPr>
        <p:spPr>
          <a:xfrm>
            <a:off x="160867" y="81808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1" name="Flowchart: Alternate Process 50"/>
          <p:cNvSpPr/>
          <p:nvPr/>
        </p:nvSpPr>
        <p:spPr>
          <a:xfrm>
            <a:off x="1600200" y="826321"/>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R2</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2" name="Flowchart: Alternate Process 51"/>
          <p:cNvSpPr/>
          <p:nvPr/>
        </p:nvSpPr>
        <p:spPr>
          <a:xfrm>
            <a:off x="3124200" y="81644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R3</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3" name="Flowchart: Alternate Process 52"/>
          <p:cNvSpPr/>
          <p:nvPr/>
        </p:nvSpPr>
        <p:spPr>
          <a:xfrm>
            <a:off x="4572000" y="82233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R4</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4" name="Flowchart: Alternate Process 53"/>
          <p:cNvSpPr/>
          <p:nvPr/>
        </p:nvSpPr>
        <p:spPr>
          <a:xfrm>
            <a:off x="6021407" y="81772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R5</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5" name="Flowchart: Alternate Process 54"/>
          <p:cNvSpPr/>
          <p:nvPr/>
        </p:nvSpPr>
        <p:spPr>
          <a:xfrm>
            <a:off x="7475046" y="82233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R6</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38" name="TextBox 21">
            <a:extLst>
              <a:ext uri="{FF2B5EF4-FFF2-40B4-BE49-F238E27FC236}">
                <a16:creationId xmlns:a16="http://schemas.microsoft.com/office/drawing/2014/main" id="{1FF61AC0-C7DB-4A25-AADC-B7C5E8C0B22A}"/>
              </a:ext>
            </a:extLst>
          </p:cNvPr>
          <p:cNvSpPr txBox="1">
            <a:spLocks noChangeArrowheads="1"/>
          </p:cNvSpPr>
          <p:nvPr/>
        </p:nvSpPr>
        <p:spPr bwMode="auto">
          <a:xfrm>
            <a:off x="6480063" y="5561257"/>
            <a:ext cx="2505302" cy="830997"/>
          </a:xfrm>
          <a:prstGeom prst="rect">
            <a:avLst/>
          </a:prstGeom>
          <a:solidFill>
            <a:schemeClr val="bg1"/>
          </a:solidFill>
          <a:ln w="9525">
            <a:solidFill>
              <a:srgbClr val="000000"/>
            </a:solidFill>
            <a:miter lim="800000"/>
            <a:headEnd/>
            <a:tailEnd/>
          </a:ln>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NPRR1026(b) – SLF – Reporting portion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NPRR1092(b) – Limit RUC Opt-Out Provision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NPRR1132(a) – RIOO portion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FF0000"/>
                </a:solidFill>
                <a:effectLst/>
                <a:uLnTx/>
                <a:uFillTx/>
                <a:latin typeface="Arial" charset="0"/>
                <a:ea typeface="+mn-ea"/>
                <a:cs typeface="+mn-cs"/>
              </a:rPr>
              <a:t>NPRR1184(a) – Interest calculations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NOGRR249(b) – MIS posting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PGRR098(a) – Section 4.1.1.8</a:t>
            </a:r>
          </a:p>
        </p:txBody>
      </p:sp>
      <p:sp>
        <p:nvSpPr>
          <p:cNvPr id="60" name="TextBox 59">
            <a:extLst>
              <a:ext uri="{FF2B5EF4-FFF2-40B4-BE49-F238E27FC236}">
                <a16:creationId xmlns:a16="http://schemas.microsoft.com/office/drawing/2014/main" id="{8CBAE244-09AA-489A-8D85-C1603BFB5D1C}"/>
              </a:ext>
            </a:extLst>
          </p:cNvPr>
          <p:cNvSpPr txBox="1"/>
          <p:nvPr/>
        </p:nvSpPr>
        <p:spPr>
          <a:xfrm>
            <a:off x="2806558" y="1388927"/>
            <a:ext cx="370549" cy="138499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67" name="TextBox 66">
            <a:extLst>
              <a:ext uri="{FF2B5EF4-FFF2-40B4-BE49-F238E27FC236}">
                <a16:creationId xmlns:a16="http://schemas.microsoft.com/office/drawing/2014/main" id="{677FB7AA-0425-4ECC-9149-91187034677E}"/>
              </a:ext>
            </a:extLst>
          </p:cNvPr>
          <p:cNvSpPr txBox="1"/>
          <p:nvPr/>
        </p:nvSpPr>
        <p:spPr>
          <a:xfrm>
            <a:off x="7173251" y="1329904"/>
            <a:ext cx="370549" cy="247760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8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8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26" name="TextBox 25">
            <a:extLst>
              <a:ext uri="{FF2B5EF4-FFF2-40B4-BE49-F238E27FC236}">
                <a16:creationId xmlns:a16="http://schemas.microsoft.com/office/drawing/2014/main" id="{8479C2DE-7FC2-4409-B720-81664285021C}"/>
              </a:ext>
            </a:extLst>
          </p:cNvPr>
          <p:cNvSpPr txBox="1"/>
          <p:nvPr/>
        </p:nvSpPr>
        <p:spPr>
          <a:xfrm>
            <a:off x="1301556" y="1319468"/>
            <a:ext cx="416949" cy="230832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8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34" name="TextBox 33">
            <a:extLst>
              <a:ext uri="{FF2B5EF4-FFF2-40B4-BE49-F238E27FC236}">
                <a16:creationId xmlns:a16="http://schemas.microsoft.com/office/drawing/2014/main" id="{6A0ADDBF-EB41-4850-814F-88AF8881525B}"/>
              </a:ext>
            </a:extLst>
          </p:cNvPr>
          <p:cNvSpPr txBox="1"/>
          <p:nvPr/>
        </p:nvSpPr>
        <p:spPr>
          <a:xfrm>
            <a:off x="2799724" y="1319994"/>
            <a:ext cx="370549" cy="3770263"/>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1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NS</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graphicFrame>
        <p:nvGraphicFramePr>
          <p:cNvPr id="7" name="Group 3">
            <a:extLst>
              <a:ext uri="{FF2B5EF4-FFF2-40B4-BE49-F238E27FC236}">
                <a16:creationId xmlns:a16="http://schemas.microsoft.com/office/drawing/2014/main" id="{C9891136-BD87-176C-5143-91FEF1125173}"/>
              </a:ext>
            </a:extLst>
          </p:cNvPr>
          <p:cNvGraphicFramePr>
            <a:graphicFrameLocks/>
          </p:cNvGraphicFramePr>
          <p:nvPr/>
        </p:nvGraphicFramePr>
        <p:xfrm>
          <a:off x="159776" y="3858011"/>
          <a:ext cx="8839200" cy="1645920"/>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439493">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July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7/25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August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8/22</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September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9/26</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10/24</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TX SET 5.0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11/10</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12/11-12/12</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1084507">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rgbClr val="FF0000"/>
                          </a:solidFill>
                          <a:effectLst/>
                          <a:latin typeface="Courier New" pitchFamily="49" charset="0"/>
                        </a:rPr>
                        <a:t>NPRR1131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rgbClr val="FF0000"/>
                          </a:solidFill>
                          <a:effectLst/>
                          <a:latin typeface="Courier New" pitchFamily="49" charset="0"/>
                        </a:rPr>
                        <a:t>NPRR1002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rgbClr val="FF0000"/>
                          </a:solidFill>
                          <a:effectLst/>
                          <a:latin typeface="Courier New" pitchFamily="49" charset="0"/>
                        </a:rPr>
                        <a:t>RRGRR023</a:t>
                      </a: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NPRR1139</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SCR813</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NPRR1183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NPRR1095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SCR817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SCR823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RMGRR172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RMGRR168</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NPRR1023</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8" name="Flowchart: Alternate Process 7">
            <a:extLst>
              <a:ext uri="{FF2B5EF4-FFF2-40B4-BE49-F238E27FC236}">
                <a16:creationId xmlns:a16="http://schemas.microsoft.com/office/drawing/2014/main" id="{910136E5-EBFA-7A6B-2C0A-EBFE5A4B3914}"/>
              </a:ext>
            </a:extLst>
          </p:cNvPr>
          <p:cNvSpPr/>
          <p:nvPr/>
        </p:nvSpPr>
        <p:spPr>
          <a:xfrm>
            <a:off x="160363" y="3857358"/>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R7</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9" name="Flowchart: Alternate Process 8">
            <a:extLst>
              <a:ext uri="{FF2B5EF4-FFF2-40B4-BE49-F238E27FC236}">
                <a16:creationId xmlns:a16="http://schemas.microsoft.com/office/drawing/2014/main" id="{22DF4776-98CC-F894-84DE-A452FD405951}"/>
              </a:ext>
            </a:extLst>
          </p:cNvPr>
          <p:cNvSpPr/>
          <p:nvPr/>
        </p:nvSpPr>
        <p:spPr>
          <a:xfrm>
            <a:off x="1599696" y="386559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R8</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0" name="Flowchart: Alternate Process 9">
            <a:extLst>
              <a:ext uri="{FF2B5EF4-FFF2-40B4-BE49-F238E27FC236}">
                <a16:creationId xmlns:a16="http://schemas.microsoft.com/office/drawing/2014/main" id="{1197EDA7-DEFC-A6DF-BC49-02212A68763E}"/>
              </a:ext>
            </a:extLst>
          </p:cNvPr>
          <p:cNvSpPr/>
          <p:nvPr/>
        </p:nvSpPr>
        <p:spPr>
          <a:xfrm>
            <a:off x="3123696" y="3855723"/>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R9</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2" name="Flowchart: Alternate Process 11">
            <a:extLst>
              <a:ext uri="{FF2B5EF4-FFF2-40B4-BE49-F238E27FC236}">
                <a16:creationId xmlns:a16="http://schemas.microsoft.com/office/drawing/2014/main" id="{B55C91AD-E3F4-0703-F1EA-0E27F21FD4B3}"/>
              </a:ext>
            </a:extLst>
          </p:cNvPr>
          <p:cNvSpPr/>
          <p:nvPr/>
        </p:nvSpPr>
        <p:spPr>
          <a:xfrm>
            <a:off x="4571496" y="3861617"/>
            <a:ext cx="457200"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R10</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3" name="Flowchart: Alternate Process 12">
            <a:extLst>
              <a:ext uri="{FF2B5EF4-FFF2-40B4-BE49-F238E27FC236}">
                <a16:creationId xmlns:a16="http://schemas.microsoft.com/office/drawing/2014/main" id="{E8ABAEEF-D09F-B2E8-7F78-4763272CC5D3}"/>
              </a:ext>
            </a:extLst>
          </p:cNvPr>
          <p:cNvSpPr/>
          <p:nvPr/>
        </p:nvSpPr>
        <p:spPr>
          <a:xfrm>
            <a:off x="7474542" y="3861617"/>
            <a:ext cx="457200"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5" name="TextBox 14">
            <a:extLst>
              <a:ext uri="{FF2B5EF4-FFF2-40B4-BE49-F238E27FC236}">
                <a16:creationId xmlns:a16="http://schemas.microsoft.com/office/drawing/2014/main" id="{2F505729-56C5-4A43-A94F-AE7E7CB669A8}"/>
              </a:ext>
            </a:extLst>
          </p:cNvPr>
          <p:cNvSpPr txBox="1"/>
          <p:nvPr/>
        </p:nvSpPr>
        <p:spPr>
          <a:xfrm>
            <a:off x="7158882" y="4364174"/>
            <a:ext cx="370549" cy="115416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NS</a:t>
            </a:r>
          </a:p>
        </p:txBody>
      </p:sp>
      <p:sp>
        <p:nvSpPr>
          <p:cNvPr id="21" name="TextBox 20">
            <a:extLst>
              <a:ext uri="{FF2B5EF4-FFF2-40B4-BE49-F238E27FC236}">
                <a16:creationId xmlns:a16="http://schemas.microsoft.com/office/drawing/2014/main" id="{275B39E2-742A-1D0C-D123-744064439D16}"/>
              </a:ext>
            </a:extLst>
          </p:cNvPr>
          <p:cNvSpPr txBox="1"/>
          <p:nvPr/>
        </p:nvSpPr>
        <p:spPr>
          <a:xfrm>
            <a:off x="4227253" y="1318176"/>
            <a:ext cx="416949" cy="221599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1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1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  </a:t>
            </a:r>
          </a:p>
        </p:txBody>
      </p:sp>
      <p:sp>
        <p:nvSpPr>
          <p:cNvPr id="20" name="TextBox 12">
            <a:extLst>
              <a:ext uri="{FF2B5EF4-FFF2-40B4-BE49-F238E27FC236}">
                <a16:creationId xmlns:a16="http://schemas.microsoft.com/office/drawing/2014/main" id="{7B414E3D-1330-1DDD-AC5E-4E294FE8AC52}"/>
              </a:ext>
            </a:extLst>
          </p:cNvPr>
          <p:cNvSpPr txBox="1">
            <a:spLocks noChangeArrowheads="1"/>
          </p:cNvSpPr>
          <p:nvPr/>
        </p:nvSpPr>
        <p:spPr bwMode="auto">
          <a:xfrm>
            <a:off x="162065" y="2338138"/>
            <a:ext cx="142974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2/1</a:t>
            </a:r>
          </a:p>
        </p:txBody>
      </p:sp>
      <p:sp>
        <p:nvSpPr>
          <p:cNvPr id="19" name="TextBox 12">
            <a:extLst>
              <a:ext uri="{FF2B5EF4-FFF2-40B4-BE49-F238E27FC236}">
                <a16:creationId xmlns:a16="http://schemas.microsoft.com/office/drawing/2014/main" id="{BD585D9C-A541-D6AA-B8B9-FB81D860B47A}"/>
              </a:ext>
            </a:extLst>
          </p:cNvPr>
          <p:cNvSpPr txBox="1">
            <a:spLocks noChangeArrowheads="1"/>
          </p:cNvSpPr>
          <p:nvPr/>
        </p:nvSpPr>
        <p:spPr bwMode="auto">
          <a:xfrm>
            <a:off x="1601431" y="2986276"/>
            <a:ext cx="151867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3/1</a:t>
            </a:r>
          </a:p>
        </p:txBody>
      </p:sp>
      <p:sp>
        <p:nvSpPr>
          <p:cNvPr id="5" name="TextBox 4">
            <a:extLst>
              <a:ext uri="{FF2B5EF4-FFF2-40B4-BE49-F238E27FC236}">
                <a16:creationId xmlns:a16="http://schemas.microsoft.com/office/drawing/2014/main" id="{B6C1BCB5-735E-26D9-5347-76174AA743C5}"/>
              </a:ext>
            </a:extLst>
          </p:cNvPr>
          <p:cNvSpPr txBox="1"/>
          <p:nvPr/>
        </p:nvSpPr>
        <p:spPr>
          <a:xfrm>
            <a:off x="8649864" y="4358253"/>
            <a:ext cx="370549" cy="90794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11" name="TextBox 10">
            <a:extLst>
              <a:ext uri="{FF2B5EF4-FFF2-40B4-BE49-F238E27FC236}">
                <a16:creationId xmlns:a16="http://schemas.microsoft.com/office/drawing/2014/main" id="{0E01DF70-B3D7-6052-D81C-C12E9F38C7A0}"/>
              </a:ext>
            </a:extLst>
          </p:cNvPr>
          <p:cNvSpPr txBox="1"/>
          <p:nvPr/>
        </p:nvSpPr>
        <p:spPr>
          <a:xfrm>
            <a:off x="8632348" y="1318176"/>
            <a:ext cx="370549" cy="252376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 </a:t>
            </a:r>
          </a:p>
        </p:txBody>
      </p:sp>
      <p:sp>
        <p:nvSpPr>
          <p:cNvPr id="4" name="TextBox 12">
            <a:extLst>
              <a:ext uri="{FF2B5EF4-FFF2-40B4-BE49-F238E27FC236}">
                <a16:creationId xmlns:a16="http://schemas.microsoft.com/office/drawing/2014/main" id="{BF34BE13-842D-408D-EFB9-14E228A70C9D}"/>
              </a:ext>
            </a:extLst>
          </p:cNvPr>
          <p:cNvSpPr txBox="1">
            <a:spLocks noChangeArrowheads="1"/>
          </p:cNvSpPr>
          <p:nvPr/>
        </p:nvSpPr>
        <p:spPr bwMode="auto">
          <a:xfrm>
            <a:off x="160279" y="1704474"/>
            <a:ext cx="142974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1/1</a:t>
            </a:r>
          </a:p>
        </p:txBody>
      </p:sp>
      <p:sp>
        <p:nvSpPr>
          <p:cNvPr id="14" name="TextBox 12">
            <a:extLst>
              <a:ext uri="{FF2B5EF4-FFF2-40B4-BE49-F238E27FC236}">
                <a16:creationId xmlns:a16="http://schemas.microsoft.com/office/drawing/2014/main" id="{411BFA5E-20DE-08A8-EF6F-B93A720A0EB6}"/>
              </a:ext>
            </a:extLst>
          </p:cNvPr>
          <p:cNvSpPr txBox="1">
            <a:spLocks noChangeArrowheads="1"/>
          </p:cNvSpPr>
          <p:nvPr/>
        </p:nvSpPr>
        <p:spPr bwMode="auto">
          <a:xfrm>
            <a:off x="159394" y="2971800"/>
            <a:ext cx="1437389"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2/16</a:t>
            </a:r>
          </a:p>
        </p:txBody>
      </p:sp>
      <p:sp>
        <p:nvSpPr>
          <p:cNvPr id="16" name="TextBox 12">
            <a:extLst>
              <a:ext uri="{FF2B5EF4-FFF2-40B4-BE49-F238E27FC236}">
                <a16:creationId xmlns:a16="http://schemas.microsoft.com/office/drawing/2014/main" id="{745C7704-ABEF-C3BB-521D-BC500FDEE8F7}"/>
              </a:ext>
            </a:extLst>
          </p:cNvPr>
          <p:cNvSpPr txBox="1">
            <a:spLocks noChangeArrowheads="1"/>
          </p:cNvSpPr>
          <p:nvPr/>
        </p:nvSpPr>
        <p:spPr bwMode="auto">
          <a:xfrm>
            <a:off x="3120109" y="2983625"/>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4/1</a:t>
            </a:r>
          </a:p>
        </p:txBody>
      </p:sp>
      <p:sp>
        <p:nvSpPr>
          <p:cNvPr id="18" name="TextBox 17">
            <a:extLst>
              <a:ext uri="{FF2B5EF4-FFF2-40B4-BE49-F238E27FC236}">
                <a16:creationId xmlns:a16="http://schemas.microsoft.com/office/drawing/2014/main" id="{4C08614E-A1B2-7A98-32B7-0DCFE05CBAAC}"/>
              </a:ext>
            </a:extLst>
          </p:cNvPr>
          <p:cNvSpPr txBox="1"/>
          <p:nvPr/>
        </p:nvSpPr>
        <p:spPr>
          <a:xfrm>
            <a:off x="5667754" y="1318176"/>
            <a:ext cx="416949" cy="375487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1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1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cxnSp>
        <p:nvCxnSpPr>
          <p:cNvPr id="23" name="Straight Arrow Connector 22">
            <a:extLst>
              <a:ext uri="{FF2B5EF4-FFF2-40B4-BE49-F238E27FC236}">
                <a16:creationId xmlns:a16="http://schemas.microsoft.com/office/drawing/2014/main" id="{665D2BE0-9CF0-ADBA-7902-2632EAC65E48}"/>
              </a:ext>
            </a:extLst>
          </p:cNvPr>
          <p:cNvCxnSpPr>
            <a:cxnSpLocks/>
          </p:cNvCxnSpPr>
          <p:nvPr/>
        </p:nvCxnSpPr>
        <p:spPr>
          <a:xfrm>
            <a:off x="7152950" y="2669532"/>
            <a:ext cx="678712" cy="7182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TextBox 12">
            <a:extLst>
              <a:ext uri="{FF2B5EF4-FFF2-40B4-BE49-F238E27FC236}">
                <a16:creationId xmlns:a16="http://schemas.microsoft.com/office/drawing/2014/main" id="{50E690C5-BA63-F888-2985-8C940BB9969C}"/>
              </a:ext>
            </a:extLst>
          </p:cNvPr>
          <p:cNvSpPr txBox="1">
            <a:spLocks noChangeArrowheads="1"/>
          </p:cNvSpPr>
          <p:nvPr/>
        </p:nvSpPr>
        <p:spPr bwMode="auto">
          <a:xfrm>
            <a:off x="7474541" y="1911775"/>
            <a:ext cx="1507393"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Arial" charset="0"/>
                <a:ea typeface="+mn-ea"/>
                <a:cs typeface="+mn-cs"/>
              </a:rPr>
              <a:t>6/13</a:t>
            </a:r>
          </a:p>
        </p:txBody>
      </p:sp>
      <p:sp>
        <p:nvSpPr>
          <p:cNvPr id="35" name="TextBox 34">
            <a:extLst>
              <a:ext uri="{FF2B5EF4-FFF2-40B4-BE49-F238E27FC236}">
                <a16:creationId xmlns:a16="http://schemas.microsoft.com/office/drawing/2014/main" id="{A1E0FDDD-28A6-0F3D-A026-22295AEC577A}"/>
              </a:ext>
            </a:extLst>
          </p:cNvPr>
          <p:cNvSpPr txBox="1"/>
          <p:nvPr/>
        </p:nvSpPr>
        <p:spPr>
          <a:xfrm>
            <a:off x="3100917" y="2112945"/>
            <a:ext cx="1505732" cy="24622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panose="020B0604020202020204"/>
                <a:ea typeface="+mn-ea"/>
                <a:cs typeface="+mn-cs"/>
              </a:rPr>
              <a:t>Various effective dates</a:t>
            </a:r>
          </a:p>
        </p:txBody>
      </p:sp>
      <p:cxnSp>
        <p:nvCxnSpPr>
          <p:cNvPr id="36" name="Straight Arrow Connector 35">
            <a:extLst>
              <a:ext uri="{FF2B5EF4-FFF2-40B4-BE49-F238E27FC236}">
                <a16:creationId xmlns:a16="http://schemas.microsoft.com/office/drawing/2014/main" id="{436DFE83-730B-DB79-0753-83C358CCA0FB}"/>
              </a:ext>
            </a:extLst>
          </p:cNvPr>
          <p:cNvCxnSpPr>
            <a:cxnSpLocks/>
          </p:cNvCxnSpPr>
          <p:nvPr/>
        </p:nvCxnSpPr>
        <p:spPr>
          <a:xfrm flipH="1" flipV="1">
            <a:off x="3161497" y="1887040"/>
            <a:ext cx="252905" cy="2511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ADAC86E6-69C9-19CC-D0E4-F6E43B19CC6B}"/>
              </a:ext>
            </a:extLst>
          </p:cNvPr>
          <p:cNvCxnSpPr>
            <a:cxnSpLocks/>
          </p:cNvCxnSpPr>
          <p:nvPr/>
        </p:nvCxnSpPr>
        <p:spPr>
          <a:xfrm>
            <a:off x="7237246" y="1767824"/>
            <a:ext cx="495468" cy="75168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TextBox 12">
            <a:extLst>
              <a:ext uri="{FF2B5EF4-FFF2-40B4-BE49-F238E27FC236}">
                <a16:creationId xmlns:a16="http://schemas.microsoft.com/office/drawing/2014/main" id="{45D00F21-2062-7021-577C-8A919A799660}"/>
              </a:ext>
            </a:extLst>
          </p:cNvPr>
          <p:cNvSpPr txBox="1">
            <a:spLocks noChangeArrowheads="1"/>
          </p:cNvSpPr>
          <p:nvPr/>
        </p:nvSpPr>
        <p:spPr bwMode="auto">
          <a:xfrm>
            <a:off x="1600200" y="2313801"/>
            <a:ext cx="1520214"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Arial" charset="0"/>
                <a:ea typeface="+mn-ea"/>
                <a:cs typeface="+mn-cs"/>
              </a:rPr>
              <a:t>2/26</a:t>
            </a:r>
          </a:p>
        </p:txBody>
      </p:sp>
      <p:sp>
        <p:nvSpPr>
          <p:cNvPr id="25" name="TextBox 24">
            <a:extLst>
              <a:ext uri="{FF2B5EF4-FFF2-40B4-BE49-F238E27FC236}">
                <a16:creationId xmlns:a16="http://schemas.microsoft.com/office/drawing/2014/main" id="{1AAA6862-D1CD-7331-C306-A4FDBF226B8F}"/>
              </a:ext>
            </a:extLst>
          </p:cNvPr>
          <p:cNvSpPr txBox="1"/>
          <p:nvPr/>
        </p:nvSpPr>
        <p:spPr>
          <a:xfrm>
            <a:off x="1241402" y="4357954"/>
            <a:ext cx="416949" cy="67710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NS</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a:t>
            </a:r>
          </a:p>
        </p:txBody>
      </p:sp>
      <p:sp>
        <p:nvSpPr>
          <p:cNvPr id="28" name="TextBox 27">
            <a:extLst>
              <a:ext uri="{FF2B5EF4-FFF2-40B4-BE49-F238E27FC236}">
                <a16:creationId xmlns:a16="http://schemas.microsoft.com/office/drawing/2014/main" id="{B8037EF3-8C8F-E312-600C-9B65BE9DF956}"/>
              </a:ext>
            </a:extLst>
          </p:cNvPr>
          <p:cNvSpPr txBox="1"/>
          <p:nvPr/>
        </p:nvSpPr>
        <p:spPr>
          <a:xfrm>
            <a:off x="4225593" y="4364174"/>
            <a:ext cx="4169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NS</a:t>
            </a:r>
          </a:p>
        </p:txBody>
      </p:sp>
      <p:cxnSp>
        <p:nvCxnSpPr>
          <p:cNvPr id="31" name="Straight Arrow Connector 30">
            <a:extLst>
              <a:ext uri="{FF2B5EF4-FFF2-40B4-BE49-F238E27FC236}">
                <a16:creationId xmlns:a16="http://schemas.microsoft.com/office/drawing/2014/main" id="{A16DA336-3679-92C5-7BA5-903D59DD5784}"/>
              </a:ext>
            </a:extLst>
          </p:cNvPr>
          <p:cNvCxnSpPr>
            <a:cxnSpLocks/>
          </p:cNvCxnSpPr>
          <p:nvPr/>
        </p:nvCxnSpPr>
        <p:spPr>
          <a:xfrm flipH="1">
            <a:off x="7653354" y="1605462"/>
            <a:ext cx="127741" cy="1623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B085D2C6-44D3-3824-1A9C-4ECF7ED2E7CD}"/>
              </a:ext>
            </a:extLst>
          </p:cNvPr>
          <p:cNvSpPr txBox="1"/>
          <p:nvPr/>
        </p:nvSpPr>
        <p:spPr>
          <a:xfrm>
            <a:off x="7371976" y="1718302"/>
            <a:ext cx="834746" cy="20005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srgbClr val="FF0000"/>
                </a:solidFill>
                <a:effectLst/>
                <a:uLnTx/>
                <a:uFillTx/>
                <a:latin typeface="Arial" panose="020B0604020202020204"/>
                <a:ea typeface="+mn-ea"/>
                <a:cs typeface="+mn-cs"/>
              </a:rPr>
              <a:t>Moved to R7</a:t>
            </a:r>
          </a:p>
        </p:txBody>
      </p:sp>
    </p:spTree>
    <p:extLst>
      <p:ext uri="{BB962C8B-B14F-4D97-AF65-F5344CB8AC3E}">
        <p14:creationId xmlns:p14="http://schemas.microsoft.com/office/powerpoint/2010/main" val="25559111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59449"/>
            <a:ext cx="4419600" cy="435268"/>
          </a:xfrm>
        </p:spPr>
        <p:txBody>
          <a:bodyPr/>
          <a:lstStyle/>
          <a:p>
            <a:r>
              <a:rPr lang="en-US" sz="2200" b="1" dirty="0">
                <a:solidFill>
                  <a:schemeClr val="accent1"/>
                </a:solidFill>
              </a:rPr>
              <a:t>Major Projects</a:t>
            </a:r>
          </a:p>
        </p:txBody>
      </p:sp>
      <p:sp>
        <p:nvSpPr>
          <p:cNvPr id="6" name="Slide Number Placeholder 5"/>
          <p:cNvSpPr>
            <a:spLocks noGrp="1"/>
          </p:cNvSpPr>
          <p:nvPr>
            <p:ph type="sldNum" sz="quarter" idx="4"/>
          </p:nvPr>
        </p:nvSpPr>
        <p:spPr>
          <a:xfrm>
            <a:off x="8763000" y="6561138"/>
            <a:ext cx="228600" cy="2127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sp>
        <p:nvSpPr>
          <p:cNvPr id="3" name="Title 1">
            <a:extLst>
              <a:ext uri="{FF2B5EF4-FFF2-40B4-BE49-F238E27FC236}">
                <a16:creationId xmlns:a16="http://schemas.microsoft.com/office/drawing/2014/main" id="{0A8DA46F-D920-EF31-E17F-D78414C3CDD8}"/>
              </a:ext>
            </a:extLst>
          </p:cNvPr>
          <p:cNvSpPr txBox="1">
            <a:spLocks/>
          </p:cNvSpPr>
          <p:nvPr/>
        </p:nvSpPr>
        <p:spPr>
          <a:xfrm>
            <a:off x="227172" y="3599920"/>
            <a:ext cx="4419600" cy="435268"/>
          </a:xfrm>
          <a:prstGeom prst="rect">
            <a:avLst/>
          </a:prstGeom>
        </p:spPr>
        <p:txBody>
          <a:bodyPr/>
          <a:lstStyle>
            <a:lvl1pPr algn="l" defTabSz="914400" rtl="0" eaLnBrk="1" latinLnBrk="0" hangingPunct="1">
              <a:spcBef>
                <a:spcPct val="0"/>
              </a:spcBef>
              <a:buNone/>
              <a:defRPr sz="2800" b="1" kern="1200">
                <a:solidFill>
                  <a:schemeClr val="accent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200" b="1" i="0" u="none" strike="noStrike" kern="1200" cap="none" spc="0" normalizeH="0" baseline="0" noProof="0" dirty="0">
                <a:ln>
                  <a:noFill/>
                </a:ln>
                <a:solidFill>
                  <a:srgbClr val="00ACC8"/>
                </a:solidFill>
                <a:effectLst/>
                <a:uLnTx/>
                <a:uFillTx/>
                <a:latin typeface="Arial" panose="020B0604020202020204"/>
                <a:ea typeface="+mj-ea"/>
                <a:cs typeface="+mj-cs"/>
              </a:rPr>
              <a:t>Other Project Highlights</a:t>
            </a:r>
          </a:p>
        </p:txBody>
      </p:sp>
      <p:pic>
        <p:nvPicPr>
          <p:cNvPr id="8" name="Picture 7">
            <a:extLst>
              <a:ext uri="{FF2B5EF4-FFF2-40B4-BE49-F238E27FC236}">
                <a16:creationId xmlns:a16="http://schemas.microsoft.com/office/drawing/2014/main" id="{FC911D86-0959-7A4C-2301-9FAA9FA1FED7}"/>
              </a:ext>
            </a:extLst>
          </p:cNvPr>
          <p:cNvPicPr>
            <a:picLocks noChangeAspect="1"/>
          </p:cNvPicPr>
          <p:nvPr/>
        </p:nvPicPr>
        <p:blipFill>
          <a:blip r:embed="rId3"/>
          <a:stretch>
            <a:fillRect/>
          </a:stretch>
        </p:blipFill>
        <p:spPr>
          <a:xfrm>
            <a:off x="161799" y="4123523"/>
            <a:ext cx="8829801" cy="1896277"/>
          </a:xfrm>
          <a:prstGeom prst="rect">
            <a:avLst/>
          </a:prstGeom>
        </p:spPr>
      </p:pic>
      <p:pic>
        <p:nvPicPr>
          <p:cNvPr id="5" name="Picture 4">
            <a:extLst>
              <a:ext uri="{FF2B5EF4-FFF2-40B4-BE49-F238E27FC236}">
                <a16:creationId xmlns:a16="http://schemas.microsoft.com/office/drawing/2014/main" id="{1E404D54-C403-0A1C-3179-64A09EF6E79D}"/>
              </a:ext>
            </a:extLst>
          </p:cNvPr>
          <p:cNvPicPr>
            <a:picLocks noChangeAspect="1"/>
          </p:cNvPicPr>
          <p:nvPr/>
        </p:nvPicPr>
        <p:blipFill>
          <a:blip r:embed="rId4"/>
          <a:stretch>
            <a:fillRect/>
          </a:stretch>
        </p:blipFill>
        <p:spPr>
          <a:xfrm>
            <a:off x="65988" y="914400"/>
            <a:ext cx="8953594" cy="2234214"/>
          </a:xfrm>
          <a:prstGeom prst="rect">
            <a:avLst/>
          </a:prstGeom>
        </p:spPr>
      </p:pic>
    </p:spTree>
    <p:extLst>
      <p:ext uri="{BB962C8B-B14F-4D97-AF65-F5344CB8AC3E}">
        <p14:creationId xmlns:p14="http://schemas.microsoft.com/office/powerpoint/2010/main" val="715471386"/>
      </p:ext>
    </p:extLst>
  </p:cSld>
  <p:clrMapOvr>
    <a:masterClrMapping/>
  </p:clrMapOvr>
</p:sld>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Props1.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3AD6A9D-E05D-44AF-B5F9-103C86E8102F}">
  <ds:schemaRefs>
    <ds:schemaRef ds:uri="http://schemas.openxmlformats.org/package/2006/metadata/core-properties"/>
    <ds:schemaRef ds:uri="http://purl.org/dc/dcmitype/"/>
    <ds:schemaRef ds:uri="c34af464-7aa1-4edd-9be4-83dffc1cb926"/>
    <ds:schemaRef ds:uri="http://purl.org/dc/elements/1.1/"/>
    <ds:schemaRef ds:uri="http://schemas.microsoft.com/office/2006/documentManagement/types"/>
    <ds:schemaRef ds:uri="http://purl.org/dc/terms/"/>
    <ds:schemaRef ds:uri="http://schemas.microsoft.com/office/infopath/2007/PartnerControl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9830</TotalTime>
  <Words>806</Words>
  <Application>Microsoft Office PowerPoint</Application>
  <PresentationFormat>On-screen Show (4:3)</PresentationFormat>
  <Paragraphs>324</Paragraphs>
  <Slides>7</Slides>
  <Notes>6</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7</vt:i4>
      </vt:variant>
    </vt:vector>
  </HeadingPairs>
  <TitlesOfParts>
    <vt:vector size="14" baseType="lpstr">
      <vt:lpstr>Arial</vt:lpstr>
      <vt:lpstr>Calibri</vt:lpstr>
      <vt:lpstr>Courier New</vt:lpstr>
      <vt:lpstr>Times New Roman</vt:lpstr>
      <vt:lpstr>Wingdings</vt:lpstr>
      <vt:lpstr>Custom Design</vt:lpstr>
      <vt:lpstr>Office Theme</vt:lpstr>
      <vt:lpstr>PowerPoint Presentation</vt:lpstr>
      <vt:lpstr>Summary of PRS Update</vt:lpstr>
      <vt:lpstr>Appendix</vt:lpstr>
      <vt:lpstr>NPRR1197, Optional Exclusion of Load from Netting at ERCOT-Polled Settlement (EPS) Metering Facilities which Include Resources</vt:lpstr>
      <vt:lpstr>NPRR1205, Revisions to Credit Qualification Requirements of Banks and Insurance Companies</vt:lpstr>
      <vt:lpstr>2024 Release Targets – Approved NPRRs / SCRs / xGRRs </vt:lpstr>
      <vt:lpstr>Major Projects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C Phillips</cp:lastModifiedBy>
  <cp:revision>614</cp:revision>
  <cp:lastPrinted>2013-01-30T23:16:36Z</cp:lastPrinted>
  <dcterms:created xsi:type="dcterms:W3CDTF">2010-04-12T23:12:02Z</dcterms:created>
  <dcterms:modified xsi:type="dcterms:W3CDTF">2024-03-21T18:29:37Z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y fmtid="{D5CDD505-2E9C-101B-9397-08002B2CF9AE}" pid="3" name="MSIP_Label_7084cbda-52b8-46fb-a7b7-cb5bd465ed85_Enabled">
    <vt:lpwstr>true</vt:lpwstr>
  </property>
  <property fmtid="{D5CDD505-2E9C-101B-9397-08002B2CF9AE}" pid="4" name="MSIP_Label_7084cbda-52b8-46fb-a7b7-cb5bd465ed85_SetDate">
    <vt:lpwstr>2023-07-14T17:21:52Z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d8e5c145-1c97-4dfa-ac29-6cd666e16cb8</vt:lpwstr>
  </property>
  <property fmtid="{D5CDD505-2E9C-101B-9397-08002B2CF9AE}" pid="9" name="MSIP_Label_7084cbda-52b8-46fb-a7b7-cb5bd465ed85_ContentBits">
    <vt:lpwstr>0</vt:lpwstr>
  </property>
</Properties>
</file>