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8"/>
  </p:notesMasterIdLst>
  <p:handoutMasterIdLst>
    <p:handoutMasterId r:id="rId9"/>
  </p:handoutMasterIdLst>
  <p:sldIdLst>
    <p:sldId id="267" r:id="rId6"/>
    <p:sldId id="268" r:id="rId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145" d="100"/>
          <a:sy n="145" d="100"/>
        </p:scale>
        <p:origin x="114" y="306"/>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viewProps" Target="viewProps.xml"/><Relationship Id="rId5" Type="http://schemas.openxmlformats.org/officeDocument/2006/relationships/slideMaster" Target="slideMasters/slideMaster2.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3/26/2024</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3/26/2024</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a:t>
            </a:fld>
            <a:endParaRPr lang="en-US"/>
          </a:p>
        </p:txBody>
      </p:sp>
    </p:spTree>
    <p:extLst>
      <p:ext uri="{BB962C8B-B14F-4D97-AF65-F5344CB8AC3E}">
        <p14:creationId xmlns:p14="http://schemas.microsoft.com/office/powerpoint/2010/main" val="28893434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6697247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534400" cy="518318"/>
          </a:xfrm>
        </p:spPr>
        <p:txBody>
          <a:bodyPr/>
          <a:lstStyle/>
          <a:p>
            <a:r>
              <a:rPr lang="en-US" b="1" dirty="0">
                <a:solidFill>
                  <a:schemeClr val="accent1"/>
                </a:solidFill>
              </a:rPr>
              <a:t>Revision Request Summary for 3/27/24 TAC</a:t>
            </a:r>
          </a:p>
        </p:txBody>
      </p:sp>
      <p:sp>
        <p:nvSpPr>
          <p:cNvPr id="4" name="Slide Number Placeholder 3"/>
          <p:cNvSpPr>
            <a:spLocks noGrp="1"/>
          </p:cNvSpPr>
          <p:nvPr>
            <p:ph type="sldNum" sz="quarter" idx="4"/>
          </p:nvPr>
        </p:nvSpPr>
        <p:spPr/>
        <p:txBody>
          <a:bodyPr/>
          <a:lstStyle/>
          <a:p>
            <a:fld id="{1D93BD3E-1E9A-4970-A6F7-E7AC52762E0C}" type="slidenum">
              <a:rPr lang="en-US" smtClean="0"/>
              <a:pPr/>
              <a:t>1</a:t>
            </a:fld>
            <a:endParaRPr lang="en-US"/>
          </a:p>
        </p:txBody>
      </p:sp>
      <p:graphicFrame>
        <p:nvGraphicFramePr>
          <p:cNvPr id="7" name="Content Placeholder 6">
            <a:extLst>
              <a:ext uri="{FF2B5EF4-FFF2-40B4-BE49-F238E27FC236}">
                <a16:creationId xmlns:a16="http://schemas.microsoft.com/office/drawing/2014/main" id="{BFAEF96B-ECF8-9EF5-7E07-9859C60F1D03}"/>
              </a:ext>
            </a:extLst>
          </p:cNvPr>
          <p:cNvGraphicFramePr>
            <a:graphicFrameLocks noGrp="1"/>
          </p:cNvGraphicFramePr>
          <p:nvPr>
            <p:ph idx="1"/>
            <p:extLst>
              <p:ext uri="{D42A27DB-BD31-4B8C-83A1-F6EECF244321}">
                <p14:modId xmlns:p14="http://schemas.microsoft.com/office/powerpoint/2010/main" val="732577442"/>
              </p:ext>
            </p:extLst>
          </p:nvPr>
        </p:nvGraphicFramePr>
        <p:xfrm>
          <a:off x="190773" y="838200"/>
          <a:ext cx="8839201" cy="5334000"/>
        </p:xfrm>
        <a:graphic>
          <a:graphicData uri="http://schemas.openxmlformats.org/drawingml/2006/table">
            <a:tbl>
              <a:tblPr firstRow="1" firstCol="1" bandRow="1">
                <a:tableStyleId>{5C22544A-7EE6-4342-B048-85BDC9FD1C3A}</a:tableStyleId>
              </a:tblPr>
              <a:tblGrid>
                <a:gridCol w="1287236">
                  <a:extLst>
                    <a:ext uri="{9D8B030D-6E8A-4147-A177-3AD203B41FA5}">
                      <a16:colId xmlns:a16="http://schemas.microsoft.com/office/drawing/2014/main" val="434194822"/>
                    </a:ext>
                  </a:extLst>
                </a:gridCol>
                <a:gridCol w="807991">
                  <a:extLst>
                    <a:ext uri="{9D8B030D-6E8A-4147-A177-3AD203B41FA5}">
                      <a16:colId xmlns:a16="http://schemas.microsoft.com/office/drawing/2014/main" val="2242667561"/>
                    </a:ext>
                  </a:extLst>
                </a:gridCol>
                <a:gridCol w="609600">
                  <a:extLst>
                    <a:ext uri="{9D8B030D-6E8A-4147-A177-3AD203B41FA5}">
                      <a16:colId xmlns:a16="http://schemas.microsoft.com/office/drawing/2014/main" val="637760182"/>
                    </a:ext>
                  </a:extLst>
                </a:gridCol>
                <a:gridCol w="3733800">
                  <a:extLst>
                    <a:ext uri="{9D8B030D-6E8A-4147-A177-3AD203B41FA5}">
                      <a16:colId xmlns:a16="http://schemas.microsoft.com/office/drawing/2014/main" val="1882817617"/>
                    </a:ext>
                  </a:extLst>
                </a:gridCol>
                <a:gridCol w="1447800">
                  <a:extLst>
                    <a:ext uri="{9D8B030D-6E8A-4147-A177-3AD203B41FA5}">
                      <a16:colId xmlns:a16="http://schemas.microsoft.com/office/drawing/2014/main" val="3229123990"/>
                    </a:ext>
                  </a:extLst>
                </a:gridCol>
                <a:gridCol w="952774">
                  <a:extLst>
                    <a:ext uri="{9D8B030D-6E8A-4147-A177-3AD203B41FA5}">
                      <a16:colId xmlns:a16="http://schemas.microsoft.com/office/drawing/2014/main" val="3995014014"/>
                    </a:ext>
                  </a:extLst>
                </a:gridCol>
              </a:tblGrid>
              <a:tr h="339321">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Revision Request</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Reason for Revision</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dirty="0">
                          <a:effectLst/>
                          <a:latin typeface="Calibri" panose="020F0502020204030204" pitchFamily="34" charset="0"/>
                          <a:cs typeface="Calibri" panose="020F0502020204030204" pitchFamily="34" charset="0"/>
                        </a:rPr>
                        <a:t>Impacts</a:t>
                      </a:r>
                      <a:endParaRPr lang="en-US" sz="105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ERCOT Opinion/ERCOT Market Impact Statement</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CFSG Review</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dirty="0">
                          <a:effectLst/>
                          <a:latin typeface="Calibri" panose="020F0502020204030204" pitchFamily="34" charset="0"/>
                          <a:cs typeface="Calibri" panose="020F0502020204030204" pitchFamily="34" charset="0"/>
                        </a:rPr>
                        <a:t>IMM Opinion</a:t>
                      </a:r>
                      <a:endParaRPr lang="en-US" sz="105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extLst>
                  <a:ext uri="{0D108BD9-81ED-4DB2-BD59-A6C34878D82A}">
                    <a16:rowId xmlns:a16="http://schemas.microsoft.com/office/drawing/2014/main" val="3231117385"/>
                  </a:ext>
                </a:extLst>
              </a:tr>
              <a:tr h="787414">
                <a:tc>
                  <a:txBody>
                    <a:bodyPr/>
                    <a:lstStyle/>
                    <a:p>
                      <a:pPr marL="0" marR="0">
                        <a:lnSpc>
                          <a:spcPct val="107000"/>
                        </a:lnSpc>
                        <a:spcBef>
                          <a:spcPts val="0"/>
                        </a:spcBef>
                        <a:spcAft>
                          <a:spcPts val="0"/>
                        </a:spcAft>
                      </a:pPr>
                      <a:r>
                        <a:rPr lang="en-US" sz="800" dirty="0">
                          <a:effectLst/>
                          <a:latin typeface="Calibri" panose="020F0502020204030204" pitchFamily="34" charset="0"/>
                          <a:cs typeface="Calibri" panose="020F0502020204030204" pitchFamily="34" charset="0"/>
                        </a:rPr>
                        <a:t>NPRR1197, Optional Exclusion of Load from Netting at ERCOT-Polled Settlement (EPS) Metering Facilities which Include Resources</a:t>
                      </a: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General system and/or process improvement(s)</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cs typeface="Calibri" panose="020F0502020204030204" pitchFamily="34" charset="0"/>
                        </a:rPr>
                        <a:t>No Impact</a:t>
                      </a: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NPRR1197. ERCOT Staff has reviewed NPRR1197 and believes the market impact for NPRR1197 provides an acceptable path for Resources to separately meter Loads otherwise subject to a netting arrangement behind the Resource’s POI.</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Credit Staff and the Credit Finance Sub Group (CFSG) have reviewed NPRR1197 and do not believe that it requires changes to credit monitoring activity or the calculation of liability.</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IMM has no opinion NPRR1197.</a:t>
                      </a:r>
                    </a:p>
                  </a:txBody>
                  <a:tcPr marL="13681" marR="13681" marT="0" marB="0"/>
                </a:tc>
                <a:extLst>
                  <a:ext uri="{0D108BD9-81ED-4DB2-BD59-A6C34878D82A}">
                    <a16:rowId xmlns:a16="http://schemas.microsoft.com/office/drawing/2014/main" val="614559790"/>
                  </a:ext>
                </a:extLst>
              </a:tr>
              <a:tr h="787414">
                <a:tc>
                  <a:txBody>
                    <a:bodyPr/>
                    <a:lstStyle/>
                    <a:p>
                      <a:pPr marL="0" marR="0">
                        <a:lnSpc>
                          <a:spcPct val="107000"/>
                        </a:lnSpc>
                        <a:spcBef>
                          <a:spcPts val="0"/>
                        </a:spcBef>
                        <a:spcAft>
                          <a:spcPts val="0"/>
                        </a:spcAft>
                      </a:pPr>
                      <a:r>
                        <a:rPr lang="en-US" sz="800" dirty="0">
                          <a:effectLst/>
                          <a:latin typeface="Calibri" panose="020F0502020204030204" pitchFamily="34" charset="0"/>
                          <a:cs typeface="Calibri" panose="020F0502020204030204" pitchFamily="34" charset="0"/>
                        </a:rPr>
                        <a:t>NPRR1205, Revisions to Credit Qualification Requirements of Banks and Insurance Companies</a:t>
                      </a: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General system and/or process improvement(s)</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$80K - $120K</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NPRR1205. ERCOT Staff has reviewed NPRR1205 and believes the market impact for NPRR1205 strengthens ERCOT’s market entry eligibility and continued participation requirements.</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Credit Staff and CFSG have reviewed NPRR1205 and believe it provides positive credit impacts by strengthening credit qualification requirements of banks and insurance companies.</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IMM has no opinion NPRR1205.</a:t>
                      </a:r>
                    </a:p>
                  </a:txBody>
                  <a:tcPr marL="13681" marR="13681" marT="0" marB="0"/>
                </a:tc>
                <a:extLst>
                  <a:ext uri="{0D108BD9-81ED-4DB2-BD59-A6C34878D82A}">
                    <a16:rowId xmlns:a16="http://schemas.microsoft.com/office/drawing/2014/main" val="3980966634"/>
                  </a:ext>
                </a:extLst>
              </a:tr>
              <a:tr h="1977224">
                <a:tc>
                  <a:txBody>
                    <a:bodyPr/>
                    <a:lstStyle/>
                    <a:p>
                      <a:pPr marL="0" marR="0">
                        <a:lnSpc>
                          <a:spcPct val="107000"/>
                        </a:lnSpc>
                        <a:spcBef>
                          <a:spcPts val="0"/>
                        </a:spcBef>
                        <a:spcAft>
                          <a:spcPts val="0"/>
                        </a:spcAft>
                      </a:pPr>
                      <a:r>
                        <a:rPr lang="en-US" sz="800" dirty="0">
                          <a:effectLst/>
                          <a:latin typeface="Calibri" panose="020F0502020204030204" pitchFamily="34" charset="0"/>
                          <a:cs typeface="Calibri" panose="020F0502020204030204" pitchFamily="34" charset="0"/>
                        </a:rPr>
                        <a:t>NOGRR245, Inverter-Based Resource (IBR) Ride-Through Requirements</a:t>
                      </a: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cs typeface="Calibri" panose="020F0502020204030204" pitchFamily="34" charset="0"/>
                        </a:rPr>
                        <a:t>Strategic Plan Objective 2</a:t>
                      </a: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cs typeface="Calibri" panose="020F0502020204030204" pitchFamily="34" charset="0"/>
                        </a:rPr>
                        <a:t>Less than 10k (O&amp;M); $480k and $570k (Annual Recurring O&amp;M )</a:t>
                      </a:r>
                    </a:p>
                    <a:p>
                      <a:pPr marL="0" marR="0">
                        <a:lnSpc>
                          <a:spcPct val="107000"/>
                        </a:lnSpc>
                        <a:spcBef>
                          <a:spcPts val="0"/>
                        </a:spcBef>
                        <a:spcAft>
                          <a:spcPts val="0"/>
                        </a:spcAft>
                      </a:pPr>
                      <a:r>
                        <a:rPr lang="en-US" sz="800" dirty="0">
                          <a:effectLst/>
                          <a:latin typeface="Calibri" panose="020F0502020204030204" pitchFamily="34" charset="0"/>
                          <a:cs typeface="Calibri" panose="020F0502020204030204" pitchFamily="34" charset="0"/>
                        </a:rPr>
                        <a:t> </a:t>
                      </a: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cs typeface="Calibri" panose="020F0502020204030204" pitchFamily="34" charset="0"/>
                        </a:rPr>
                        <a:t>ERCOT does not support approval of NOGRR245 as recommended by ROS in the 9/14/23 ROS Report as it does not address the critical reliability risk NOGRR245 intends to address / ERCOT Staff has reviewed NOGRR245 and believes that end users of the ERCOT System (i.e., wholesale and retail customers) will continue to face exposure to the current high risk of instability and uncontrolled outages up to a system-wide blackout due to the ROS-approved language allowing inadequate ride-through performance requirements for Resource Entities of IBRs and Type 1 and Type 2 WGRs that self-identify if the requirements are not “commercially reasonable” in their determination, among other issues, which do not assure reliable operations.  The associated events will likely lead to higher prices due to system outages and even more stringent regulator reforms after additional major events or catastrophes are realized.  Market Participants can expect to routinely encounter additional events every year like the Odessa events - or worse - including requests for information (“RFIs”), event analysis, and potential NERC, FERC, or PUCT investigations and administrative penalties.</a:t>
                      </a:r>
                    </a:p>
                    <a:p>
                      <a:pPr marL="0" marR="0">
                        <a:lnSpc>
                          <a:spcPct val="107000"/>
                        </a:lnSpc>
                        <a:spcBef>
                          <a:spcPts val="0"/>
                        </a:spcBef>
                        <a:spcAft>
                          <a:spcPts val="0"/>
                        </a:spcAft>
                      </a:pPr>
                      <a:r>
                        <a:rPr lang="en-US" sz="800" dirty="0">
                          <a:effectLst/>
                          <a:latin typeface="Calibri" panose="020F0502020204030204" pitchFamily="34" charset="0"/>
                          <a:cs typeface="Calibri" panose="020F0502020204030204" pitchFamily="34" charset="0"/>
                        </a:rPr>
                        <a:t> </a:t>
                      </a: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cs typeface="Calibri" panose="020F0502020204030204" pitchFamily="34" charset="0"/>
                        </a:rPr>
                        <a:t>Not applicable</a:t>
                      </a: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cs typeface="Calibri" panose="020F0502020204030204" pitchFamily="34" charset="0"/>
                        </a:rPr>
                        <a:t>IMM has no opinion NOGRR245.</a:t>
                      </a:r>
                    </a:p>
                    <a:p>
                      <a:pPr marL="0" marR="0">
                        <a:lnSpc>
                          <a:spcPct val="107000"/>
                        </a:lnSpc>
                        <a:spcBef>
                          <a:spcPts val="0"/>
                        </a:spcBef>
                        <a:spcAft>
                          <a:spcPts val="0"/>
                        </a:spcAft>
                      </a:pPr>
                      <a:r>
                        <a:rPr lang="en-US" sz="800" dirty="0">
                          <a:effectLst/>
                          <a:latin typeface="Calibri" panose="020F0502020204030204" pitchFamily="34" charset="0"/>
                          <a:cs typeface="Calibri" panose="020F0502020204030204" pitchFamily="34" charset="0"/>
                        </a:rPr>
                        <a:t> </a:t>
                      </a: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extLst>
                  <a:ext uri="{0D108BD9-81ED-4DB2-BD59-A6C34878D82A}">
                    <a16:rowId xmlns:a16="http://schemas.microsoft.com/office/drawing/2014/main" val="1942153481"/>
                  </a:ext>
                </a:extLst>
              </a:tr>
              <a:tr h="787414">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RMGRR177, Switch Hold Removal Clarification</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General system and/or process improvements</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No impact</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RMGRR177. ERCOT Staff has reviewed Retail Market Guide Revision Request (RMGRR) 177 and believes that it provides a positive market impact by offering process improvements that provide clarity to the lease agreement option of the documentation required from the Customer by the Competitive Retailer (CR) seeking to remove a switch hold that has been applied to a Premise for which the Customer is seeking to enroll.</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a:ln>
                            <a:noFill/>
                          </a:ln>
                          <a:solidFill>
                            <a:prstClr val="black"/>
                          </a:solidFill>
                          <a:effectLst/>
                          <a:uLnTx/>
                          <a:uFillTx/>
                          <a:latin typeface="Calibri" panose="020F0502020204030204" pitchFamily="34" charset="0"/>
                          <a:ea typeface="+mn-ea"/>
                          <a:cs typeface="Calibri" panose="020F0502020204030204" pitchFamily="34" charset="0"/>
                        </a:rPr>
                        <a:t>Not applicable</a:t>
                      </a:r>
                      <a:endPar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cs typeface="Calibri" panose="020F0502020204030204" pitchFamily="34" charset="0"/>
                        </a:rPr>
                        <a:t>IMM has no opinion RMGRR177.</a:t>
                      </a:r>
                    </a:p>
                    <a:p>
                      <a:pPr marL="0" marR="0">
                        <a:lnSpc>
                          <a:spcPct val="107000"/>
                        </a:lnSpc>
                        <a:spcBef>
                          <a:spcPts val="0"/>
                        </a:spcBef>
                        <a:spcAft>
                          <a:spcPts val="0"/>
                        </a:spcAft>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extLst>
                  <a:ext uri="{0D108BD9-81ED-4DB2-BD59-A6C34878D82A}">
                    <a16:rowId xmlns:a16="http://schemas.microsoft.com/office/drawing/2014/main" val="1704396183"/>
                  </a:ext>
                </a:extLst>
              </a:tr>
              <a:tr h="655213">
                <a:tc>
                  <a:txBody>
                    <a:bodyPr/>
                    <a:lstStyle/>
                    <a:p>
                      <a:pPr marL="0" marR="0">
                        <a:lnSpc>
                          <a:spcPct val="107000"/>
                        </a:lnSpc>
                        <a:spcBef>
                          <a:spcPts val="0"/>
                        </a:spcBef>
                        <a:spcAft>
                          <a:spcPts val="0"/>
                        </a:spcAft>
                      </a:pPr>
                      <a:r>
                        <a:rPr lang="en-US" sz="800" dirty="0">
                          <a:effectLst/>
                          <a:latin typeface="Calibri" panose="020F0502020204030204" pitchFamily="34" charset="0"/>
                          <a:cs typeface="Calibri" panose="020F0502020204030204" pitchFamily="34" charset="0"/>
                        </a:rPr>
                        <a:t>NOGRR255, High Resolution Data Requirements</a:t>
                      </a: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Strategic Plan Objective 1</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No impact</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NOGRR255. ERCOT Staff has reviewed NOGRR255 and believes it has a positive market impact as it provides ERCOT with high resolution data for model validation and event analysis to ensure ERCOT System reliability, and assists compliance with NERC Reliability Standard PRC-002-4, Disturbance Monitoring and Reporting Requirements, which goes into effect April 1, 2024.</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Not applicable</a:t>
                      </a:r>
                      <a:endPar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cs typeface="Calibri" panose="020F0502020204030204" pitchFamily="34" charset="0"/>
                        </a:rPr>
                        <a:t>IMM has no opinion NOGRR255.</a:t>
                      </a:r>
                    </a:p>
                    <a:p>
                      <a:pPr marL="0" marR="0">
                        <a:lnSpc>
                          <a:spcPct val="107000"/>
                        </a:lnSpc>
                        <a:spcBef>
                          <a:spcPts val="0"/>
                        </a:spcBef>
                        <a:spcAft>
                          <a:spcPts val="0"/>
                        </a:spcAft>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extLst>
                  <a:ext uri="{0D108BD9-81ED-4DB2-BD59-A6C34878D82A}">
                    <a16:rowId xmlns:a16="http://schemas.microsoft.com/office/drawing/2014/main" val="2106467756"/>
                  </a:ext>
                </a:extLst>
              </a:tr>
            </a:tbl>
          </a:graphicData>
        </a:graphic>
      </p:graphicFrame>
    </p:spTree>
    <p:extLst>
      <p:ext uri="{BB962C8B-B14F-4D97-AF65-F5344CB8AC3E}">
        <p14:creationId xmlns:p14="http://schemas.microsoft.com/office/powerpoint/2010/main" val="31909273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534400" cy="518318"/>
          </a:xfrm>
        </p:spPr>
        <p:txBody>
          <a:bodyPr/>
          <a:lstStyle/>
          <a:p>
            <a:r>
              <a:rPr lang="en-US" b="1" dirty="0">
                <a:solidFill>
                  <a:schemeClr val="accent1"/>
                </a:solidFill>
              </a:rPr>
              <a:t>Revision Request Summary for 3/27/24 TAC</a:t>
            </a:r>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graphicFrame>
        <p:nvGraphicFramePr>
          <p:cNvPr id="7" name="Content Placeholder 6">
            <a:extLst>
              <a:ext uri="{FF2B5EF4-FFF2-40B4-BE49-F238E27FC236}">
                <a16:creationId xmlns:a16="http://schemas.microsoft.com/office/drawing/2014/main" id="{BFAEF96B-ECF8-9EF5-7E07-9859C60F1D03}"/>
              </a:ext>
            </a:extLst>
          </p:cNvPr>
          <p:cNvGraphicFramePr>
            <a:graphicFrameLocks noGrp="1"/>
          </p:cNvGraphicFramePr>
          <p:nvPr>
            <p:ph idx="1"/>
            <p:extLst>
              <p:ext uri="{D42A27DB-BD31-4B8C-83A1-F6EECF244321}">
                <p14:modId xmlns:p14="http://schemas.microsoft.com/office/powerpoint/2010/main" val="3646912345"/>
              </p:ext>
            </p:extLst>
          </p:nvPr>
        </p:nvGraphicFramePr>
        <p:xfrm>
          <a:off x="152399" y="914400"/>
          <a:ext cx="8839201" cy="2534920"/>
        </p:xfrm>
        <a:graphic>
          <a:graphicData uri="http://schemas.openxmlformats.org/drawingml/2006/table">
            <a:tbl>
              <a:tblPr firstRow="1" firstCol="1" bandRow="1">
                <a:tableStyleId>{5C22544A-7EE6-4342-B048-85BDC9FD1C3A}</a:tableStyleId>
              </a:tblPr>
              <a:tblGrid>
                <a:gridCol w="1287236">
                  <a:extLst>
                    <a:ext uri="{9D8B030D-6E8A-4147-A177-3AD203B41FA5}">
                      <a16:colId xmlns:a16="http://schemas.microsoft.com/office/drawing/2014/main" val="434194822"/>
                    </a:ext>
                  </a:extLst>
                </a:gridCol>
                <a:gridCol w="807991">
                  <a:extLst>
                    <a:ext uri="{9D8B030D-6E8A-4147-A177-3AD203B41FA5}">
                      <a16:colId xmlns:a16="http://schemas.microsoft.com/office/drawing/2014/main" val="2242667561"/>
                    </a:ext>
                  </a:extLst>
                </a:gridCol>
                <a:gridCol w="685800">
                  <a:extLst>
                    <a:ext uri="{9D8B030D-6E8A-4147-A177-3AD203B41FA5}">
                      <a16:colId xmlns:a16="http://schemas.microsoft.com/office/drawing/2014/main" val="637760182"/>
                    </a:ext>
                  </a:extLst>
                </a:gridCol>
                <a:gridCol w="3657600">
                  <a:extLst>
                    <a:ext uri="{9D8B030D-6E8A-4147-A177-3AD203B41FA5}">
                      <a16:colId xmlns:a16="http://schemas.microsoft.com/office/drawing/2014/main" val="1882817617"/>
                    </a:ext>
                  </a:extLst>
                </a:gridCol>
                <a:gridCol w="1447800">
                  <a:extLst>
                    <a:ext uri="{9D8B030D-6E8A-4147-A177-3AD203B41FA5}">
                      <a16:colId xmlns:a16="http://schemas.microsoft.com/office/drawing/2014/main" val="3229123990"/>
                    </a:ext>
                  </a:extLst>
                </a:gridCol>
                <a:gridCol w="952774">
                  <a:extLst>
                    <a:ext uri="{9D8B030D-6E8A-4147-A177-3AD203B41FA5}">
                      <a16:colId xmlns:a16="http://schemas.microsoft.com/office/drawing/2014/main" val="3995014014"/>
                    </a:ext>
                  </a:extLst>
                </a:gridCol>
              </a:tblGrid>
              <a:tr h="321152">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Revision Request</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Reason for Revision</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dirty="0">
                          <a:effectLst/>
                          <a:latin typeface="Calibri" panose="020F0502020204030204" pitchFamily="34" charset="0"/>
                          <a:cs typeface="Calibri" panose="020F0502020204030204" pitchFamily="34" charset="0"/>
                        </a:rPr>
                        <a:t>Impacts</a:t>
                      </a:r>
                      <a:endParaRPr lang="en-US" sz="105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dirty="0">
                          <a:effectLst/>
                          <a:latin typeface="Calibri" panose="020F0502020204030204" pitchFamily="34" charset="0"/>
                          <a:cs typeface="Calibri" panose="020F0502020204030204" pitchFamily="34" charset="0"/>
                        </a:rPr>
                        <a:t>ERCOT Opinion/ERCOT Market Impact Statement</a:t>
                      </a:r>
                      <a:endParaRPr lang="en-US" sz="105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CFSG Review</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dirty="0">
                          <a:effectLst/>
                          <a:latin typeface="Calibri" panose="020F0502020204030204" pitchFamily="34" charset="0"/>
                          <a:cs typeface="Calibri" panose="020F0502020204030204" pitchFamily="34" charset="0"/>
                        </a:rPr>
                        <a:t>IMM Opinion</a:t>
                      </a:r>
                      <a:endParaRPr lang="en-US" sz="105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extLst>
                  <a:ext uri="{0D108BD9-81ED-4DB2-BD59-A6C34878D82A}">
                    <a16:rowId xmlns:a16="http://schemas.microsoft.com/office/drawing/2014/main" val="3231117385"/>
                  </a:ext>
                </a:extLst>
              </a:tr>
              <a:tr h="231239">
                <a:tc>
                  <a:txBody>
                    <a:bodyPr/>
                    <a:lstStyle/>
                    <a:p>
                      <a:pPr marL="0" marR="0">
                        <a:lnSpc>
                          <a:spcPct val="107000"/>
                        </a:lnSpc>
                        <a:spcBef>
                          <a:spcPts val="0"/>
                        </a:spcBef>
                        <a:spcAft>
                          <a:spcPts val="0"/>
                        </a:spcAft>
                      </a:pPr>
                      <a:r>
                        <a:rPr lang="en-US" sz="800" dirty="0">
                          <a:effectLst/>
                          <a:latin typeface="Calibri" panose="020F0502020204030204" pitchFamily="34" charset="0"/>
                          <a:cs typeface="Calibri" panose="020F0502020204030204" pitchFamily="34" charset="0"/>
                        </a:rPr>
                        <a:t>OBDRR046, Related to NPRR1188, Implement Nodal Dispatch and Energy Settlement for Controllable Load Resources</a:t>
                      </a: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a:effectLst/>
                          <a:latin typeface="Calibri" panose="020F0502020204030204" pitchFamily="34" charset="0"/>
                          <a:cs typeface="Calibri" panose="020F0502020204030204" pitchFamily="34" charset="0"/>
                        </a:rPr>
                        <a:t>Strategic Plan Objective 2</a:t>
                      </a:r>
                      <a:endParaRPr lang="en-US" sz="80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a:effectLst/>
                          <a:latin typeface="Calibri" panose="020F0502020204030204" pitchFamily="34" charset="0"/>
                          <a:cs typeface="Calibri" panose="020F0502020204030204" pitchFamily="34" charset="0"/>
                        </a:rPr>
                        <a:t>Impacts captured in the Impact Analysis for NPRR1188 (Between $1.8M and $2.5M)</a:t>
                      </a:r>
                      <a:endParaRPr lang="en-US" sz="80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a:effectLst/>
                          <a:latin typeface="Calibri" panose="020F0502020204030204" pitchFamily="34" charset="0"/>
                          <a:cs typeface="Calibri" panose="020F0502020204030204" pitchFamily="34" charset="0"/>
                        </a:rPr>
                        <a:t>Pending NPRR1188</a:t>
                      </a:r>
                      <a:endParaRPr lang="en-US" sz="80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a:effectLst/>
                          <a:latin typeface="Calibri" panose="020F0502020204030204" pitchFamily="34" charset="0"/>
                          <a:cs typeface="Calibri" panose="020F0502020204030204" pitchFamily="34" charset="0"/>
                        </a:rPr>
                        <a:t>Not applicable</a:t>
                      </a:r>
                      <a:endParaRPr lang="en-US" sz="80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cs typeface="Calibri" panose="020F0502020204030204" pitchFamily="34" charset="0"/>
                        </a:rPr>
                        <a:t>Pending NPRR1188</a:t>
                      </a: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extLst>
                  <a:ext uri="{0D108BD9-81ED-4DB2-BD59-A6C34878D82A}">
                    <a16:rowId xmlns:a16="http://schemas.microsoft.com/office/drawing/2014/main" val="824452636"/>
                  </a:ext>
                </a:extLst>
              </a:tr>
              <a:tr h="231239">
                <a:tc>
                  <a:txBody>
                    <a:bodyPr/>
                    <a:lstStyle/>
                    <a:p>
                      <a:pPr marL="0" marR="0">
                        <a:lnSpc>
                          <a:spcPct val="107000"/>
                        </a:lnSpc>
                        <a:spcBef>
                          <a:spcPts val="0"/>
                        </a:spcBef>
                        <a:spcAft>
                          <a:spcPts val="0"/>
                        </a:spcAft>
                      </a:pPr>
                      <a:r>
                        <a:rPr lang="en-US" sz="800">
                          <a:effectLst/>
                          <a:latin typeface="Calibri" panose="020F0502020204030204" pitchFamily="34" charset="0"/>
                          <a:cs typeface="Calibri" panose="020F0502020204030204" pitchFamily="34" charset="0"/>
                        </a:rPr>
                        <a:t>PGRR105, Deliverability Criteria for DC Tie Imports</a:t>
                      </a:r>
                      <a:endParaRPr lang="en-US" sz="80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a:effectLst/>
                          <a:latin typeface="Calibri" panose="020F0502020204030204" pitchFamily="34" charset="0"/>
                          <a:cs typeface="Calibri" panose="020F0502020204030204" pitchFamily="34" charset="0"/>
                        </a:rPr>
                        <a:t>Strategic Plan Objective 1</a:t>
                      </a:r>
                      <a:endParaRPr lang="en-US" sz="80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a:effectLst/>
                          <a:latin typeface="Calibri" panose="020F0502020204030204" pitchFamily="34" charset="0"/>
                          <a:cs typeface="Calibri" panose="020F0502020204030204" pitchFamily="34" charset="0"/>
                        </a:rPr>
                        <a:t>None</a:t>
                      </a:r>
                      <a:endParaRPr lang="en-US" sz="80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cs typeface="Calibri" panose="020F0502020204030204" pitchFamily="34" charset="0"/>
                        </a:rPr>
                        <a:t>ERCOT does not support approval of PGRR105 as recommended by ROS in the 9/7/23 ROS Report / ERCOT Staff has reviewed PGRR105 and believes that it is contrary to a recent decision of the PUCT and that it raises a policy issue that is best suited for the PUCT.</a:t>
                      </a: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a:effectLst/>
                          <a:latin typeface="Calibri" panose="020F0502020204030204" pitchFamily="34" charset="0"/>
                          <a:cs typeface="Calibri" panose="020F0502020204030204" pitchFamily="34" charset="0"/>
                        </a:rPr>
                        <a:t>Not applicable</a:t>
                      </a:r>
                      <a:endParaRPr lang="en-US" sz="80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cs typeface="Calibri" panose="020F0502020204030204" pitchFamily="34" charset="0"/>
                        </a:rPr>
                        <a:t>IMM has no opinion on PGRR105.</a:t>
                      </a: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extLst>
                  <a:ext uri="{0D108BD9-81ED-4DB2-BD59-A6C34878D82A}">
                    <a16:rowId xmlns:a16="http://schemas.microsoft.com/office/drawing/2014/main" val="420078487"/>
                  </a:ext>
                </a:extLst>
              </a:tr>
              <a:tr h="231239">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OBDRR051, Related to NPRR1216, Implementation of Emergency Pricing Program</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Regulatory requirements</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Impacts captured in Impact Analysis for NPRR1216 (Between $125k - $175k)</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Pending NPRR1216</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Not applicable</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Pending NPRR1216</a:t>
                      </a:r>
                    </a:p>
                  </a:txBody>
                  <a:tcPr marL="13681" marR="13681" marT="0" marB="0"/>
                </a:tc>
                <a:extLst>
                  <a:ext uri="{0D108BD9-81ED-4DB2-BD59-A6C34878D82A}">
                    <a16:rowId xmlns:a16="http://schemas.microsoft.com/office/drawing/2014/main" val="1290592811"/>
                  </a:ext>
                </a:extLst>
              </a:tr>
            </a:tbl>
          </a:graphicData>
        </a:graphic>
      </p:graphicFrame>
    </p:spTree>
    <p:extLst>
      <p:ext uri="{BB962C8B-B14F-4D97-AF65-F5344CB8AC3E}">
        <p14:creationId xmlns:p14="http://schemas.microsoft.com/office/powerpoint/2010/main" val="2443067700"/>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C0E9AA12-8AF9-4AA6-90FE-24669859CDF3}">
  <ds:schemaRefs>
    <ds:schemaRef ds:uri="http://schemas.microsoft.com/office/2006/metadata/properties"/>
    <ds:schemaRef ds:uri="http://schemas.microsoft.com/office/2006/documentManagement/types"/>
    <ds:schemaRef ds:uri="http://purl.org/dc/elements/1.1/"/>
    <ds:schemaRef ds:uri="c34af464-7aa1-4edd-9be4-83dffc1cb926"/>
    <ds:schemaRef ds:uri="http://schemas.microsoft.com/office/infopath/2007/PartnerControls"/>
    <ds:schemaRef ds:uri="http://purl.org/dc/terms/"/>
    <ds:schemaRef ds:uri="http://schemas.openxmlformats.org/package/2006/metadata/core-properties"/>
    <ds:schemaRef ds:uri="http://www.w3.org/XML/1998/namespace"/>
    <ds:schemaRef ds:uri="http://purl.org/dc/dcmitype/"/>
  </ds:schemaRefs>
</ds:datastoreItem>
</file>

<file path=customXml/itemProps3.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2774</TotalTime>
  <Words>812</Words>
  <Application>Microsoft Office PowerPoint</Application>
  <PresentationFormat>On-screen Show (4:3)</PresentationFormat>
  <Paragraphs>69</Paragraphs>
  <Slides>2</Slides>
  <Notes>2</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2</vt:i4>
      </vt:variant>
    </vt:vector>
  </HeadingPairs>
  <TitlesOfParts>
    <vt:vector size="6" baseType="lpstr">
      <vt:lpstr>Arial</vt:lpstr>
      <vt:lpstr>Calibri</vt:lpstr>
      <vt:lpstr>1_Custom Design</vt:lpstr>
      <vt:lpstr>Office Theme</vt:lpstr>
      <vt:lpstr>Revision Request Summary for 3/27/24 TAC</vt:lpstr>
      <vt:lpstr>Revision Request Summary for 3/27/24 TAC</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A. Boren</cp:lastModifiedBy>
  <cp:revision>58</cp:revision>
  <cp:lastPrinted>2016-01-21T20:53:15Z</cp:lastPrinted>
  <dcterms:created xsi:type="dcterms:W3CDTF">2016-01-21T15:20:31Z</dcterms:created>
  <dcterms:modified xsi:type="dcterms:W3CDTF">2024-03-26T13:53:33Z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y fmtid="{D5CDD505-2E9C-101B-9397-08002B2CF9AE}" pid="3" name="MSIP_Label_7084cbda-52b8-46fb-a7b7-cb5bd465ed85_Enabled">
    <vt:lpwstr>true</vt:lpwstr>
  </property>
  <property fmtid="{D5CDD505-2E9C-101B-9397-08002B2CF9AE}" pid="4" name="MSIP_Label_7084cbda-52b8-46fb-a7b7-cb5bd465ed85_SetDate">
    <vt:lpwstr>2024-01-17T17:25:16Z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81f786fd-7dcb-4e5a-9052-c0e01a5e7181</vt:lpwstr>
  </property>
  <property fmtid="{D5CDD505-2E9C-101B-9397-08002B2CF9AE}" pid="9" name="MSIP_Label_7084cbda-52b8-46fb-a7b7-cb5bd465ed85_ContentBits">
    <vt:lpwstr>0</vt:lpwstr>
  </property>
</Properties>
</file>