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60" r:id="rId7"/>
    <p:sldId id="771" r:id="rId8"/>
    <p:sldId id="772" r:id="rId9"/>
    <p:sldId id="77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4660" autoAdjust="0"/>
  </p:normalViewPr>
  <p:slideViewPr>
    <p:cSldViewPr showGuides="1">
      <p:cViewPr varScale="1">
        <p:scale>
          <a:sx n="140" d="100"/>
          <a:sy n="140" d="100"/>
        </p:scale>
        <p:origin x="102" y="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4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704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657158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7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3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110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787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9" r:id="rId2"/>
    <p:sldLayoutId id="214748368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8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905000"/>
            <a:ext cx="564603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Board Stakeholder Engagement Update</a:t>
            </a:r>
          </a:p>
          <a:p>
            <a:endParaRPr lang="en-US" dirty="0"/>
          </a:p>
          <a:p>
            <a:r>
              <a:rPr lang="en-US" i="1" dirty="0"/>
              <a:t>Rebecca Zerwas</a:t>
            </a:r>
          </a:p>
          <a:p>
            <a:r>
              <a:rPr lang="en-US" sz="1600" dirty="0"/>
              <a:t>Director, State Policy and PUC Relations, Board Liaison</a:t>
            </a:r>
          </a:p>
          <a:p>
            <a:endParaRPr lang="en-US" sz="1600" dirty="0"/>
          </a:p>
          <a:p>
            <a:r>
              <a:rPr lang="en-US" i="1" dirty="0"/>
              <a:t>Ann Boren</a:t>
            </a:r>
          </a:p>
          <a:p>
            <a:r>
              <a:rPr lang="en-US" sz="1600" dirty="0"/>
              <a:t>Sr Manager, Market Rules &amp; Stakeholder Support</a:t>
            </a:r>
          </a:p>
          <a:p>
            <a:endParaRPr lang="en-US" dirty="0"/>
          </a:p>
          <a:p>
            <a:r>
              <a:rPr lang="en-US" sz="1600" dirty="0"/>
              <a:t>March 27, 2024</a:t>
            </a:r>
          </a:p>
          <a:p>
            <a:endParaRPr lang="en-US" sz="1600" dirty="0"/>
          </a:p>
          <a:p>
            <a:r>
              <a:rPr lang="en-US" sz="1600" dirty="0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3779"/>
            <a:ext cx="8534400" cy="5052221"/>
          </a:xfrm>
        </p:spPr>
        <p:txBody>
          <a:bodyPr/>
          <a:lstStyle/>
          <a:p>
            <a:pPr algn="just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Purpose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facilitate opportunities for the Independent Directors (non-ex officio) to directly engage with ERCOT stakeholders and develop a better understanding of issues important to different Corporate Member segments.</a:t>
            </a:r>
          </a:p>
          <a:p>
            <a:pPr lvl="1" algn="just"/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1" indent="0" algn="just">
              <a:buNone/>
            </a:pP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099654-B615-CDE2-EEB5-64A80B638903}"/>
              </a:ext>
            </a:extLst>
          </p:cNvPr>
          <p:cNvSpPr txBox="1"/>
          <p:nvPr/>
        </p:nvSpPr>
        <p:spPr>
          <a:xfrm>
            <a:off x="304800" y="2947987"/>
            <a:ext cx="8534400" cy="2462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Takeaways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ERCOT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received positive feedback from the Board Directors and initial TAC Representatives following the February engagement sessions. </a:t>
            </a:r>
          </a:p>
          <a:p>
            <a:pPr marL="1200150" marR="0" lvl="2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The number of sessions for 2024 is being expanded to accommodate all interested TAC Representatives and their companies</a:t>
            </a:r>
          </a:p>
          <a:p>
            <a:pPr marL="1200150" marR="0" lvl="2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ERCOT is requesting TAC Representatives provided materials in advance of the engagement sessions to help facilitate discussion and best utilize the meeting time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continue 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</a:rPr>
              <a:t>to enhance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Board and stakeholder engagement opportunities in 2024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913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6529993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algn="just"/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ERCOT received positive feedback from the Board Directors and initial TAC Representatives following the February engagement sessions. </a:t>
            </a:r>
          </a:p>
          <a:p>
            <a:pPr algn="just"/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 2024, the number of sessions will be increased to include December meeting opportunities in order to accommodate all interested TAC Representatives and their companies.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participation surveys have been sent to TAC regarding the expanded availability. Please respond regarding the revised dates - companies that do not respond affirming interest by March 29</a:t>
            </a:r>
            <a:r>
              <a:rPr lang="en-US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will not be slated for a 2024 engagement session.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Participants for the April sessions will receive notice this week and the schedule for the rest of the year will be updated and shared later in April.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Each break-out group will include two Independent Board Directors. Companies will have the opportunity to meet with four Directors during the engagement sessions.</a:t>
            </a:r>
          </a:p>
          <a:p>
            <a:pPr marL="342900" indent="-342900" algn="just">
              <a:spcAft>
                <a:spcPts val="14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highlight>
                <a:srgbClr val="FFFF00"/>
              </a:highlight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Board Stakeholder Engagement Update</a:t>
            </a:r>
            <a:br>
              <a:rPr lang="en-US" sz="2800" dirty="0"/>
            </a:br>
            <a:br>
              <a:rPr lang="en-US" sz="2800" b="1" dirty="0">
                <a:solidFill>
                  <a:schemeClr val="tx2"/>
                </a:solidFill>
              </a:rPr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F6E5A4-446F-EA30-44E7-9E8A2AB04E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3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009EE-BB24-4F33-BBF1-4DBAC3B8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Board Stakeholder Engagement Update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0B462-8685-45C9-8DA1-995560378A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goal is to facilitate meetings in a way that breaks the ice for Board Directors and provides a high-level understanding of how Corporate Members’ priorities fit into the broader 2024-2028 Strategic Plan. 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providing feedback after the February sessions, Board Directors requested that the engagement discussion focus on policy issues.  </a:t>
            </a: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Proposed Agenda: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 and Introductions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Member discussion regarding ERCOT strategic objectives and priority issues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General member observations </a:t>
            </a:r>
          </a:p>
          <a:p>
            <a:pPr marL="0" indent="0" algn="just">
              <a:buNone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Requested Materials: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Short bios for TAC Representative and additional company attendees</a:t>
            </a:r>
          </a:p>
          <a:p>
            <a:pPr lvl="1" algn="just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One-pager on the company or a presentation to help facilitate the conversation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38DE3-72DF-4D34-BAD7-775049C749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764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38A853E2A21D478864F317E572DCF9" ma:contentTypeVersion="14" ma:contentTypeDescription="Create a new document." ma:contentTypeScope="" ma:versionID="18fea14f01a6fc34aae3bd0765a88867">
  <xsd:schema xmlns:xsd="http://www.w3.org/2001/XMLSchema" xmlns:xs="http://www.w3.org/2001/XMLSchema" xmlns:p="http://schemas.microsoft.com/office/2006/metadata/properties" xmlns:ns3="ded7f6be-006e-48d8-8435-0405bc84a9a7" xmlns:ns4="97deaf5a-01d9-4834-89d2-802f43df07d1" targetNamespace="http://schemas.microsoft.com/office/2006/metadata/properties" ma:root="true" ma:fieldsID="b065585c0cdb2a72607071505915aade" ns3:_="" ns4:_="">
    <xsd:import namespace="ded7f6be-006e-48d8-8435-0405bc84a9a7"/>
    <xsd:import namespace="97deaf5a-01d9-4834-89d2-802f43df07d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_activity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d7f6be-006e-48d8-8435-0405bc84a9a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deaf5a-01d9-4834-89d2-802f43df07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7deaf5a-01d9-4834-89d2-802f43df07d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CCAE34-DD9E-4A4F-950B-E5D8850278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ed7f6be-006e-48d8-8435-0405bc84a9a7"/>
    <ds:schemaRef ds:uri="97deaf5a-01d9-4834-89d2-802f43df07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97deaf5a-01d9-4834-89d2-802f43df07d1"/>
    <ds:schemaRef ds:uri="ded7f6be-006e-48d8-8435-0405bc84a9a7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1A01D5E-0FAF-4887-843D-2C2A221C66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11176</TotalTime>
  <Words>386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1_Office Theme</vt:lpstr>
      <vt:lpstr>PowerPoint Presentation</vt:lpstr>
      <vt:lpstr>Overview</vt:lpstr>
      <vt:lpstr>Board Stakeholder Engagement Update  </vt:lpstr>
      <vt:lpstr>Board Stakeholder Engagement Update 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A. Boren</cp:lastModifiedBy>
  <cp:revision>44</cp:revision>
  <cp:lastPrinted>2016-01-21T20:53:15Z</cp:lastPrinted>
  <dcterms:created xsi:type="dcterms:W3CDTF">2016-01-21T15:20:31Z</dcterms:created>
  <dcterms:modified xsi:type="dcterms:W3CDTF">2024-03-26T22:13:20Z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0x010100E238A853E2A21D478864F317E572DCF9</vt:lpwstr>
  </property>
  <property fmtid="{D5CDD505-2E9C-101B-9397-08002B2CF9AE}" pid="3" name="Order">
    <vt:r8>2700</vt:r8>
  </property>
  <property fmtid="{D5CDD505-2E9C-101B-9397-08002B2CF9AE}" pid="4" name="_ExtendedDescription">
    <vt:lpwstr/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TriggerFlowInfo">
    <vt:lpwstr/>
  </property>
  <property fmtid="{D5CDD505-2E9C-101B-9397-08002B2CF9AE}" pid="8" name="Information Classification">
    <vt:lpwstr>ERCOT Limited</vt:lpwstr>
  </property>
  <property fmtid="{D5CDD505-2E9C-101B-9397-08002B2CF9AE}" pid="9" name="ComplianceAssetId">
    <vt:lpwstr/>
  </property>
  <property fmtid="{D5CDD505-2E9C-101B-9397-08002B2CF9AE}" pid="10" name="TemplateUrl">
    <vt:lpwstr/>
  </property>
  <property fmtid="{D5CDD505-2E9C-101B-9397-08002B2CF9AE}" pid="11" name="MSIP_Label_7084cbda-52b8-46fb-a7b7-cb5bd465ed85_Enabled">
    <vt:lpwstr>true</vt:lpwstr>
  </property>
  <property fmtid="{D5CDD505-2E9C-101B-9397-08002B2CF9AE}" pid="12" name="MSIP_Label_7084cbda-52b8-46fb-a7b7-cb5bd465ed85_SetDate">
    <vt:lpwstr>2023-03-02T19:36:44Z</vt:lpwstr>
  </property>
  <property fmtid="{D5CDD505-2E9C-101B-9397-08002B2CF9AE}" pid="13" name="MSIP_Label_7084cbda-52b8-46fb-a7b7-cb5bd465ed85_Method">
    <vt:lpwstr>Standard</vt:lpwstr>
  </property>
  <property fmtid="{D5CDD505-2E9C-101B-9397-08002B2CF9AE}" pid="14" name="MSIP_Label_7084cbda-52b8-46fb-a7b7-cb5bd465ed85_Name">
    <vt:lpwstr>Internal</vt:lpwstr>
  </property>
  <property fmtid="{D5CDD505-2E9C-101B-9397-08002B2CF9AE}" pid="15" name="MSIP_Label_7084cbda-52b8-46fb-a7b7-cb5bd465ed85_SiteId">
    <vt:lpwstr>0afb747d-bff7-4596-a9fc-950ef9e0ec45</vt:lpwstr>
  </property>
  <property fmtid="{D5CDD505-2E9C-101B-9397-08002B2CF9AE}" pid="16" name="MSIP_Label_7084cbda-52b8-46fb-a7b7-cb5bd465ed85_ActionId">
    <vt:lpwstr>0be439bb-1bfa-496b-ada0-57d7b4e0e57b</vt:lpwstr>
  </property>
  <property fmtid="{D5CDD505-2E9C-101B-9397-08002B2CF9AE}" pid="17" name="MSIP_Label_7084cbda-52b8-46fb-a7b7-cb5bd465ed85_ContentBits">
    <vt:lpwstr>0</vt:lpwstr>
  </property>
</Properties>
</file>