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135" r:id="rId2"/>
    <p:sldId id="1134" r:id="rId3"/>
    <p:sldId id="1136" r:id="rId4"/>
    <p:sldId id="1142" r:id="rId5"/>
    <p:sldId id="1151" r:id="rId6"/>
    <p:sldId id="1152" r:id="rId7"/>
    <p:sldId id="1153" r:id="rId8"/>
    <p:sldId id="1150" r:id="rId9"/>
    <p:sldId id="1131" r:id="rId10"/>
    <p:sldId id="1154" r:id="rId11"/>
    <p:sldId id="256" r:id="rId12"/>
    <p:sldId id="1132" r:id="rId13"/>
    <p:sldId id="1133" r:id="rId14"/>
    <p:sldId id="357" r:id="rId15"/>
    <p:sldId id="114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Credit\Credit\QSE_EAL\2024\CFSG\Source%20data%20files\Mar%2020%202024\Monthly%20Credit%20Report%20Mar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Data1!$F$1</c:f>
              <c:strCache>
                <c:ptCount val="1"/>
                <c:pt idx="0">
                  <c:v> TPE </c:v>
                </c:pt>
              </c:strCache>
            </c:strRef>
          </c:tx>
          <c:spPr>
            <a:solidFill>
              <a:srgbClr val="857DD1"/>
            </a:solidFill>
            <a:ln w="25400">
              <a:noFill/>
            </a:ln>
            <a:effectLst/>
          </c:spPr>
          <c:cat>
            <c:numRef>
              <c:f>Data1!$A$459:$A$518</c:f>
              <c:numCache>
                <c:formatCode>m/d/yyyy</c:formatCode>
                <c:ptCount val="60"/>
                <c:pt idx="0">
                  <c:v>45292</c:v>
                </c:pt>
                <c:pt idx="1">
                  <c:v>45293</c:v>
                </c:pt>
                <c:pt idx="2">
                  <c:v>45294</c:v>
                </c:pt>
                <c:pt idx="3">
                  <c:v>45295</c:v>
                </c:pt>
                <c:pt idx="4">
                  <c:v>45296</c:v>
                </c:pt>
                <c:pt idx="5">
                  <c:v>45297</c:v>
                </c:pt>
                <c:pt idx="6">
                  <c:v>45298</c:v>
                </c:pt>
                <c:pt idx="7">
                  <c:v>45299</c:v>
                </c:pt>
                <c:pt idx="8">
                  <c:v>45300</c:v>
                </c:pt>
                <c:pt idx="9">
                  <c:v>45301</c:v>
                </c:pt>
                <c:pt idx="10">
                  <c:v>45302</c:v>
                </c:pt>
                <c:pt idx="11">
                  <c:v>45303</c:v>
                </c:pt>
                <c:pt idx="12">
                  <c:v>45304</c:v>
                </c:pt>
                <c:pt idx="13">
                  <c:v>45305</c:v>
                </c:pt>
                <c:pt idx="14">
                  <c:v>45306</c:v>
                </c:pt>
                <c:pt idx="15">
                  <c:v>45307</c:v>
                </c:pt>
                <c:pt idx="16">
                  <c:v>45308</c:v>
                </c:pt>
                <c:pt idx="17">
                  <c:v>45309</c:v>
                </c:pt>
                <c:pt idx="18">
                  <c:v>45310</c:v>
                </c:pt>
                <c:pt idx="19">
                  <c:v>45311</c:v>
                </c:pt>
                <c:pt idx="20">
                  <c:v>45312</c:v>
                </c:pt>
                <c:pt idx="21">
                  <c:v>45313</c:v>
                </c:pt>
                <c:pt idx="22">
                  <c:v>45314</c:v>
                </c:pt>
                <c:pt idx="23">
                  <c:v>45315</c:v>
                </c:pt>
                <c:pt idx="24">
                  <c:v>45316</c:v>
                </c:pt>
                <c:pt idx="25">
                  <c:v>45317</c:v>
                </c:pt>
                <c:pt idx="26">
                  <c:v>45318</c:v>
                </c:pt>
                <c:pt idx="27">
                  <c:v>45319</c:v>
                </c:pt>
                <c:pt idx="28">
                  <c:v>45320</c:v>
                </c:pt>
                <c:pt idx="29">
                  <c:v>45321</c:v>
                </c:pt>
                <c:pt idx="30">
                  <c:v>45322</c:v>
                </c:pt>
                <c:pt idx="31">
                  <c:v>45323</c:v>
                </c:pt>
                <c:pt idx="32">
                  <c:v>45324</c:v>
                </c:pt>
                <c:pt idx="33">
                  <c:v>45325</c:v>
                </c:pt>
                <c:pt idx="34">
                  <c:v>45326</c:v>
                </c:pt>
                <c:pt idx="35">
                  <c:v>45327</c:v>
                </c:pt>
                <c:pt idx="36">
                  <c:v>45328</c:v>
                </c:pt>
                <c:pt idx="37">
                  <c:v>45329</c:v>
                </c:pt>
                <c:pt idx="38">
                  <c:v>45330</c:v>
                </c:pt>
                <c:pt idx="39">
                  <c:v>45331</c:v>
                </c:pt>
                <c:pt idx="40">
                  <c:v>45332</c:v>
                </c:pt>
                <c:pt idx="41">
                  <c:v>45333</c:v>
                </c:pt>
                <c:pt idx="42">
                  <c:v>45334</c:v>
                </c:pt>
                <c:pt idx="43">
                  <c:v>45335</c:v>
                </c:pt>
                <c:pt idx="44">
                  <c:v>45336</c:v>
                </c:pt>
                <c:pt idx="45">
                  <c:v>45337</c:v>
                </c:pt>
                <c:pt idx="46">
                  <c:v>45338</c:v>
                </c:pt>
                <c:pt idx="47">
                  <c:v>45339</c:v>
                </c:pt>
                <c:pt idx="48">
                  <c:v>45340</c:v>
                </c:pt>
                <c:pt idx="49">
                  <c:v>45341</c:v>
                </c:pt>
                <c:pt idx="50">
                  <c:v>45342</c:v>
                </c:pt>
                <c:pt idx="51">
                  <c:v>45343</c:v>
                </c:pt>
                <c:pt idx="52">
                  <c:v>45344</c:v>
                </c:pt>
                <c:pt idx="53">
                  <c:v>45345</c:v>
                </c:pt>
                <c:pt idx="54">
                  <c:v>45346</c:v>
                </c:pt>
                <c:pt idx="55">
                  <c:v>45347</c:v>
                </c:pt>
                <c:pt idx="56">
                  <c:v>45348</c:v>
                </c:pt>
                <c:pt idx="57">
                  <c:v>45349</c:v>
                </c:pt>
                <c:pt idx="58">
                  <c:v>45350</c:v>
                </c:pt>
                <c:pt idx="59">
                  <c:v>45351</c:v>
                </c:pt>
              </c:numCache>
            </c:numRef>
          </c:cat>
          <c:val>
            <c:numRef>
              <c:f>Data1!$F$459:$F$518</c:f>
              <c:numCache>
                <c:formatCode>_(* #,##0.00_);_(* \(#,##0.00\);_(* "-"??_);_(@_)</c:formatCode>
                <c:ptCount val="60"/>
                <c:pt idx="0">
                  <c:v>1416872791.5400009</c:v>
                </c:pt>
                <c:pt idx="1">
                  <c:v>1414492170.6300004</c:v>
                </c:pt>
                <c:pt idx="2">
                  <c:v>1391313015.9899995</c:v>
                </c:pt>
                <c:pt idx="3">
                  <c:v>1448293507.1399999</c:v>
                </c:pt>
                <c:pt idx="4">
                  <c:v>2017316846.1400006</c:v>
                </c:pt>
                <c:pt idx="5">
                  <c:v>2166491891.5699992</c:v>
                </c:pt>
                <c:pt idx="6">
                  <c:v>2215979748.6600003</c:v>
                </c:pt>
                <c:pt idx="7">
                  <c:v>2233633969.9499998</c:v>
                </c:pt>
                <c:pt idx="8">
                  <c:v>1931202031.3500011</c:v>
                </c:pt>
                <c:pt idx="9">
                  <c:v>2835213012.1099982</c:v>
                </c:pt>
                <c:pt idx="10">
                  <c:v>2297563632.1199994</c:v>
                </c:pt>
                <c:pt idx="11">
                  <c:v>2603329700.4300003</c:v>
                </c:pt>
                <c:pt idx="12">
                  <c:v>2869872998.3599992</c:v>
                </c:pt>
                <c:pt idx="13">
                  <c:v>2902983045.5299964</c:v>
                </c:pt>
                <c:pt idx="14">
                  <c:v>2865373501.7400012</c:v>
                </c:pt>
                <c:pt idx="15">
                  <c:v>2200044232.7000008</c:v>
                </c:pt>
                <c:pt idx="16">
                  <c:v>1593053158.5800004</c:v>
                </c:pt>
                <c:pt idx="17">
                  <c:v>1620383795.3399997</c:v>
                </c:pt>
                <c:pt idx="18">
                  <c:v>1502894056.8199995</c:v>
                </c:pt>
                <c:pt idx="19">
                  <c:v>1438802410.1899998</c:v>
                </c:pt>
                <c:pt idx="20">
                  <c:v>1474381397.4099991</c:v>
                </c:pt>
                <c:pt idx="21">
                  <c:v>1440674030.1900008</c:v>
                </c:pt>
                <c:pt idx="22">
                  <c:v>1404643086.9399991</c:v>
                </c:pt>
                <c:pt idx="23">
                  <c:v>1291088429.1000001</c:v>
                </c:pt>
                <c:pt idx="24">
                  <c:v>1346759382.249999</c:v>
                </c:pt>
                <c:pt idx="25">
                  <c:v>1337562296.6100004</c:v>
                </c:pt>
                <c:pt idx="26">
                  <c:v>1338932288.8399994</c:v>
                </c:pt>
                <c:pt idx="27">
                  <c:v>1347699050.7699995</c:v>
                </c:pt>
                <c:pt idx="28">
                  <c:v>1337269710.4000008</c:v>
                </c:pt>
                <c:pt idx="29">
                  <c:v>1224267224.0500002</c:v>
                </c:pt>
                <c:pt idx="30">
                  <c:v>1201080393.6900003</c:v>
                </c:pt>
                <c:pt idx="31">
                  <c:v>1299456485.1400003</c:v>
                </c:pt>
                <c:pt idx="32">
                  <c:v>1280979217.1900005</c:v>
                </c:pt>
                <c:pt idx="33">
                  <c:v>1288427757.1299987</c:v>
                </c:pt>
                <c:pt idx="34">
                  <c:v>1300942711.9000008</c:v>
                </c:pt>
                <c:pt idx="35">
                  <c:v>1302154389.8299994</c:v>
                </c:pt>
                <c:pt idx="36">
                  <c:v>1415607510.1100001</c:v>
                </c:pt>
                <c:pt idx="37">
                  <c:v>1285048944.3799999</c:v>
                </c:pt>
                <c:pt idx="38">
                  <c:v>1314371101.4699986</c:v>
                </c:pt>
                <c:pt idx="39">
                  <c:v>1319837977.8700004</c:v>
                </c:pt>
                <c:pt idx="40">
                  <c:v>1290602462.6399999</c:v>
                </c:pt>
                <c:pt idx="41">
                  <c:v>1300934947.9400001</c:v>
                </c:pt>
                <c:pt idx="42">
                  <c:v>1303410214.5100007</c:v>
                </c:pt>
                <c:pt idx="43">
                  <c:v>1309127789.9300001</c:v>
                </c:pt>
                <c:pt idx="44">
                  <c:v>1286479338.8999999</c:v>
                </c:pt>
                <c:pt idx="45">
                  <c:v>1353582439.8400011</c:v>
                </c:pt>
                <c:pt idx="46">
                  <c:v>1357171083.6399999</c:v>
                </c:pt>
                <c:pt idx="47">
                  <c:v>1359598962.5999985</c:v>
                </c:pt>
                <c:pt idx="48">
                  <c:v>1358905524.5200007</c:v>
                </c:pt>
                <c:pt idx="49">
                  <c:v>1355572306.6500001</c:v>
                </c:pt>
                <c:pt idx="50">
                  <c:v>1395488914.4699981</c:v>
                </c:pt>
                <c:pt idx="51">
                  <c:v>1357459882.9799991</c:v>
                </c:pt>
                <c:pt idx="52">
                  <c:v>1356978807.4000003</c:v>
                </c:pt>
                <c:pt idx="53">
                  <c:v>1386032012.8399997</c:v>
                </c:pt>
                <c:pt idx="54">
                  <c:v>1377471184.2400005</c:v>
                </c:pt>
                <c:pt idx="55">
                  <c:v>1359400727.8499992</c:v>
                </c:pt>
                <c:pt idx="56">
                  <c:v>1360267110.1699998</c:v>
                </c:pt>
                <c:pt idx="57">
                  <c:v>1392639628.8599992</c:v>
                </c:pt>
                <c:pt idx="58">
                  <c:v>1369504326.3300021</c:v>
                </c:pt>
                <c:pt idx="59">
                  <c:v>1504764276.1900005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71-4185-8064-02F65A631970}"/>
            </c:ext>
          </c:extLst>
        </c:ser>
        <c:ser>
          <c:idx val="1"/>
          <c:order val="1"/>
          <c:tx>
            <c:strRef>
              <c:f>Data1!$P$1</c:f>
              <c:strCache>
                <c:ptCount val="1"/>
                <c:pt idx="0">
                  <c:v> CRR Locked Credit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25400">
              <a:noFill/>
            </a:ln>
            <a:effectLst/>
          </c:spPr>
          <c:cat>
            <c:numRef>
              <c:f>Data1!$A$459:$A$518</c:f>
              <c:numCache>
                <c:formatCode>m/d/yyyy</c:formatCode>
                <c:ptCount val="60"/>
                <c:pt idx="0">
                  <c:v>45292</c:v>
                </c:pt>
                <c:pt idx="1">
                  <c:v>45293</c:v>
                </c:pt>
                <c:pt idx="2">
                  <c:v>45294</c:v>
                </c:pt>
                <c:pt idx="3">
                  <c:v>45295</c:v>
                </c:pt>
                <c:pt idx="4">
                  <c:v>45296</c:v>
                </c:pt>
                <c:pt idx="5">
                  <c:v>45297</c:v>
                </c:pt>
                <c:pt idx="6">
                  <c:v>45298</c:v>
                </c:pt>
                <c:pt idx="7">
                  <c:v>45299</c:v>
                </c:pt>
                <c:pt idx="8">
                  <c:v>45300</c:v>
                </c:pt>
                <c:pt idx="9">
                  <c:v>45301</c:v>
                </c:pt>
                <c:pt idx="10">
                  <c:v>45302</c:v>
                </c:pt>
                <c:pt idx="11">
                  <c:v>45303</c:v>
                </c:pt>
                <c:pt idx="12">
                  <c:v>45304</c:v>
                </c:pt>
                <c:pt idx="13">
                  <c:v>45305</c:v>
                </c:pt>
                <c:pt idx="14">
                  <c:v>45306</c:v>
                </c:pt>
                <c:pt idx="15">
                  <c:v>45307</c:v>
                </c:pt>
                <c:pt idx="16">
                  <c:v>45308</c:v>
                </c:pt>
                <c:pt idx="17">
                  <c:v>45309</c:v>
                </c:pt>
                <c:pt idx="18">
                  <c:v>45310</c:v>
                </c:pt>
                <c:pt idx="19">
                  <c:v>45311</c:v>
                </c:pt>
                <c:pt idx="20">
                  <c:v>45312</c:v>
                </c:pt>
                <c:pt idx="21">
                  <c:v>45313</c:v>
                </c:pt>
                <c:pt idx="22">
                  <c:v>45314</c:v>
                </c:pt>
                <c:pt idx="23">
                  <c:v>45315</c:v>
                </c:pt>
                <c:pt idx="24">
                  <c:v>45316</c:v>
                </c:pt>
                <c:pt idx="25">
                  <c:v>45317</c:v>
                </c:pt>
                <c:pt idx="26">
                  <c:v>45318</c:v>
                </c:pt>
                <c:pt idx="27">
                  <c:v>45319</c:v>
                </c:pt>
                <c:pt idx="28">
                  <c:v>45320</c:v>
                </c:pt>
                <c:pt idx="29">
                  <c:v>45321</c:v>
                </c:pt>
                <c:pt idx="30">
                  <c:v>45322</c:v>
                </c:pt>
                <c:pt idx="31">
                  <c:v>45323</c:v>
                </c:pt>
                <c:pt idx="32">
                  <c:v>45324</c:v>
                </c:pt>
                <c:pt idx="33">
                  <c:v>45325</c:v>
                </c:pt>
                <c:pt idx="34">
                  <c:v>45326</c:v>
                </c:pt>
                <c:pt idx="35">
                  <c:v>45327</c:v>
                </c:pt>
                <c:pt idx="36">
                  <c:v>45328</c:v>
                </c:pt>
                <c:pt idx="37">
                  <c:v>45329</c:v>
                </c:pt>
                <c:pt idx="38">
                  <c:v>45330</c:v>
                </c:pt>
                <c:pt idx="39">
                  <c:v>45331</c:v>
                </c:pt>
                <c:pt idx="40">
                  <c:v>45332</c:v>
                </c:pt>
                <c:pt idx="41">
                  <c:v>45333</c:v>
                </c:pt>
                <c:pt idx="42">
                  <c:v>45334</c:v>
                </c:pt>
                <c:pt idx="43">
                  <c:v>45335</c:v>
                </c:pt>
                <c:pt idx="44">
                  <c:v>45336</c:v>
                </c:pt>
                <c:pt idx="45">
                  <c:v>45337</c:v>
                </c:pt>
                <c:pt idx="46">
                  <c:v>45338</c:v>
                </c:pt>
                <c:pt idx="47">
                  <c:v>45339</c:v>
                </c:pt>
                <c:pt idx="48">
                  <c:v>45340</c:v>
                </c:pt>
                <c:pt idx="49">
                  <c:v>45341</c:v>
                </c:pt>
                <c:pt idx="50">
                  <c:v>45342</c:v>
                </c:pt>
                <c:pt idx="51">
                  <c:v>45343</c:v>
                </c:pt>
                <c:pt idx="52">
                  <c:v>45344</c:v>
                </c:pt>
                <c:pt idx="53">
                  <c:v>45345</c:v>
                </c:pt>
                <c:pt idx="54">
                  <c:v>45346</c:v>
                </c:pt>
                <c:pt idx="55">
                  <c:v>45347</c:v>
                </c:pt>
                <c:pt idx="56">
                  <c:v>45348</c:v>
                </c:pt>
                <c:pt idx="57">
                  <c:v>45349</c:v>
                </c:pt>
                <c:pt idx="58">
                  <c:v>45350</c:v>
                </c:pt>
                <c:pt idx="59">
                  <c:v>45351</c:v>
                </c:pt>
              </c:numCache>
            </c:numRef>
          </c:cat>
          <c:val>
            <c:numRef>
              <c:f>Data1!$P$459:$P$518</c:f>
              <c:numCache>
                <c:formatCode>_(* #,##0.00_);_(* \(#,##0.00\);_(* "-"??_);_(@_)</c:formatCode>
                <c:ptCount val="6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446813036.54000002</c:v>
                </c:pt>
                <c:pt idx="11">
                  <c:v>446813036.54000002</c:v>
                </c:pt>
                <c:pt idx="12">
                  <c:v>336766815.84000003</c:v>
                </c:pt>
                <c:pt idx="13">
                  <c:v>336766815.84000009</c:v>
                </c:pt>
                <c:pt idx="14">
                  <c:v>336766815.83999997</c:v>
                </c:pt>
                <c:pt idx="15">
                  <c:v>336766815.83999997</c:v>
                </c:pt>
                <c:pt idx="16">
                  <c:v>336766815.83999997</c:v>
                </c:pt>
                <c:pt idx="17">
                  <c:v>1062006068.9100001</c:v>
                </c:pt>
                <c:pt idx="18">
                  <c:v>813284638.81999969</c:v>
                </c:pt>
                <c:pt idx="19">
                  <c:v>813284638.81999969</c:v>
                </c:pt>
                <c:pt idx="20">
                  <c:v>813284638.81999969</c:v>
                </c:pt>
                <c:pt idx="21">
                  <c:v>813284638.81999969</c:v>
                </c:pt>
                <c:pt idx="22">
                  <c:v>813284638.81999969</c:v>
                </c:pt>
                <c:pt idx="23">
                  <c:v>813284638.81999969</c:v>
                </c:pt>
                <c:pt idx="24">
                  <c:v>813284638.81999969</c:v>
                </c:pt>
                <c:pt idx="25">
                  <c:v>813284638.81999969</c:v>
                </c:pt>
                <c:pt idx="26">
                  <c:v>813284638.81999981</c:v>
                </c:pt>
                <c:pt idx="27">
                  <c:v>813284638.81999981</c:v>
                </c:pt>
                <c:pt idx="28">
                  <c:v>813284638.81999981</c:v>
                </c:pt>
                <c:pt idx="29">
                  <c:v>813284638.81999981</c:v>
                </c:pt>
                <c:pt idx="30">
                  <c:v>813284638.81999981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486026578.31</c:v>
                </c:pt>
                <c:pt idx="39">
                  <c:v>393969577.0200001</c:v>
                </c:pt>
                <c:pt idx="40">
                  <c:v>393969577.01999998</c:v>
                </c:pt>
                <c:pt idx="41">
                  <c:v>393969577.0200001</c:v>
                </c:pt>
                <c:pt idx="42">
                  <c:v>393969577.02000004</c:v>
                </c:pt>
                <c:pt idx="43">
                  <c:v>393969577.01999998</c:v>
                </c:pt>
                <c:pt idx="44">
                  <c:v>393969577.01999998</c:v>
                </c:pt>
                <c:pt idx="45">
                  <c:v>979486926.83999991</c:v>
                </c:pt>
                <c:pt idx="46">
                  <c:v>807637198.8900001</c:v>
                </c:pt>
                <c:pt idx="47">
                  <c:v>807637198.8900001</c:v>
                </c:pt>
                <c:pt idx="48">
                  <c:v>807637198.89000022</c:v>
                </c:pt>
                <c:pt idx="49">
                  <c:v>807637198.88999999</c:v>
                </c:pt>
                <c:pt idx="50">
                  <c:v>807637198.8900001</c:v>
                </c:pt>
                <c:pt idx="51">
                  <c:v>807637198.8900001</c:v>
                </c:pt>
                <c:pt idx="52">
                  <c:v>807637198.8900001</c:v>
                </c:pt>
                <c:pt idx="53">
                  <c:v>807637198.8900001</c:v>
                </c:pt>
                <c:pt idx="54">
                  <c:v>807637198.8900001</c:v>
                </c:pt>
                <c:pt idx="55">
                  <c:v>807637198.8900001</c:v>
                </c:pt>
                <c:pt idx="56">
                  <c:v>807637198.8900001</c:v>
                </c:pt>
                <c:pt idx="57">
                  <c:v>807637198.8900001</c:v>
                </c:pt>
                <c:pt idx="58">
                  <c:v>807637198.8900001</c:v>
                </c:pt>
                <c:pt idx="5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71-4185-8064-02F65A631970}"/>
            </c:ext>
          </c:extLst>
        </c:ser>
        <c:ser>
          <c:idx val="2"/>
          <c:order val="2"/>
          <c:tx>
            <c:strRef>
              <c:f>Data1!$Q$1</c:f>
              <c:strCache>
                <c:ptCount val="1"/>
                <c:pt idx="0">
                  <c:v> DAM Exposure </c:v>
                </c:pt>
              </c:strCache>
            </c:strRef>
          </c:tx>
          <c:spPr>
            <a:solidFill>
              <a:srgbClr val="335F82"/>
            </a:solidFill>
            <a:ln w="25400">
              <a:noFill/>
            </a:ln>
            <a:effectLst/>
          </c:spPr>
          <c:cat>
            <c:numRef>
              <c:f>Data1!$A$459:$A$518</c:f>
              <c:numCache>
                <c:formatCode>m/d/yyyy</c:formatCode>
                <c:ptCount val="60"/>
                <c:pt idx="0">
                  <c:v>45292</c:v>
                </c:pt>
                <c:pt idx="1">
                  <c:v>45293</c:v>
                </c:pt>
                <c:pt idx="2">
                  <c:v>45294</c:v>
                </c:pt>
                <c:pt idx="3">
                  <c:v>45295</c:v>
                </c:pt>
                <c:pt idx="4">
                  <c:v>45296</c:v>
                </c:pt>
                <c:pt idx="5">
                  <c:v>45297</c:v>
                </c:pt>
                <c:pt idx="6">
                  <c:v>45298</c:v>
                </c:pt>
                <c:pt idx="7">
                  <c:v>45299</c:v>
                </c:pt>
                <c:pt idx="8">
                  <c:v>45300</c:v>
                </c:pt>
                <c:pt idx="9">
                  <c:v>45301</c:v>
                </c:pt>
                <c:pt idx="10">
                  <c:v>45302</c:v>
                </c:pt>
                <c:pt idx="11">
                  <c:v>45303</c:v>
                </c:pt>
                <c:pt idx="12">
                  <c:v>45304</c:v>
                </c:pt>
                <c:pt idx="13">
                  <c:v>45305</c:v>
                </c:pt>
                <c:pt idx="14">
                  <c:v>45306</c:v>
                </c:pt>
                <c:pt idx="15">
                  <c:v>45307</c:v>
                </c:pt>
                <c:pt idx="16">
                  <c:v>45308</c:v>
                </c:pt>
                <c:pt idx="17">
                  <c:v>45309</c:v>
                </c:pt>
                <c:pt idx="18">
                  <c:v>45310</c:v>
                </c:pt>
                <c:pt idx="19">
                  <c:v>45311</c:v>
                </c:pt>
                <c:pt idx="20">
                  <c:v>45312</c:v>
                </c:pt>
                <c:pt idx="21">
                  <c:v>45313</c:v>
                </c:pt>
                <c:pt idx="22">
                  <c:v>45314</c:v>
                </c:pt>
                <c:pt idx="23">
                  <c:v>45315</c:v>
                </c:pt>
                <c:pt idx="24">
                  <c:v>45316</c:v>
                </c:pt>
                <c:pt idx="25">
                  <c:v>45317</c:v>
                </c:pt>
                <c:pt idx="26">
                  <c:v>45318</c:v>
                </c:pt>
                <c:pt idx="27">
                  <c:v>45319</c:v>
                </c:pt>
                <c:pt idx="28">
                  <c:v>45320</c:v>
                </c:pt>
                <c:pt idx="29">
                  <c:v>45321</c:v>
                </c:pt>
                <c:pt idx="30">
                  <c:v>45322</c:v>
                </c:pt>
                <c:pt idx="31">
                  <c:v>45323</c:v>
                </c:pt>
                <c:pt idx="32">
                  <c:v>45324</c:v>
                </c:pt>
                <c:pt idx="33">
                  <c:v>45325</c:v>
                </c:pt>
                <c:pt idx="34">
                  <c:v>45326</c:v>
                </c:pt>
                <c:pt idx="35">
                  <c:v>45327</c:v>
                </c:pt>
                <c:pt idx="36">
                  <c:v>45328</c:v>
                </c:pt>
                <c:pt idx="37">
                  <c:v>45329</c:v>
                </c:pt>
                <c:pt idx="38">
                  <c:v>45330</c:v>
                </c:pt>
                <c:pt idx="39">
                  <c:v>45331</c:v>
                </c:pt>
                <c:pt idx="40">
                  <c:v>45332</c:v>
                </c:pt>
                <c:pt idx="41">
                  <c:v>45333</c:v>
                </c:pt>
                <c:pt idx="42">
                  <c:v>45334</c:v>
                </c:pt>
                <c:pt idx="43">
                  <c:v>45335</c:v>
                </c:pt>
                <c:pt idx="44">
                  <c:v>45336</c:v>
                </c:pt>
                <c:pt idx="45">
                  <c:v>45337</c:v>
                </c:pt>
                <c:pt idx="46">
                  <c:v>45338</c:v>
                </c:pt>
                <c:pt idx="47">
                  <c:v>45339</c:v>
                </c:pt>
                <c:pt idx="48">
                  <c:v>45340</c:v>
                </c:pt>
                <c:pt idx="49">
                  <c:v>45341</c:v>
                </c:pt>
                <c:pt idx="50">
                  <c:v>45342</c:v>
                </c:pt>
                <c:pt idx="51">
                  <c:v>45343</c:v>
                </c:pt>
                <c:pt idx="52">
                  <c:v>45344</c:v>
                </c:pt>
                <c:pt idx="53">
                  <c:v>45345</c:v>
                </c:pt>
                <c:pt idx="54">
                  <c:v>45346</c:v>
                </c:pt>
                <c:pt idx="55">
                  <c:v>45347</c:v>
                </c:pt>
                <c:pt idx="56">
                  <c:v>45348</c:v>
                </c:pt>
                <c:pt idx="57">
                  <c:v>45349</c:v>
                </c:pt>
                <c:pt idx="58">
                  <c:v>45350</c:v>
                </c:pt>
                <c:pt idx="59">
                  <c:v>45351</c:v>
                </c:pt>
              </c:numCache>
            </c:numRef>
          </c:cat>
          <c:val>
            <c:numRef>
              <c:f>Data1!$Q$459:$Q$518</c:f>
              <c:numCache>
                <c:formatCode>_(* #,##0.00_);_(* \(#,##0.00\);_(* "-"??_);_(@_)</c:formatCode>
                <c:ptCount val="60"/>
                <c:pt idx="0">
                  <c:v>317198442.7899999</c:v>
                </c:pt>
                <c:pt idx="1">
                  <c:v>346729168.49999946</c:v>
                </c:pt>
                <c:pt idx="2">
                  <c:v>329880688.19000006</c:v>
                </c:pt>
                <c:pt idx="3">
                  <c:v>314742686.70000035</c:v>
                </c:pt>
                <c:pt idx="4">
                  <c:v>299294932.05000007</c:v>
                </c:pt>
                <c:pt idx="5">
                  <c:v>333273589.04000014</c:v>
                </c:pt>
                <c:pt idx="6">
                  <c:v>330817749.80999994</c:v>
                </c:pt>
                <c:pt idx="7">
                  <c:v>305017900.72999996</c:v>
                </c:pt>
                <c:pt idx="8">
                  <c:v>350519151.96000028</c:v>
                </c:pt>
                <c:pt idx="9">
                  <c:v>344563694.05000013</c:v>
                </c:pt>
                <c:pt idx="10">
                  <c:v>330234748.18000019</c:v>
                </c:pt>
                <c:pt idx="11">
                  <c:v>327472606.46000028</c:v>
                </c:pt>
                <c:pt idx="12">
                  <c:v>423306754.95999992</c:v>
                </c:pt>
                <c:pt idx="13">
                  <c:v>564117470.48999965</c:v>
                </c:pt>
                <c:pt idx="14">
                  <c:v>967219888.9799999</c:v>
                </c:pt>
                <c:pt idx="15">
                  <c:v>1038627488.6999996</c:v>
                </c:pt>
                <c:pt idx="16">
                  <c:v>635660677.61000037</c:v>
                </c:pt>
                <c:pt idx="17">
                  <c:v>344163187.54999983</c:v>
                </c:pt>
                <c:pt idx="18">
                  <c:v>429223617.69000006</c:v>
                </c:pt>
                <c:pt idx="19">
                  <c:v>437850969.73000014</c:v>
                </c:pt>
                <c:pt idx="20">
                  <c:v>404034174.81999999</c:v>
                </c:pt>
                <c:pt idx="21">
                  <c:v>330529996.74000019</c:v>
                </c:pt>
                <c:pt idx="22">
                  <c:v>324741981.47999996</c:v>
                </c:pt>
                <c:pt idx="23">
                  <c:v>319794120.2499997</c:v>
                </c:pt>
                <c:pt idx="24">
                  <c:v>329962438.51999992</c:v>
                </c:pt>
                <c:pt idx="25">
                  <c:v>301918682.13000011</c:v>
                </c:pt>
                <c:pt idx="26">
                  <c:v>296497194.06999981</c:v>
                </c:pt>
                <c:pt idx="27">
                  <c:v>322458293.96999997</c:v>
                </c:pt>
                <c:pt idx="28">
                  <c:v>297705671.42000008</c:v>
                </c:pt>
                <c:pt idx="29">
                  <c:v>287105060.17999983</c:v>
                </c:pt>
                <c:pt idx="30">
                  <c:v>261593309.43000007</c:v>
                </c:pt>
                <c:pt idx="31">
                  <c:v>243367749.26999998</c:v>
                </c:pt>
                <c:pt idx="32">
                  <c:v>251316507.52999997</c:v>
                </c:pt>
                <c:pt idx="33">
                  <c:v>242205608.19999996</c:v>
                </c:pt>
                <c:pt idx="34">
                  <c:v>256459038.17999998</c:v>
                </c:pt>
                <c:pt idx="35">
                  <c:v>267853215.03</c:v>
                </c:pt>
                <c:pt idx="36">
                  <c:v>254470040.59000003</c:v>
                </c:pt>
                <c:pt idx="37">
                  <c:v>255430205.48999989</c:v>
                </c:pt>
                <c:pt idx="38">
                  <c:v>233610596.60000008</c:v>
                </c:pt>
                <c:pt idx="39">
                  <c:v>253722403.55999997</c:v>
                </c:pt>
                <c:pt idx="40">
                  <c:v>289496858.34000009</c:v>
                </c:pt>
                <c:pt idx="41">
                  <c:v>263673470.34999993</c:v>
                </c:pt>
                <c:pt idx="42">
                  <c:v>287399166.18999988</c:v>
                </c:pt>
                <c:pt idx="43">
                  <c:v>267930607.76999995</c:v>
                </c:pt>
                <c:pt idx="44">
                  <c:v>257437546.03</c:v>
                </c:pt>
                <c:pt idx="45">
                  <c:v>225553910.22999999</c:v>
                </c:pt>
                <c:pt idx="46">
                  <c:v>215033405.36999986</c:v>
                </c:pt>
                <c:pt idx="47">
                  <c:v>275886428.50999999</c:v>
                </c:pt>
                <c:pt idx="48">
                  <c:v>283034533.66000003</c:v>
                </c:pt>
                <c:pt idx="49">
                  <c:v>235138943.60000005</c:v>
                </c:pt>
                <c:pt idx="50">
                  <c:v>240733194.14000022</c:v>
                </c:pt>
                <c:pt idx="51">
                  <c:v>237921920.57999992</c:v>
                </c:pt>
                <c:pt idx="52">
                  <c:v>239341060.93000004</c:v>
                </c:pt>
                <c:pt idx="53">
                  <c:v>244684684.50000009</c:v>
                </c:pt>
                <c:pt idx="54">
                  <c:v>251259283.44999987</c:v>
                </c:pt>
                <c:pt idx="55">
                  <c:v>249976116.79000008</c:v>
                </c:pt>
                <c:pt idx="56">
                  <c:v>303683016.89999986</c:v>
                </c:pt>
                <c:pt idx="57">
                  <c:v>302028018.31</c:v>
                </c:pt>
                <c:pt idx="58">
                  <c:v>259474939.1699999</c:v>
                </c:pt>
                <c:pt idx="59">
                  <c:v>273538261.72999978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71-4185-8064-02F65A631970}"/>
            </c:ext>
          </c:extLst>
        </c:ser>
        <c:ser>
          <c:idx val="3"/>
          <c:order val="3"/>
          <c:tx>
            <c:strRef>
              <c:f>Data1!$R$1</c:f>
              <c:strCache>
                <c:ptCount val="1"/>
                <c:pt idx="0">
                  <c:v> Discretionary Coll </c:v>
                </c:pt>
              </c:strCache>
            </c:strRef>
          </c:tx>
          <c:spPr>
            <a:solidFill>
              <a:srgbClr val="33BED2"/>
            </a:solidFill>
            <a:ln w="25400">
              <a:noFill/>
            </a:ln>
            <a:effectLst/>
          </c:spPr>
          <c:cat>
            <c:numRef>
              <c:f>Data1!$A$459:$A$518</c:f>
              <c:numCache>
                <c:formatCode>m/d/yyyy</c:formatCode>
                <c:ptCount val="60"/>
                <c:pt idx="0">
                  <c:v>45292</c:v>
                </c:pt>
                <c:pt idx="1">
                  <c:v>45293</c:v>
                </c:pt>
                <c:pt idx="2">
                  <c:v>45294</c:v>
                </c:pt>
                <c:pt idx="3">
                  <c:v>45295</c:v>
                </c:pt>
                <c:pt idx="4">
                  <c:v>45296</c:v>
                </c:pt>
                <c:pt idx="5">
                  <c:v>45297</c:v>
                </c:pt>
                <c:pt idx="6">
                  <c:v>45298</c:v>
                </c:pt>
                <c:pt idx="7">
                  <c:v>45299</c:v>
                </c:pt>
                <c:pt idx="8">
                  <c:v>45300</c:v>
                </c:pt>
                <c:pt idx="9">
                  <c:v>45301</c:v>
                </c:pt>
                <c:pt idx="10">
                  <c:v>45302</c:v>
                </c:pt>
                <c:pt idx="11">
                  <c:v>45303</c:v>
                </c:pt>
                <c:pt idx="12">
                  <c:v>45304</c:v>
                </c:pt>
                <c:pt idx="13">
                  <c:v>45305</c:v>
                </c:pt>
                <c:pt idx="14">
                  <c:v>45306</c:v>
                </c:pt>
                <c:pt idx="15">
                  <c:v>45307</c:v>
                </c:pt>
                <c:pt idx="16">
                  <c:v>45308</c:v>
                </c:pt>
                <c:pt idx="17">
                  <c:v>45309</c:v>
                </c:pt>
                <c:pt idx="18">
                  <c:v>45310</c:v>
                </c:pt>
                <c:pt idx="19">
                  <c:v>45311</c:v>
                </c:pt>
                <c:pt idx="20">
                  <c:v>45312</c:v>
                </c:pt>
                <c:pt idx="21">
                  <c:v>45313</c:v>
                </c:pt>
                <c:pt idx="22">
                  <c:v>45314</c:v>
                </c:pt>
                <c:pt idx="23">
                  <c:v>45315</c:v>
                </c:pt>
                <c:pt idx="24">
                  <c:v>45316</c:v>
                </c:pt>
                <c:pt idx="25">
                  <c:v>45317</c:v>
                </c:pt>
                <c:pt idx="26">
                  <c:v>45318</c:v>
                </c:pt>
                <c:pt idx="27">
                  <c:v>45319</c:v>
                </c:pt>
                <c:pt idx="28">
                  <c:v>45320</c:v>
                </c:pt>
                <c:pt idx="29">
                  <c:v>45321</c:v>
                </c:pt>
                <c:pt idx="30">
                  <c:v>45322</c:v>
                </c:pt>
                <c:pt idx="31">
                  <c:v>45323</c:v>
                </c:pt>
                <c:pt idx="32">
                  <c:v>45324</c:v>
                </c:pt>
                <c:pt idx="33">
                  <c:v>45325</c:v>
                </c:pt>
                <c:pt idx="34">
                  <c:v>45326</c:v>
                </c:pt>
                <c:pt idx="35">
                  <c:v>45327</c:v>
                </c:pt>
                <c:pt idx="36">
                  <c:v>45328</c:v>
                </c:pt>
                <c:pt idx="37">
                  <c:v>45329</c:v>
                </c:pt>
                <c:pt idx="38">
                  <c:v>45330</c:v>
                </c:pt>
                <c:pt idx="39">
                  <c:v>45331</c:v>
                </c:pt>
                <c:pt idx="40">
                  <c:v>45332</c:v>
                </c:pt>
                <c:pt idx="41">
                  <c:v>45333</c:v>
                </c:pt>
                <c:pt idx="42">
                  <c:v>45334</c:v>
                </c:pt>
                <c:pt idx="43">
                  <c:v>45335</c:v>
                </c:pt>
                <c:pt idx="44">
                  <c:v>45336</c:v>
                </c:pt>
                <c:pt idx="45">
                  <c:v>45337</c:v>
                </c:pt>
                <c:pt idx="46">
                  <c:v>45338</c:v>
                </c:pt>
                <c:pt idx="47">
                  <c:v>45339</c:v>
                </c:pt>
                <c:pt idx="48">
                  <c:v>45340</c:v>
                </c:pt>
                <c:pt idx="49">
                  <c:v>45341</c:v>
                </c:pt>
                <c:pt idx="50">
                  <c:v>45342</c:v>
                </c:pt>
                <c:pt idx="51">
                  <c:v>45343</c:v>
                </c:pt>
                <c:pt idx="52">
                  <c:v>45344</c:v>
                </c:pt>
                <c:pt idx="53">
                  <c:v>45345</c:v>
                </c:pt>
                <c:pt idx="54">
                  <c:v>45346</c:v>
                </c:pt>
                <c:pt idx="55">
                  <c:v>45347</c:v>
                </c:pt>
                <c:pt idx="56">
                  <c:v>45348</c:v>
                </c:pt>
                <c:pt idx="57">
                  <c:v>45349</c:v>
                </c:pt>
                <c:pt idx="58">
                  <c:v>45350</c:v>
                </c:pt>
                <c:pt idx="59">
                  <c:v>45351</c:v>
                </c:pt>
              </c:numCache>
            </c:numRef>
          </c:cat>
          <c:val>
            <c:numRef>
              <c:f>Data1!$R$459:$R$518</c:f>
              <c:numCache>
                <c:formatCode>_(* #,##0.00_);_(* \(#,##0.00\);_(* "-"??_);_(@_)</c:formatCode>
                <c:ptCount val="60"/>
                <c:pt idx="0">
                  <c:v>4564755592.6100054</c:v>
                </c:pt>
                <c:pt idx="1">
                  <c:v>4531107941.6499996</c:v>
                </c:pt>
                <c:pt idx="2">
                  <c:v>4358177398.8200026</c:v>
                </c:pt>
                <c:pt idx="3">
                  <c:v>4356049752.7299967</c:v>
                </c:pt>
                <c:pt idx="4">
                  <c:v>4592519305.4399986</c:v>
                </c:pt>
                <c:pt idx="5">
                  <c:v>4409365603.0200024</c:v>
                </c:pt>
                <c:pt idx="6">
                  <c:v>4362333585.1600018</c:v>
                </c:pt>
                <c:pt idx="7">
                  <c:v>4576156383.6500006</c:v>
                </c:pt>
                <c:pt idx="8">
                  <c:v>5424158064.0600004</c:v>
                </c:pt>
                <c:pt idx="9">
                  <c:v>5554405728.2900028</c:v>
                </c:pt>
                <c:pt idx="10">
                  <c:v>6409462322.3500013</c:v>
                </c:pt>
                <c:pt idx="11">
                  <c:v>7655527100.7799931</c:v>
                </c:pt>
                <c:pt idx="12">
                  <c:v>7403195875.0499945</c:v>
                </c:pt>
                <c:pt idx="13">
                  <c:v>7229275112.3499985</c:v>
                </c:pt>
                <c:pt idx="14">
                  <c:v>6863782237.6500025</c:v>
                </c:pt>
                <c:pt idx="15">
                  <c:v>6955170261.8899879</c:v>
                </c:pt>
                <c:pt idx="16">
                  <c:v>7412754259.6099958</c:v>
                </c:pt>
                <c:pt idx="17">
                  <c:v>6408209026.0599976</c:v>
                </c:pt>
                <c:pt idx="18">
                  <c:v>6415194556.6800032</c:v>
                </c:pt>
                <c:pt idx="19">
                  <c:v>6470658851.2700052</c:v>
                </c:pt>
                <c:pt idx="20">
                  <c:v>6468896658.96</c:v>
                </c:pt>
                <c:pt idx="21">
                  <c:v>6270171850.8699989</c:v>
                </c:pt>
                <c:pt idx="22">
                  <c:v>5652317294.8900003</c:v>
                </c:pt>
                <c:pt idx="23">
                  <c:v>5294612609.2900028</c:v>
                </c:pt>
                <c:pt idx="24">
                  <c:v>4932260549.4300003</c:v>
                </c:pt>
                <c:pt idx="25">
                  <c:v>4748476132.7100019</c:v>
                </c:pt>
                <c:pt idx="26">
                  <c:v>4752527628.5400066</c:v>
                </c:pt>
                <c:pt idx="27">
                  <c:v>4717799766.710001</c:v>
                </c:pt>
                <c:pt idx="28">
                  <c:v>4720818142.9600039</c:v>
                </c:pt>
                <c:pt idx="29">
                  <c:v>4614668525.8200006</c:v>
                </c:pt>
                <c:pt idx="30">
                  <c:v>4545176584.9799995</c:v>
                </c:pt>
                <c:pt idx="31">
                  <c:v>5247486721.2899933</c:v>
                </c:pt>
                <c:pt idx="32">
                  <c:v>5200036019.9699984</c:v>
                </c:pt>
                <c:pt idx="33">
                  <c:v>5201698379.3599939</c:v>
                </c:pt>
                <c:pt idx="34">
                  <c:v>5174929994.6100006</c:v>
                </c:pt>
                <c:pt idx="35">
                  <c:v>5189933387.3499956</c:v>
                </c:pt>
                <c:pt idx="36">
                  <c:v>5070813250.9300003</c:v>
                </c:pt>
                <c:pt idx="37">
                  <c:v>5190348921.2699966</c:v>
                </c:pt>
                <c:pt idx="38">
                  <c:v>4609846793.2299976</c:v>
                </c:pt>
                <c:pt idx="39">
                  <c:v>4669865612.9700003</c:v>
                </c:pt>
                <c:pt idx="40">
                  <c:v>4663326673.420001</c:v>
                </c:pt>
                <c:pt idx="41">
                  <c:v>4678817576.1100016</c:v>
                </c:pt>
                <c:pt idx="42">
                  <c:v>4698513265.5599976</c:v>
                </c:pt>
                <c:pt idx="43">
                  <c:v>4767648202.1300001</c:v>
                </c:pt>
                <c:pt idx="44">
                  <c:v>4884004284.9499912</c:v>
                </c:pt>
                <c:pt idx="45">
                  <c:v>4255898974.7299995</c:v>
                </c:pt>
                <c:pt idx="46">
                  <c:v>4437271326.1500006</c:v>
                </c:pt>
                <c:pt idx="47">
                  <c:v>4373990424.0499973</c:v>
                </c:pt>
                <c:pt idx="48">
                  <c:v>4367535756.9799967</c:v>
                </c:pt>
                <c:pt idx="49">
                  <c:v>4418764564.9100008</c:v>
                </c:pt>
                <c:pt idx="50">
                  <c:v>4326728223.2500029</c:v>
                </c:pt>
                <c:pt idx="51">
                  <c:v>4250012450.7400002</c:v>
                </c:pt>
                <c:pt idx="52">
                  <c:v>4186043195.1899991</c:v>
                </c:pt>
                <c:pt idx="53">
                  <c:v>4157956725.6599989</c:v>
                </c:pt>
                <c:pt idx="54">
                  <c:v>4159942955.3099971</c:v>
                </c:pt>
                <c:pt idx="55">
                  <c:v>4179296578.3599944</c:v>
                </c:pt>
                <c:pt idx="56">
                  <c:v>4119631472.7500019</c:v>
                </c:pt>
                <c:pt idx="57">
                  <c:v>4077338903.2399974</c:v>
                </c:pt>
                <c:pt idx="58">
                  <c:v>4140730323.6399989</c:v>
                </c:pt>
                <c:pt idx="59">
                  <c:v>4770909366.29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71-4185-8064-02F65A631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326303"/>
        <c:axId val="1357331295"/>
      </c:areaChart>
      <c:dateAx>
        <c:axId val="1357326303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31295"/>
        <c:crosses val="autoZero"/>
        <c:auto val="1"/>
        <c:lblOffset val="100"/>
        <c:baseTimeUnit val="days"/>
      </c:dateAx>
      <c:valAx>
        <c:axId val="1357331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26303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9035257193303786E-2"/>
                <c:y val="0.37420981126786435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4710B-2A8D-4608-B15A-1620BC8A888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35A3A-9FC9-44A2-9465-F3473961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9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C47D-1CE2-413C-A42F-8013714F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07C4D-CD50-4CA7-9D6D-C74188DC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9DF-DA0A-40DD-8EDE-43AD685C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FF23-8721-4E50-9DB4-20ED06D5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B3B2-2A1F-44BC-9111-A1D27F52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1E69-42CD-471D-A39A-834B27B9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3CD8B-8404-4BB7-96C6-40E36052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3DC2-DB8D-4909-A2E2-74461866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C78D-DAB0-4909-8606-E3266B8E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8A75-AFEC-4D12-AE5F-9D8A48A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76F8D-2037-47E3-A74E-9F58D57FA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6158-56FA-4493-85BC-EDAE355B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F1E7-CAA8-45D4-9B3A-CA9237B6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CAD08-FCEF-4563-88A3-581A8F5C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526FC-3564-4B0B-8D72-A68AF20C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2DCE-F78D-4EC9-ABAB-28F5A10A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00DF-D0D1-4870-8CC2-79C10637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6D3A-2552-4982-87E0-6AC0BE19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EE84A-E2E9-40A8-9FDB-90A5D9F0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279D-5085-42A1-856E-63D32778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F7CC-4CD2-4B1C-8453-7BEE19D1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D56FC-1A31-4323-8F73-C89060302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D6E0-1DFB-4B60-A053-A170DF8B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AD3E-67D1-455F-BAD9-D7DA783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BC51-D5C9-4B30-95CA-EAA0499C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7D2C-6F0C-4A8F-8CD6-1C89C10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E5BE-69D6-4DBC-A6B8-4D26A321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FF47-CC70-454A-9EEB-76C9F6F4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112FC-912B-47EE-AB68-C65BADCC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F5D72-9E90-4871-B27B-DB93FD2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C402-678A-4537-B63D-33B3B3EF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6BDB-20CF-41C9-8C2E-E7984E47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CBE24-03BD-401E-AF3A-0EE17F03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3812-3F85-42D9-B48C-860D5CE52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3F69C-BC30-4D1A-BD5F-A02331E56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5E5BE-B11C-4EF7-BF12-344BE0C11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12F1B-DDB6-47D7-9555-F899EA1B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DB4BD-54B7-414D-8D5D-4C6F1482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3657D-6647-4119-B3E0-ED7719D0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6D78-0C5D-436E-8219-CDECD9A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3232-DE48-4131-9CF3-F43D8AFB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B1F46-0693-49A5-804C-09C59CF8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DF0D1-E545-41C5-A2AA-1DCE3FCC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35D95-6F31-416C-B0E4-CFEB563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940D4-DA7E-4AC1-93C7-03A3C963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732E-5E4D-41F4-A80A-60C86E08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0511-6355-491A-9294-E83850FA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296-91D3-4B69-9911-4CA851AC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7B1D9-CB14-4619-9781-70C316F9E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3FE32-930F-4B4E-8BFC-F7857599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187B-0564-4277-9C02-75884F0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8283-9961-4E4A-91E5-99EA94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C3FF-D6EE-4B9F-8657-B9AB324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46719-2938-426F-AE45-7A3751F3E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DB69C-35A0-4C97-A518-A33EA665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C9F4C-0612-4E19-BE76-9BADA7BF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CC-324D-4DAF-97B6-3F518EFD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18BE4-61DF-44F6-8ABC-FE001CA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C4691-FAB5-44C7-991C-E554C5C1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4B742-645D-46C5-A3C8-66AD51BD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9D426-6B3B-4947-A9ED-9A343CBB7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4F99-19F7-4184-8A3F-7D883BAD107F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EB096-3D66-4D48-8EF0-DDBFA0C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52A1-BA78-4A43-BE55-81E1FB45D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Credit Finance Sub Group Update to the Technical Advisory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/>
              <a:t>27 March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Loretto Martin, NRG,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853AD-A990-47D8-8BD8-632A72F9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EAL Changes and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B3D59-45A9-4A06-8AF4-363FF7BC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5025006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looked at calculation parameters around Winter storm Elliott and discovered netting of Day Ahead and Real Time does not provide for a desired collateral cushion going into the event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current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methodology with a 40 day lookback period applied to the Real Time liability also allows for increased collateral requirements going into an event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changes tend to lag existing methods in producing increased collateral requirements going into a pricing event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retailer hedged bilaterally beyond their liability will minimize DAM activity and receive credits in RTM. Under such a scenario, the underlying obligation to ERCOT is minimal and will NOT increase collateral requirements going into the event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However, with separate DA/RT against forward adjustment factors and historical lookbacks, increasing prices do trigger increasing collateral obligations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8837A-E472-492F-A124-69467B5C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51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38AC-05D9-4176-BBDB-E15B79F14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457" y="655639"/>
            <a:ext cx="9644543" cy="73501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  <a:cs typeface="Times New Roman" panose="02020603050405020304" pitchFamily="18" charset="0"/>
              </a:rPr>
              <a:t>Monthly Highlights January – February 2024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FF607-9103-4ED4-B8CA-ADCE0DAAEF4F}"/>
              </a:ext>
            </a:extLst>
          </p:cNvPr>
          <p:cNvSpPr txBox="1"/>
          <p:nvPr/>
        </p:nvSpPr>
        <p:spPr>
          <a:xfrm>
            <a:off x="563417" y="1638300"/>
            <a:ext cx="11259127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Market-wide average Total Potential Exposure (TPE) decreased from $1.80 in January 2024 to $1.34 billion in February 2024.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TPE decreased due to lower forward adjustment factors and real-time and day-ahead prices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Average Discretionary Collateral decreased from $5.57 billion in January 2024 to $4.60 billion in February 2024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 panose="02020603050405020304" pitchFamily="18" charset="0"/>
              </a:rPr>
              <a:t>No unusual collateral call activity</a:t>
            </a:r>
          </a:p>
        </p:txBody>
      </p:sp>
    </p:spTree>
    <p:extLst>
      <p:ext uri="{BB962C8B-B14F-4D97-AF65-F5344CB8AC3E}">
        <p14:creationId xmlns:p14="http://schemas.microsoft.com/office/powerpoint/2010/main" val="473303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2AA3-8A92-4E93-826D-4991323B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Available Credit by Type Compared to Total Potential Exposure (TPE) YTD February 2024</a:t>
            </a:r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52C0EC-5B52-9572-9D32-53223C578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0515600" cy="4654694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9F9C72-2E83-D8D5-9DCC-87E08894E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205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63115-A32D-4B9A-B2FF-012E9627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3166" cy="1325563"/>
          </a:xfrm>
        </p:spPr>
        <p:txBody>
          <a:bodyPr/>
          <a:lstStyle/>
          <a:p>
            <a:pPr algn="ctr"/>
            <a:r>
              <a:rPr lang="en-US" sz="4400" dirty="0">
                <a:cs typeface="Times New Roman" panose="02020603050405020304" pitchFamily="18" charset="0"/>
              </a:rPr>
              <a:t>Discretionary Collateral </a:t>
            </a:r>
            <a:r>
              <a:rPr lang="en-US" dirty="0">
                <a:cs typeface="Times New Roman" panose="02020603050405020304" pitchFamily="18" charset="0"/>
              </a:rPr>
              <a:t>Jan-Feb 2024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8724867-2DC6-0DDE-8E64-72AE20424D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4019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4485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43683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11284" y="5257801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February 29,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36 banks that have issued LCs.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9F27C5-233B-7CEE-A09E-E3C16CA77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113" y="2022758"/>
            <a:ext cx="7806781" cy="262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Question marks in a line and one question mark is lit">
            <a:extLst>
              <a:ext uri="{FF2B5EF4-FFF2-40B4-BE49-F238E27FC236}">
                <a16:creationId xmlns:a16="http://schemas.microsoft.com/office/drawing/2014/main" id="{6B2C015A-608E-460E-AEF9-3985F5510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0" r="23298" b="71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4A7F-F05A-475E-92CE-D3F0E16C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Questions?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4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General Update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075"/>
            <a:ext cx="10515600" cy="4557888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defRPr/>
            </a:pPr>
            <a:r>
              <a:rPr lang="en-US" sz="3200" dirty="0"/>
              <a:t>20 March CFSG meeting</a:t>
            </a:r>
            <a:endParaRPr lang="en-US" sz="32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Voting matters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Operational NPRR’s without credit impacts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Discussion items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EAL Change Proposals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Independent Amount Posting Requirement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/>
              <a:t>NPRR 1215 Clarifications to DAM and Energy-Only Offer Calc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/>
              <a:t>Regular credit exposure updates</a:t>
            </a:r>
          </a:p>
        </p:txBody>
      </p:sp>
    </p:spTree>
    <p:extLst>
      <p:ext uri="{BB962C8B-B14F-4D97-AF65-F5344CB8AC3E}">
        <p14:creationId xmlns:p14="http://schemas.microsoft.com/office/powerpoint/2010/main" val="271264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3362-1899-4EC3-9D1B-D87355DB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NPRR Reviewed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942D8-46C5-494A-A41B-18E9D3AF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altLang="en-US" sz="2400" b="1" dirty="0">
                <a:solidFill>
                  <a:srgbClr val="000000"/>
                </a:solidFill>
                <a:cs typeface="Calibri" panose="020F0502020204030204" pitchFamily="34" charset="0"/>
              </a:rPr>
              <a:t>NPRR1212, Clarification of Distribution Service Provider’s Obligation to Provide an ESI ID.  </a:t>
            </a:r>
            <a:r>
              <a:rPr lang="en-US" altLang="en-US" sz="2400" dirty="0">
                <a:solidFill>
                  <a:srgbClr val="000000"/>
                </a:solidFill>
                <a:cs typeface="Calibri" panose="020F0502020204030204" pitchFamily="34" charset="0"/>
              </a:rPr>
              <a:t>This Nodal Protocol Revision Request (NPRR) revises Section 10.3.2 to clarify the obligation of a Distribution Service Provider (DSP) to provide ERCOT with an Electric Service Identifier (ESI ID) for a Resource site that consumes Load other than Wholesale Storage Load (WSL) and that is not behind a Non-Opt-In Entity (NOIE) tie meter.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CFSG Review as operational without credit impacts</a:t>
            </a:r>
            <a:endParaRPr lang="en-US" sz="24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93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Independent Amount Posting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50053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Upon implementation of NPRR 1165 April 1, all CP will be required to post IA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CRR only = $500K; Multi-market = $200K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Ramsey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Cripe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of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SEnergy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presented concerns over added costs and liquidity constraints for smaller MP’s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Could also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reduce overall hedging in the market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ERCOT responded that smaller players can have CRR activities that result in obligations to ERCOT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Entire market has an obligation to prevent default as participants regardless of exposure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Resources limited to implement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ctpy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-level collateralization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581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NPRR 1215 Clarifications to the Day-Ahead Market (DAM) Energy-Only Offer Calculation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50053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 from ERCOT to address issue observed by MP’s of ambiguities in protocol language around DAM Energy-Only Offer Calculation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ERCOT proposed an administrative clean up of the language which will not impact market operations</a:t>
            </a:r>
          </a:p>
          <a:p>
            <a:pPr marL="457200" lvl="1"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Two clarification edits to reflect that the “absolute value” of negative prices is used to increase exposure when prices are negative.</a:t>
            </a:r>
          </a:p>
          <a:p>
            <a:pPr marL="457200" lvl="1"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Paragraph reference error resolved</a:t>
            </a:r>
          </a:p>
          <a:p>
            <a:pPr marL="457200" lvl="1"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Incorporation of the as-built value of e2 used in the calculation of credit Exposure for Dam Energy-Only Offers.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CFSG discussed related matters and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plans to vote on the NPRR at the April meeting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725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NPRR 1184 Cash Collateral Interest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50053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ERCOT moved from annual collateral interest payments on cash held at ERCOT to monthly interest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credits interest earned on Cash Collateral held from Counter-Parties on a monthly basis and posts interest to each CP’s respective collateral no later than 15 days after each month-end.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Any corrections to cash balances must be made prior the interest calculation date (around 10th) in order to avoid any retroactive corrections to interest.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CPs need to review their respective cash collateral transactions and inform ERCOT Credit staff of any misapplication of collateral prior to the 10th day of each month. </a:t>
            </a:r>
          </a:p>
        </p:txBody>
      </p:sp>
    </p:spTree>
    <p:extLst>
      <p:ext uri="{BB962C8B-B14F-4D97-AF65-F5344CB8AC3E}">
        <p14:creationId xmlns:p14="http://schemas.microsoft.com/office/powerpoint/2010/main" val="350729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NPRR 1184 Cash Collateral Interest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50053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Circumstances resulting in misapplication of collateral:</a:t>
            </a:r>
          </a:p>
          <a:p>
            <a:pPr marL="457200" lvl="1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 counterparty did not properly identify for which counterparty the cash collateral is for (i.e., did not include the CP number and name in wire)</a:t>
            </a:r>
          </a:p>
          <a:p>
            <a:pPr marL="457200" lvl="1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New counterparty wired initial cash collateral and failed to properly identify the name of the registered market participant in the wire</a:t>
            </a:r>
          </a:p>
          <a:p>
            <a:pPr marL="457200" lvl="1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Mystery wires with no identification whatsoever </a:t>
            </a:r>
          </a:p>
          <a:p>
            <a:pPr marL="0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ERCOT is considering updating protocols related to specific instructions for cash collateral payments</a:t>
            </a:r>
          </a:p>
        </p:txBody>
      </p:sp>
    </p:spTree>
    <p:extLst>
      <p:ext uri="{BB962C8B-B14F-4D97-AF65-F5344CB8AC3E}">
        <p14:creationId xmlns:p14="http://schemas.microsoft.com/office/powerpoint/2010/main" val="245663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AAA7-8B13-490E-A894-C9C4F750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M-A122123-01 Payment Processing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B387B-76D6-4BBC-A11E-17A00A5F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DDFA0C-4015-8DBB-1F4D-479E6EC8E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3975"/>
            <a:ext cx="10515600" cy="4934211"/>
          </a:xfrm>
        </p:spPr>
        <p:txBody>
          <a:bodyPr>
            <a:normAutofit fontScale="70000" lnSpcReduction="20000"/>
          </a:bodyPr>
          <a:lstStyle/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January 26, 2024, ERCOT will implement an automated payment processing system.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Invoice Payment: Add the full invoice ID, alpha and numeric, in the remark/details of the wire.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Invoice Payment: Must be received by 10:00AM on the day after the invoice was issued in order for the outstanding invoice amount to be excluded from the intra-day TPEA that is calculated in the afternoon.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not pay WAN and ERO invoices into the Market Bank Account. Follow the instructions included on the WAN and ERO invoices.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Cash Collateral Deposit: Add the Counter-Party number in the remark/details of the wire.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Collateral Deposit for CRR auctions: Must be received by 3:00PM on the CRR lock date in order to be included in ACL for the CRR auction being initiated the same day.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will be making the following changes to its procedures: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Reminder emails for non-payment will be sent earlier in the day, and again in the afternoon, if required. 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 a reminder, per Protocol Section 9.7.1, any payment not received by 5:00PM on its due date will be considered late.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58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853AD-A990-47D8-8BD8-632A72F9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EAL Changes and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B3D59-45A9-4A06-8AF4-363FF7BC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5025006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 and Rainbow requested changes to the Estimated Aggregate Liability report that represents parameters defining the CP’s collateral obligation to ERCOT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 expressed desire to have settlement from RT and DA combined in the calculation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forward adjustment factors apply separately to DA and RT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 lookback period designed to protect against default mass transition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Varies but can reflect up to 40 days of invoices and financial market activity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 Forward Adjustment Factors (FAFs), ratios of future and past prices scaling invoices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CFSG will continue to review EAL calculation methodology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Credit team is evaluating four scenarios presenting these to CFSG in detail.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8837A-E472-492F-A124-69467B5C0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77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487ff0d5-859f-4698-9b9b-079befd22fd5}" enabled="1" method="Standard" siteId="{482dc10d-9180-4c99-816e-70ee2557afd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1133</Words>
  <Application>Microsoft Office PowerPoint</Application>
  <PresentationFormat>Widescreen</PresentationFormat>
  <Paragraphs>89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Times New Roman</vt:lpstr>
      <vt:lpstr>Office Theme</vt:lpstr>
      <vt:lpstr>Credit Finance Sub Group Update to the Technical Advisory Committee</vt:lpstr>
      <vt:lpstr>General Update </vt:lpstr>
      <vt:lpstr>NPRR Reviewed</vt:lpstr>
      <vt:lpstr>Independent Amount Posting</vt:lpstr>
      <vt:lpstr>NPRR 1215 Clarifications to the Day-Ahead Market (DAM) Energy-Only Offer Calculation</vt:lpstr>
      <vt:lpstr>NPRR 1184 Cash Collateral Interest</vt:lpstr>
      <vt:lpstr>NPRR 1184 Cash Collateral Interest</vt:lpstr>
      <vt:lpstr>M-A122123-01 Payment Processing System</vt:lpstr>
      <vt:lpstr>EAL Changes and Analysis</vt:lpstr>
      <vt:lpstr>EAL Changes and Analysis</vt:lpstr>
      <vt:lpstr>Monthly Highlights January – February 2024</vt:lpstr>
      <vt:lpstr>Available Credit by Type Compared to Total Potential Exposure (TPE) YTD February 2024</vt:lpstr>
      <vt:lpstr>Discretionary Collateral Jan-Feb 2024</vt:lpstr>
      <vt:lpstr>Issuer Credit Limits vs Total LC Amounts Per Issuer</vt:lpstr>
      <vt:lpstr>Questions?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credit calculation adjustment proposal</dc:title>
  <dc:creator>Sager, Brenden</dc:creator>
  <cp:lastModifiedBy>Sager, Brenden</cp:lastModifiedBy>
  <cp:revision>49</cp:revision>
  <dcterms:created xsi:type="dcterms:W3CDTF">2022-08-01T15:23:51Z</dcterms:created>
  <dcterms:modified xsi:type="dcterms:W3CDTF">2024-03-25T17:14:42Z</dcterms:modified>
</cp:coreProperties>
</file>