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</p:sldMasterIdLst>
  <p:notesMasterIdLst>
    <p:notesMasterId r:id="rId21"/>
  </p:notesMasterIdLst>
  <p:handoutMasterIdLst>
    <p:handoutMasterId r:id="rId22"/>
  </p:handoutMasterIdLst>
  <p:sldIdLst>
    <p:sldId id="260" r:id="rId6"/>
    <p:sldId id="355" r:id="rId7"/>
    <p:sldId id="261" r:id="rId8"/>
    <p:sldId id="368" r:id="rId9"/>
    <p:sldId id="277" r:id="rId10"/>
    <p:sldId id="352" r:id="rId11"/>
    <p:sldId id="367" r:id="rId12"/>
    <p:sldId id="296" r:id="rId13"/>
    <p:sldId id="297" r:id="rId14"/>
    <p:sldId id="276" r:id="rId15"/>
    <p:sldId id="287" r:id="rId16"/>
    <p:sldId id="353" r:id="rId17"/>
    <p:sldId id="354" r:id="rId18"/>
    <p:sldId id="370" r:id="rId19"/>
    <p:sldId id="369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gio, Dave" initials="MD" lastIdx="4" clrIdx="0">
    <p:extLst>
      <p:ext uri="{19B8F6BF-5375-455C-9EA6-DF929625EA0E}">
        <p15:presenceInfo xmlns:p15="http://schemas.microsoft.com/office/powerpoint/2012/main" userId="S-1-5-21-639947351-343809578-3807592339-4753" providerId="AD"/>
      </p:ext>
    </p:extLst>
  </p:cmAuthor>
  <p:cmAuthor id="2" name="Townsend, Aaron" initials="TA" lastIdx="32" clrIdx="1">
    <p:extLst>
      <p:ext uri="{19B8F6BF-5375-455C-9EA6-DF929625EA0E}">
        <p15:presenceInfo xmlns:p15="http://schemas.microsoft.com/office/powerpoint/2012/main" userId="S-1-5-21-639947351-343809578-3807592339-53395" providerId="AD"/>
      </p:ext>
    </p:extLst>
  </p:cmAuthor>
  <p:cmAuthor id="3" name="Holt, Blake" initials="HB" lastIdx="30" clrIdx="2">
    <p:extLst>
      <p:ext uri="{19B8F6BF-5375-455C-9EA6-DF929625EA0E}">
        <p15:presenceInfo xmlns:p15="http://schemas.microsoft.com/office/powerpoint/2012/main" userId="S-1-5-21-639947351-343809578-3807592339-31793" providerId="AD"/>
      </p:ext>
    </p:extLst>
  </p:cmAuthor>
  <p:cmAuthor id="4" name="Kersulis, Jonas" initials="KJ" lastIdx="1" clrIdx="3">
    <p:extLst>
      <p:ext uri="{19B8F6BF-5375-455C-9EA6-DF929625EA0E}">
        <p15:presenceInfo xmlns:p15="http://schemas.microsoft.com/office/powerpoint/2012/main" userId="S::Jonas.Kersulis@ercot.com::38ec2a83-12fc-4093-8e16-3ee53b6e0485" providerId="AD"/>
      </p:ext>
    </p:extLst>
  </p:cmAuthor>
  <p:cmAuthor id="5" name="djm" initials="djm" lastIdx="1" clrIdx="4">
    <p:extLst>
      <p:ext uri="{19B8F6BF-5375-455C-9EA6-DF929625EA0E}">
        <p15:presenceInfo xmlns:p15="http://schemas.microsoft.com/office/powerpoint/2012/main" userId="djm" providerId="None"/>
      </p:ext>
    </p:extLst>
  </p:cmAuthor>
  <p:cmAuthor id="6" name="Shah, Neil" initials="SN" lastIdx="5" clrIdx="5">
    <p:extLst>
      <p:ext uri="{19B8F6BF-5375-455C-9EA6-DF929625EA0E}">
        <p15:presenceInfo xmlns:p15="http://schemas.microsoft.com/office/powerpoint/2012/main" userId="S::Neil.Shah@ercot.com::c825c17a-b2fe-45c0-a9d5-794112f6ee8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208"/>
    <a:srgbClr val="C68106"/>
    <a:srgbClr val="CBE3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7946A9-6FB8-4DDE-88AF-2FCA13D7AE7D}" v="4" dt="2024-05-09T14:36:31.3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swell, Cory" userId="c63747d5-e4be-47e4-a834-0d38b13ff3ae" providerId="ADAL" clId="{1C71DDB9-0845-4101-A55D-A30B16769132}"/>
    <pc:docChg chg="undo custSel modSld">
      <pc:chgData name="Carswell, Cory" userId="c63747d5-e4be-47e4-a834-0d38b13ff3ae" providerId="ADAL" clId="{1C71DDB9-0845-4101-A55D-A30B16769132}" dt="2024-03-07T13:08:01.257" v="334" actId="14826"/>
      <pc:docMkLst>
        <pc:docMk/>
      </pc:docMkLst>
      <pc:sldChg chg="modSp mod">
        <pc:chgData name="Carswell, Cory" userId="c63747d5-e4be-47e4-a834-0d38b13ff3ae" providerId="ADAL" clId="{1C71DDB9-0845-4101-A55D-A30B16769132}" dt="2024-03-06T12:07:02.218" v="142" actId="13926"/>
        <pc:sldMkLst>
          <pc:docMk/>
          <pc:sldMk cId="730603795" sldId="260"/>
        </pc:sldMkLst>
        <pc:spChg chg="mod">
          <ac:chgData name="Carswell, Cory" userId="c63747d5-e4be-47e4-a834-0d38b13ff3ae" providerId="ADAL" clId="{1C71DDB9-0845-4101-A55D-A30B16769132}" dt="2024-03-06T12:07:02.218" v="142" actId="13926"/>
          <ac:spMkLst>
            <pc:docMk/>
            <pc:sldMk cId="730603795" sldId="260"/>
            <ac:spMk id="7" creationId="{00000000-0000-0000-0000-000000000000}"/>
          </ac:spMkLst>
        </pc:spChg>
      </pc:sldChg>
      <pc:sldChg chg="modSp mod">
        <pc:chgData name="Carswell, Cory" userId="c63747d5-e4be-47e4-a834-0d38b13ff3ae" providerId="ADAL" clId="{1C71DDB9-0845-4101-A55D-A30B16769132}" dt="2024-03-06T12:34:19.451" v="149" actId="13926"/>
        <pc:sldMkLst>
          <pc:docMk/>
          <pc:sldMk cId="1324424397" sldId="261"/>
        </pc:sldMkLst>
        <pc:spChg chg="mod">
          <ac:chgData name="Carswell, Cory" userId="c63747d5-e4be-47e4-a834-0d38b13ff3ae" providerId="ADAL" clId="{1C71DDB9-0845-4101-A55D-A30B16769132}" dt="2024-03-06T12:34:19.451" v="149" actId="13926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Carswell, Cory" userId="c63747d5-e4be-47e4-a834-0d38b13ff3ae" providerId="ADAL" clId="{1C71DDB9-0845-4101-A55D-A30B16769132}" dt="2024-03-06T12:07:41.741" v="143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Carswell, Cory" userId="c63747d5-e4be-47e4-a834-0d38b13ff3ae" providerId="ADAL" clId="{1C71DDB9-0845-4101-A55D-A30B16769132}" dt="2024-03-06T12:51:22.021" v="284" actId="13926"/>
        <pc:sldMkLst>
          <pc:docMk/>
          <pc:sldMk cId="2145432706" sldId="276"/>
        </pc:sldMkLst>
        <pc:spChg chg="mod">
          <ac:chgData name="Carswell, Cory" userId="c63747d5-e4be-47e4-a834-0d38b13ff3ae" providerId="ADAL" clId="{1C71DDB9-0845-4101-A55D-A30B16769132}" dt="2024-03-06T12:51:22.021" v="284" actId="13926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Carswell, Cory" userId="c63747d5-e4be-47e4-a834-0d38b13ff3ae" providerId="ADAL" clId="{1C71DDB9-0845-4101-A55D-A30B16769132}" dt="2024-03-06T12:42:29.235" v="216" actId="20577"/>
        <pc:sldMkLst>
          <pc:docMk/>
          <pc:sldMk cId="1095794504" sldId="277"/>
        </pc:sldMkLst>
        <pc:spChg chg="mod">
          <ac:chgData name="Carswell, Cory" userId="c63747d5-e4be-47e4-a834-0d38b13ff3ae" providerId="ADAL" clId="{1C71DDB9-0845-4101-A55D-A30B16769132}" dt="2024-03-06T12:42:29.235" v="216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Carswell, Cory" userId="c63747d5-e4be-47e4-a834-0d38b13ff3ae" providerId="ADAL" clId="{1C71DDB9-0845-4101-A55D-A30B16769132}" dt="2024-03-06T12:19:52.922" v="147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Carswell, Cory" userId="c63747d5-e4be-47e4-a834-0d38b13ff3ae" providerId="ADAL" clId="{1C71DDB9-0845-4101-A55D-A30B16769132}" dt="2024-03-06T12:52:37.251" v="287" actId="13926"/>
        <pc:sldMkLst>
          <pc:docMk/>
          <pc:sldMk cId="1338195067" sldId="287"/>
        </pc:sldMkLst>
        <pc:spChg chg="mod">
          <ac:chgData name="Carswell, Cory" userId="c63747d5-e4be-47e4-a834-0d38b13ff3ae" providerId="ADAL" clId="{1C71DDB9-0845-4101-A55D-A30B16769132}" dt="2024-03-06T12:52:37.251" v="287" actId="13926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Carswell, Cory" userId="c63747d5-e4be-47e4-a834-0d38b13ff3ae" providerId="ADAL" clId="{1C71DDB9-0845-4101-A55D-A30B16769132}" dt="2024-02-28T16:20:28.947" v="30" actId="14826"/>
          <ac:picMkLst>
            <pc:docMk/>
            <pc:sldMk cId="1338195067" sldId="287"/>
            <ac:picMk id="6" creationId="{5B474878-A3A1-A9AC-0E79-F51B84039912}"/>
          </ac:picMkLst>
        </pc:picChg>
      </pc:sldChg>
      <pc:sldChg chg="modSp mod">
        <pc:chgData name="Carswell, Cory" userId="c63747d5-e4be-47e4-a834-0d38b13ff3ae" providerId="ADAL" clId="{1C71DDB9-0845-4101-A55D-A30B16769132}" dt="2024-03-06T12:44:48.179" v="268" actId="14826"/>
        <pc:sldMkLst>
          <pc:docMk/>
          <pc:sldMk cId="1756044365" sldId="296"/>
        </pc:sldMkLst>
        <pc:spChg chg="mod">
          <ac:chgData name="Carswell, Cory" userId="c63747d5-e4be-47e4-a834-0d38b13ff3ae" providerId="ADAL" clId="{1C71DDB9-0845-4101-A55D-A30B16769132}" dt="2024-03-06T12:44:38.987" v="267" actId="13926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Carswell, Cory" userId="c63747d5-e4be-47e4-a834-0d38b13ff3ae" providerId="ADAL" clId="{1C71DDB9-0845-4101-A55D-A30B16769132}" dt="2024-03-06T12:44:48.179" v="268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 mod">
        <pc:chgData name="Carswell, Cory" userId="c63747d5-e4be-47e4-a834-0d38b13ff3ae" providerId="ADAL" clId="{1C71DDB9-0845-4101-A55D-A30B16769132}" dt="2024-03-07T12:52:04.568" v="333" actId="14826"/>
        <pc:sldMkLst>
          <pc:docMk/>
          <pc:sldMk cId="2309081026" sldId="297"/>
        </pc:sldMkLst>
        <pc:spChg chg="mod">
          <ac:chgData name="Carswell, Cory" userId="c63747d5-e4be-47e4-a834-0d38b13ff3ae" providerId="ADAL" clId="{1C71DDB9-0845-4101-A55D-A30B16769132}" dt="2024-03-06T12:45:19.751" v="269" actId="13926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Carswell, Cory" userId="c63747d5-e4be-47e4-a834-0d38b13ff3ae" providerId="ADAL" clId="{1C71DDB9-0845-4101-A55D-A30B16769132}" dt="2024-03-07T12:52:04.568" v="333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Carswell, Cory" userId="c63747d5-e4be-47e4-a834-0d38b13ff3ae" providerId="ADAL" clId="{1C71DDB9-0845-4101-A55D-A30B16769132}" dt="2024-03-07T12:51:56.833" v="332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 mod">
        <pc:chgData name="Carswell, Cory" userId="c63747d5-e4be-47e4-a834-0d38b13ff3ae" providerId="ADAL" clId="{1C71DDB9-0845-4101-A55D-A30B16769132}" dt="2024-03-06T12:40:16.571" v="204" actId="13926"/>
        <pc:sldMkLst>
          <pc:docMk/>
          <pc:sldMk cId="1495175290" sldId="352"/>
        </pc:sldMkLst>
        <pc:spChg chg="mod">
          <ac:chgData name="Carswell, Cory" userId="c63747d5-e4be-47e4-a834-0d38b13ff3ae" providerId="ADAL" clId="{1C71DDB9-0845-4101-A55D-A30B16769132}" dt="2024-03-06T12:40:16.571" v="204" actId="13926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Carswell, Cory" userId="c63747d5-e4be-47e4-a834-0d38b13ff3ae" providerId="ADAL" clId="{1C71DDB9-0845-4101-A55D-A30B16769132}" dt="2024-03-06T12:40:07.134" v="203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Carswell, Cory" userId="c63747d5-e4be-47e4-a834-0d38b13ff3ae" providerId="ADAL" clId="{1C71DDB9-0845-4101-A55D-A30B16769132}" dt="2024-03-07T13:08:01.257" v="334" actId="14826"/>
        <pc:sldMkLst>
          <pc:docMk/>
          <pc:sldMk cId="587539909" sldId="353"/>
        </pc:sldMkLst>
        <pc:spChg chg="mod">
          <ac:chgData name="Carswell, Cory" userId="c63747d5-e4be-47e4-a834-0d38b13ff3ae" providerId="ADAL" clId="{1C71DDB9-0845-4101-A55D-A30B16769132}" dt="2024-03-06T12:53:23.404" v="293" actId="13926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Carswell, Cory" userId="c63747d5-e4be-47e4-a834-0d38b13ff3ae" providerId="ADAL" clId="{1C71DDB9-0845-4101-A55D-A30B16769132}" dt="2024-03-07T13:08:01.257" v="334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Carswell, Cory" userId="c63747d5-e4be-47e4-a834-0d38b13ff3ae" providerId="ADAL" clId="{1C71DDB9-0845-4101-A55D-A30B16769132}" dt="2024-03-06T12:56:47.083" v="308" actId="13926"/>
        <pc:sldMkLst>
          <pc:docMk/>
          <pc:sldMk cId="874353533" sldId="354"/>
        </pc:sldMkLst>
        <pc:spChg chg="mod">
          <ac:chgData name="Carswell, Cory" userId="c63747d5-e4be-47e4-a834-0d38b13ff3ae" providerId="ADAL" clId="{1C71DDB9-0845-4101-A55D-A30B16769132}" dt="2024-03-06T12:55:59.267" v="303" actId="13926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Carswell, Cory" userId="c63747d5-e4be-47e4-a834-0d38b13ff3ae" providerId="ADAL" clId="{1C71DDB9-0845-4101-A55D-A30B16769132}" dt="2024-03-06T12:56:33.412" v="305" actId="13926"/>
          <ac:spMkLst>
            <pc:docMk/>
            <pc:sldMk cId="874353533" sldId="354"/>
            <ac:spMk id="6" creationId="{08908601-C139-4ACB-828A-8FA588D945F5}"/>
          </ac:spMkLst>
        </pc:spChg>
        <pc:spChg chg="mod">
          <ac:chgData name="Carswell, Cory" userId="c63747d5-e4be-47e4-a834-0d38b13ff3ae" providerId="ADAL" clId="{1C71DDB9-0845-4101-A55D-A30B16769132}" dt="2024-03-06T12:56:47.083" v="308" actId="13926"/>
          <ac:spMkLst>
            <pc:docMk/>
            <pc:sldMk cId="874353533" sldId="354"/>
            <ac:spMk id="9" creationId="{E54B86FD-C6A5-4A5E-8937-826D598ADB5D}"/>
          </ac:spMkLst>
        </pc:spChg>
        <pc:picChg chg="mod">
          <ac:chgData name="Carswell, Cory" userId="c63747d5-e4be-47e4-a834-0d38b13ff3ae" providerId="ADAL" clId="{1C71DDB9-0845-4101-A55D-A30B16769132}" dt="2024-03-06T12:53:43.072" v="294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Carswell, Cory" userId="c63747d5-e4be-47e4-a834-0d38b13ff3ae" providerId="ADAL" clId="{1C71DDB9-0845-4101-A55D-A30B16769132}" dt="2024-03-06T12:06:46.303" v="141" actId="13926"/>
        <pc:sldMkLst>
          <pc:docMk/>
          <pc:sldMk cId="2492350086" sldId="355"/>
        </pc:sldMkLst>
        <pc:graphicFrameChg chg="mod modGraphic">
          <ac:chgData name="Carswell, Cory" userId="c63747d5-e4be-47e4-a834-0d38b13ff3ae" providerId="ADAL" clId="{1C71DDB9-0845-4101-A55D-A30B16769132}" dt="2024-03-06T12:06:46.303" v="141" actId="13926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 mod">
        <pc:chgData name="Carswell, Cory" userId="c63747d5-e4be-47e4-a834-0d38b13ff3ae" providerId="ADAL" clId="{1C71DDB9-0845-4101-A55D-A30B16769132}" dt="2024-03-06T12:41:19.086" v="213" actId="13926"/>
        <pc:sldMkLst>
          <pc:docMk/>
          <pc:sldMk cId="1731488322" sldId="367"/>
        </pc:sldMkLst>
        <pc:spChg chg="mod">
          <ac:chgData name="Carswell, Cory" userId="c63747d5-e4be-47e4-a834-0d38b13ff3ae" providerId="ADAL" clId="{1C71DDB9-0845-4101-A55D-A30B16769132}" dt="2024-03-06T12:41:19.086" v="213" actId="13926"/>
          <ac:spMkLst>
            <pc:docMk/>
            <pc:sldMk cId="1731488322" sldId="367"/>
            <ac:spMk id="2" creationId="{00000000-0000-0000-0000-000000000000}"/>
          </ac:spMkLst>
        </pc:spChg>
        <pc:spChg chg="mod">
          <ac:chgData name="Carswell, Cory" userId="c63747d5-e4be-47e4-a834-0d38b13ff3ae" providerId="ADAL" clId="{1C71DDB9-0845-4101-A55D-A30B16769132}" dt="2024-03-06T12:41:15.684" v="212" actId="13926"/>
          <ac:spMkLst>
            <pc:docMk/>
            <pc:sldMk cId="1731488322" sldId="367"/>
            <ac:spMk id="10" creationId="{C9339DF6-5C5D-4C78-858D-34640A37096F}"/>
          </ac:spMkLst>
        </pc:spChg>
        <pc:picChg chg="mod">
          <ac:chgData name="Carswell, Cory" userId="c63747d5-e4be-47e4-a834-0d38b13ff3ae" providerId="ADAL" clId="{1C71DDB9-0845-4101-A55D-A30B16769132}" dt="2024-03-06T12:41:07.252" v="211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Carswell, Cory" userId="c63747d5-e4be-47e4-a834-0d38b13ff3ae" providerId="ADAL" clId="{1C71DDB9-0845-4101-A55D-A30B16769132}" dt="2024-03-06T12:40:32.512" v="205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Carswell, Cory" userId="c63747d5-e4be-47e4-a834-0d38b13ff3ae" providerId="ADAL" clId="{1C71DDB9-0845-4101-A55D-A30B16769132}" dt="2024-03-06T12:42:40.434" v="222" actId="20577"/>
        <pc:sldMkLst>
          <pc:docMk/>
          <pc:sldMk cId="3306108906" sldId="368"/>
        </pc:sldMkLst>
        <pc:spChg chg="mod">
          <ac:chgData name="Carswell, Cory" userId="c63747d5-e4be-47e4-a834-0d38b13ff3ae" providerId="ADAL" clId="{1C71DDB9-0845-4101-A55D-A30B16769132}" dt="2024-03-06T12:36:47.241" v="178" actId="13926"/>
          <ac:spMkLst>
            <pc:docMk/>
            <pc:sldMk cId="3306108906" sldId="368"/>
            <ac:spMk id="2" creationId="{00000000-0000-0000-0000-000000000000}"/>
          </ac:spMkLst>
        </pc:spChg>
        <pc:spChg chg="mod">
          <ac:chgData name="Carswell, Cory" userId="c63747d5-e4be-47e4-a834-0d38b13ff3ae" providerId="ADAL" clId="{1C71DDB9-0845-4101-A55D-A30B16769132}" dt="2024-03-06T12:42:40.434" v="222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Carswell, Cory" userId="c63747d5-e4be-47e4-a834-0d38b13ff3ae" providerId="ADAL" clId="{1C71DDB9-0845-4101-A55D-A30B16769132}" dt="2024-03-06T12:18:34.660" v="146" actId="14826"/>
          <ac:picMkLst>
            <pc:docMk/>
            <pc:sldMk cId="3306108906" sldId="368"/>
            <ac:picMk id="7" creationId="{E754259A-805E-44B1-B293-64C1EAF252C4}"/>
          </ac:picMkLst>
        </pc:picChg>
      </pc:sldChg>
      <pc:sldChg chg="modSp mod">
        <pc:chgData name="Carswell, Cory" userId="c63747d5-e4be-47e4-a834-0d38b13ff3ae" providerId="ADAL" clId="{1C71DDB9-0845-4101-A55D-A30B16769132}" dt="2024-03-06T13:07:15.729" v="331" actId="13926"/>
        <pc:sldMkLst>
          <pc:docMk/>
          <pc:sldMk cId="1327399478" sldId="369"/>
        </pc:sldMkLst>
        <pc:graphicFrameChg chg="mod modGraphic">
          <ac:chgData name="Carswell, Cory" userId="c63747d5-e4be-47e4-a834-0d38b13ff3ae" providerId="ADAL" clId="{1C71DDB9-0845-4101-A55D-A30B16769132}" dt="2024-03-06T13:07:15.729" v="331" actId="13926"/>
          <ac:graphicFrameMkLst>
            <pc:docMk/>
            <pc:sldMk cId="1327399478" sldId="369"/>
            <ac:graphicFrameMk id="3" creationId="{E5D8D8BC-AE48-47BE-8B44-D3D5C378D12E}"/>
          </ac:graphicFrameMkLst>
        </pc:graphicFrameChg>
      </pc:sldChg>
      <pc:sldChg chg="modSp mod">
        <pc:chgData name="Carswell, Cory" userId="c63747d5-e4be-47e4-a834-0d38b13ff3ae" providerId="ADAL" clId="{1C71DDB9-0845-4101-A55D-A30B16769132}" dt="2024-03-06T13:07:09.216" v="330" actId="13926"/>
        <pc:sldMkLst>
          <pc:docMk/>
          <pc:sldMk cId="2576058586" sldId="370"/>
        </pc:sldMkLst>
        <pc:graphicFrameChg chg="mod modGraphic">
          <ac:chgData name="Carswell, Cory" userId="c63747d5-e4be-47e4-a834-0d38b13ff3ae" providerId="ADAL" clId="{1C71DDB9-0845-4101-A55D-A30B16769132}" dt="2024-03-06T13:07:09.216" v="330" actId="13926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Carswell, Cory" userId="c63747d5-e4be-47e4-a834-0d38b13ff3ae" providerId="ADAL" clId="{557946A9-6FB8-4DDE-88AF-2FCA13D7AE7D}"/>
    <pc:docChg chg="undo custSel modSld sldOrd">
      <pc:chgData name="Carswell, Cory" userId="c63747d5-e4be-47e4-a834-0d38b13ff3ae" providerId="ADAL" clId="{557946A9-6FB8-4DDE-88AF-2FCA13D7AE7D}" dt="2024-05-09T15:13:38.200" v="260"/>
      <pc:docMkLst>
        <pc:docMk/>
      </pc:docMkLst>
      <pc:sldChg chg="modSp mod">
        <pc:chgData name="Carswell, Cory" userId="c63747d5-e4be-47e4-a834-0d38b13ff3ae" providerId="ADAL" clId="{557946A9-6FB8-4DDE-88AF-2FCA13D7AE7D}" dt="2024-05-09T14:36:53.936" v="36" actId="20577"/>
        <pc:sldMkLst>
          <pc:docMk/>
          <pc:sldMk cId="1324424397" sldId="261"/>
        </pc:sldMkLst>
        <pc:spChg chg="mod">
          <ac:chgData name="Carswell, Cory" userId="c63747d5-e4be-47e4-a834-0d38b13ff3ae" providerId="ADAL" clId="{557946A9-6FB8-4DDE-88AF-2FCA13D7AE7D}" dt="2024-05-09T14:36:53.936" v="36" actId="20577"/>
          <ac:spMkLst>
            <pc:docMk/>
            <pc:sldMk cId="1324424397" sldId="261"/>
            <ac:spMk id="2" creationId="{00000000-0000-0000-0000-000000000000}"/>
          </ac:spMkLst>
        </pc:spChg>
      </pc:sldChg>
      <pc:sldChg chg="modSp mod">
        <pc:chgData name="Carswell, Cory" userId="c63747d5-e4be-47e4-a834-0d38b13ff3ae" providerId="ADAL" clId="{557946A9-6FB8-4DDE-88AF-2FCA13D7AE7D}" dt="2024-05-09T14:34:18.851" v="0" actId="14826"/>
        <pc:sldMkLst>
          <pc:docMk/>
          <pc:sldMk cId="1338195067" sldId="287"/>
        </pc:sldMkLst>
        <pc:picChg chg="mod">
          <ac:chgData name="Carswell, Cory" userId="c63747d5-e4be-47e4-a834-0d38b13ff3ae" providerId="ADAL" clId="{557946A9-6FB8-4DDE-88AF-2FCA13D7AE7D}" dt="2024-05-09T14:34:18.851" v="0" actId="14826"/>
          <ac:picMkLst>
            <pc:docMk/>
            <pc:sldMk cId="1338195067" sldId="287"/>
            <ac:picMk id="6" creationId="{5B474878-A3A1-A9AC-0E79-F51B84039912}"/>
          </ac:picMkLst>
        </pc:picChg>
      </pc:sldChg>
      <pc:sldChg chg="modSp mod">
        <pc:chgData name="Carswell, Cory" userId="c63747d5-e4be-47e4-a834-0d38b13ff3ae" providerId="ADAL" clId="{557946A9-6FB8-4DDE-88AF-2FCA13D7AE7D}" dt="2024-05-09T14:44:41.394" v="58" actId="20577"/>
        <pc:sldMkLst>
          <pc:docMk/>
          <pc:sldMk cId="1756044365" sldId="296"/>
        </pc:sldMkLst>
        <pc:spChg chg="mod">
          <ac:chgData name="Carswell, Cory" userId="c63747d5-e4be-47e4-a834-0d38b13ff3ae" providerId="ADAL" clId="{557946A9-6FB8-4DDE-88AF-2FCA13D7AE7D}" dt="2024-05-09T14:44:41.394" v="58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Carswell, Cory" userId="c63747d5-e4be-47e4-a834-0d38b13ff3ae" providerId="ADAL" clId="{557946A9-6FB8-4DDE-88AF-2FCA13D7AE7D}" dt="2024-05-09T14:44:24.437" v="48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 mod">
        <pc:chgData name="Carswell, Cory" userId="c63747d5-e4be-47e4-a834-0d38b13ff3ae" providerId="ADAL" clId="{557946A9-6FB8-4DDE-88AF-2FCA13D7AE7D}" dt="2024-05-09T14:36:33.434" v="11" actId="108"/>
        <pc:sldMkLst>
          <pc:docMk/>
          <pc:sldMk cId="2492350086" sldId="355"/>
        </pc:sldMkLst>
        <pc:graphicFrameChg chg="mod modGraphic">
          <ac:chgData name="Carswell, Cory" userId="c63747d5-e4be-47e4-a834-0d38b13ff3ae" providerId="ADAL" clId="{557946A9-6FB8-4DDE-88AF-2FCA13D7AE7D}" dt="2024-05-09T14:36:33.434" v="11" actId="108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 mod ord">
        <pc:chgData name="Carswell, Cory" userId="c63747d5-e4be-47e4-a834-0d38b13ff3ae" providerId="ADAL" clId="{557946A9-6FB8-4DDE-88AF-2FCA13D7AE7D}" dt="2024-05-09T15:13:38.200" v="260"/>
        <pc:sldMkLst>
          <pc:docMk/>
          <pc:sldMk cId="1327399478" sldId="369"/>
        </pc:sldMkLst>
        <pc:spChg chg="mod">
          <ac:chgData name="Carswell, Cory" userId="c63747d5-e4be-47e4-a834-0d38b13ff3ae" providerId="ADAL" clId="{557946A9-6FB8-4DDE-88AF-2FCA13D7AE7D}" dt="2024-05-09T15:13:38.200" v="260"/>
          <ac:spMkLst>
            <pc:docMk/>
            <pc:sldMk cId="1327399478" sldId="369"/>
            <ac:spMk id="9" creationId="{E54B86FD-C6A5-4A5E-8937-826D598ADB5D}"/>
          </ac:spMkLst>
        </pc:spChg>
        <pc:graphicFrameChg chg="modGraphic">
          <ac:chgData name="Carswell, Cory" userId="c63747d5-e4be-47e4-a834-0d38b13ff3ae" providerId="ADAL" clId="{557946A9-6FB8-4DDE-88AF-2FCA13D7AE7D}" dt="2024-05-09T15:10:59.020" v="181" actId="20577"/>
          <ac:graphicFrameMkLst>
            <pc:docMk/>
            <pc:sldMk cId="1327399478" sldId="369"/>
            <ac:graphicFrameMk id="3" creationId="{E5D8D8BC-AE48-47BE-8B44-D3D5C378D12E}"/>
          </ac:graphicFrameMkLst>
        </pc:graphicFrameChg>
      </pc:sldChg>
      <pc:sldChg chg="modSp mod">
        <pc:chgData name="Carswell, Cory" userId="c63747d5-e4be-47e4-a834-0d38b13ff3ae" providerId="ADAL" clId="{557946A9-6FB8-4DDE-88AF-2FCA13D7AE7D}" dt="2024-05-09T15:13:34.269" v="259"/>
        <pc:sldMkLst>
          <pc:docMk/>
          <pc:sldMk cId="2576058586" sldId="370"/>
        </pc:sldMkLst>
        <pc:spChg chg="mod">
          <ac:chgData name="Carswell, Cory" userId="c63747d5-e4be-47e4-a834-0d38b13ff3ae" providerId="ADAL" clId="{557946A9-6FB8-4DDE-88AF-2FCA13D7AE7D}" dt="2024-05-09T15:13:34.269" v="259"/>
          <ac:spMkLst>
            <pc:docMk/>
            <pc:sldMk cId="2576058586" sldId="370"/>
            <ac:spMk id="6" creationId="{C4B29219-2490-43CC-8811-FBAE67FDB314}"/>
          </ac:spMkLst>
        </pc:spChg>
        <pc:graphicFrameChg chg="modGraphic">
          <ac:chgData name="Carswell, Cory" userId="c63747d5-e4be-47e4-a834-0d38b13ff3ae" providerId="ADAL" clId="{557946A9-6FB8-4DDE-88AF-2FCA13D7AE7D}" dt="2024-05-09T15:13:10.881" v="258" actId="20577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Chu, Zhengguo" userId="46b45079-141b-4798-8f61-111a7cd7aa1e" providerId="ADAL" clId="{513C3BF3-89E7-4A78-9613-1DEC26DF8AD5}"/>
    <pc:docChg chg="undo custSel modSld">
      <pc:chgData name="Chu, Zhengguo" userId="46b45079-141b-4798-8f61-111a7cd7aa1e" providerId="ADAL" clId="{513C3BF3-89E7-4A78-9613-1DEC26DF8AD5}" dt="2024-03-06T21:51:36.611" v="4" actId="14734"/>
      <pc:docMkLst>
        <pc:docMk/>
      </pc:docMkLst>
      <pc:sldChg chg="modSp mod">
        <pc:chgData name="Chu, Zhengguo" userId="46b45079-141b-4798-8f61-111a7cd7aa1e" providerId="ADAL" clId="{513C3BF3-89E7-4A78-9613-1DEC26DF8AD5}" dt="2024-03-06T21:51:36.611" v="4" actId="14734"/>
        <pc:sldMkLst>
          <pc:docMk/>
          <pc:sldMk cId="2576058586" sldId="370"/>
        </pc:sldMkLst>
        <pc:graphicFrameChg chg="modGraphic">
          <ac:chgData name="Chu, Zhengguo" userId="46b45079-141b-4798-8f61-111a7cd7aa1e" providerId="ADAL" clId="{513C3BF3-89E7-4A78-9613-1DEC26DF8AD5}" dt="2024-03-06T21:51:36.611" v="4" actId="14734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02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04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74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53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197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3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8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31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38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96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The first bin is both-inclusive (i.e. [0, 2] ), while subsequent bins are left-inclusive (i.e. [2, 3), [3, 4), etc.).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45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39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16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54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64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50883" y="4837176"/>
            <a:ext cx="4465283" cy="64922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cap="sm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547872" y="3429000"/>
            <a:ext cx="4465283" cy="92354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547872" y="1325880"/>
            <a:ext cx="5519928" cy="230428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 cap="sm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04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>
                <a:solidFill>
                  <a:schemeClr val="tx2"/>
                </a:solidFill>
              </a:rPr>
              <a:t>PUBLIC</a:t>
            </a:r>
            <a:endParaRPr lang="en-US" sz="1000" b="1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05200" y="1828800"/>
            <a:ext cx="56388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Monthly Review of Reliability Unit Commitment Market Impacts – February 2024</a:t>
            </a:r>
          </a:p>
          <a:p>
            <a:endParaRPr lang="en-US" sz="2000" dirty="0"/>
          </a:p>
          <a:p>
            <a:r>
              <a:rPr lang="en-US" sz="1600" i="1" dirty="0">
                <a:solidFill>
                  <a:schemeClr val="tx2"/>
                </a:solidFill>
              </a:rPr>
              <a:t>Wholesale Market Working Group </a:t>
            </a:r>
          </a:p>
          <a:p>
            <a:endParaRPr lang="en-US" sz="2000" dirty="0"/>
          </a:p>
          <a:p>
            <a:r>
              <a:rPr lang="en-US" dirty="0">
                <a:solidFill>
                  <a:schemeClr val="tx2"/>
                </a:solidFill>
              </a:rPr>
              <a:t>ERCOT Staff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400"/>
              <a:t>RUC-Instructed Resource Dispatch above LDL</a:t>
            </a:r>
            <a:endParaRPr lang="en-US" sz="2400" b="1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990600"/>
            <a:ext cx="8315326" cy="48768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 dirty="0">
                <a:solidFill>
                  <a:srgbClr val="00AEC7"/>
                </a:solidFill>
                <a:latin typeface="Arial" panose="020B0604020202020204"/>
              </a:rPr>
              <a:t>February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AEC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2024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There were 2.9 effective Resource-hours in which Resources that did not successfully opt out were dispatched above their LDL in February 2024.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 all these Resource-hours, the LMP for the RUC-instructed Resource was below the RUC offer floor.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 all these Resource-hours, the RUC-instructed Resource was mitigated.</a:t>
            </a: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  <a:highlight>
                <a:srgbClr val="FFFF00"/>
              </a:highlight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Additionally, there were no Exceptional Fuel Cost submissions for any RUC-Committed Resources in February 2024.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32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46918"/>
          </a:xfrm>
        </p:spPr>
        <p:txBody>
          <a:bodyPr/>
          <a:lstStyle/>
          <a:p>
            <a:r>
              <a:rPr lang="en-US" sz="2400" dirty="0"/>
              <a:t>Reliability Deployment Price Adder: Last 13 Months</a:t>
            </a:r>
            <a:br>
              <a:rPr lang="en-US" sz="2400" dirty="0"/>
            </a:br>
            <a:r>
              <a:rPr lang="en-US" sz="1400" dirty="0"/>
              <a:t>February 2024 had a total of 15.67 RTORDPA hours with an average value of $0.32/MWh.</a:t>
            </a:r>
            <a:br>
              <a:rPr lang="en-US" sz="1400" dirty="0"/>
            </a:b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CA1D7E-9FAB-08CD-1D53-54D48E4416F6}"/>
              </a:ext>
            </a:extLst>
          </p:cNvPr>
          <p:cNvSpPr txBox="1"/>
          <p:nvPr/>
        </p:nvSpPr>
        <p:spPr>
          <a:xfrm>
            <a:off x="2076672" y="5864177"/>
            <a:ext cx="6212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These graphs show RTORDPA instances by reliability action: 'RUC Only' for instances triggered solely by Reliability Unit Commitment, 'RUC and other triggers' for instances with RUC and additional triggers, and 'Other triggers only' for instances with non-RUC triggers. The daily average RTORDPA is calculated using the total duration across all categories. See ERCOT protocol section 6.5.7.3.1 for details.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474878-A3A1-A9AC-0E79-F51B84039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475" y="1044779"/>
            <a:ext cx="7511247" cy="484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95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454F47-25B4-4536-8255-A0C85F9F8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349" y="914561"/>
            <a:ext cx="7481763" cy="4864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670718"/>
          </a:xfrm>
        </p:spPr>
        <p:txBody>
          <a:bodyPr/>
          <a:lstStyle/>
          <a:p>
            <a:r>
              <a:rPr lang="en-US" sz="2400" dirty="0"/>
              <a:t>Reliability Deployment Price Adder: February 2024</a:t>
            </a:r>
            <a:br>
              <a:rPr lang="en-US" sz="2400" dirty="0"/>
            </a:br>
            <a:r>
              <a:rPr lang="en-US" sz="1400" dirty="0"/>
              <a:t>OD 2/25 had the highest daily time-weighted average RTORDPA of $4.44/MWh.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B8B601-86BF-66D5-5540-D33C6A8691A3}"/>
              </a:ext>
            </a:extLst>
          </p:cNvPr>
          <p:cNvSpPr txBox="1"/>
          <p:nvPr/>
        </p:nvSpPr>
        <p:spPr>
          <a:xfrm>
            <a:off x="2052006" y="5779199"/>
            <a:ext cx="6212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These graphs show RTORDPA instances by reliability action: 'RUC Only' for instances triggered solely by Reliability Unit Commitment, 'RUC and other triggers' for instances with RUC and additional triggers, and 'Other triggers only' for instances with non-RUC triggers. The daily average RTORDPA is calculated using the total duration across all categories. See ERCOT protocol section 6.5.7.3.1 for details.</a:t>
            </a:r>
          </a:p>
        </p:txBody>
      </p:sp>
    </p:spTree>
    <p:extLst>
      <p:ext uri="{BB962C8B-B14F-4D97-AF65-F5344CB8AC3E}">
        <p14:creationId xmlns:p14="http://schemas.microsoft.com/office/powerpoint/2010/main" val="587539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31A74C-4318-482B-BDCF-1009CBC57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514" y="1022058"/>
            <a:ext cx="7046465" cy="49331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06060"/>
            <a:ext cx="8648700" cy="815998"/>
          </a:xfrm>
        </p:spPr>
        <p:txBody>
          <a:bodyPr/>
          <a:lstStyle/>
          <a:p>
            <a:r>
              <a:rPr lang="en-US" sz="2400" dirty="0"/>
              <a:t>RUC </a:t>
            </a:r>
            <a:r>
              <a:rPr lang="en-US" sz="2400" dirty="0" err="1"/>
              <a:t>Clawback</a:t>
            </a:r>
            <a:r>
              <a:rPr lang="en-US" sz="2400" dirty="0"/>
              <a:t>, Make-Whole, and Shortfall</a:t>
            </a:r>
            <a:br>
              <a:rPr lang="en-US" sz="2400" dirty="0"/>
            </a:br>
            <a:r>
              <a:rPr lang="en-US" sz="1400" dirty="0"/>
              <a:t>For February 2024, the total </a:t>
            </a:r>
            <a:r>
              <a:rPr lang="en-US" sz="1400" dirty="0" err="1"/>
              <a:t>Clawback</a:t>
            </a:r>
            <a:r>
              <a:rPr lang="en-US" sz="1400" dirty="0"/>
              <a:t> charge was $0.09M.  The total Make-Whole payment was $0.01M, which was almost entirely covered through capacity-short charges.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908601-C139-4ACB-828A-8FA588D945F5}"/>
              </a:ext>
            </a:extLst>
          </p:cNvPr>
          <p:cNvSpPr txBox="1"/>
          <p:nvPr/>
        </p:nvSpPr>
        <p:spPr>
          <a:xfrm>
            <a:off x="2404630" y="6100526"/>
            <a:ext cx="673937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the $0.01M million in Make-Whole payments made in February 2024, the majority was collected through Capacity Short Charges.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4B86FD-C6A5-4A5E-8937-826D598ADB5D}"/>
              </a:ext>
            </a:extLst>
          </p:cNvPr>
          <p:cNvSpPr txBox="1"/>
          <p:nvPr/>
        </p:nvSpPr>
        <p:spPr>
          <a:xfrm>
            <a:off x="7069394" y="6545719"/>
            <a:ext cx="1775500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 as of March 6</a:t>
            </a:r>
            <a:r>
              <a:rPr lang="en-US" sz="8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874353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06060"/>
            <a:ext cx="8648700" cy="678261"/>
          </a:xfrm>
        </p:spPr>
        <p:txBody>
          <a:bodyPr/>
          <a:lstStyle/>
          <a:p>
            <a:r>
              <a:rPr lang="en-US" sz="2400"/>
              <a:t>RUC Clawback by Settlement Type</a:t>
            </a:r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E5D8D8BC-AE48-47BE-8B44-D3D5C378D1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807111"/>
              </p:ext>
            </p:extLst>
          </p:nvPr>
        </p:nvGraphicFramePr>
        <p:xfrm>
          <a:off x="1119366" y="1076385"/>
          <a:ext cx="6962597" cy="4023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533">
                  <a:extLst>
                    <a:ext uri="{9D8B030D-6E8A-4147-A177-3AD203B41FA5}">
                      <a16:colId xmlns:a16="http://schemas.microsoft.com/office/drawing/2014/main" val="2612637512"/>
                    </a:ext>
                  </a:extLst>
                </a:gridCol>
                <a:gridCol w="1257753">
                  <a:extLst>
                    <a:ext uri="{9D8B030D-6E8A-4147-A177-3AD203B41FA5}">
                      <a16:colId xmlns:a16="http://schemas.microsoft.com/office/drawing/2014/main" val="3690498955"/>
                    </a:ext>
                  </a:extLst>
                </a:gridCol>
                <a:gridCol w="1562561">
                  <a:extLst>
                    <a:ext uri="{9D8B030D-6E8A-4147-A177-3AD203B41FA5}">
                      <a16:colId xmlns:a16="http://schemas.microsoft.com/office/drawing/2014/main" val="1271322669"/>
                    </a:ext>
                  </a:extLst>
                </a:gridCol>
                <a:gridCol w="1624012">
                  <a:extLst>
                    <a:ext uri="{9D8B030D-6E8A-4147-A177-3AD203B41FA5}">
                      <a16:colId xmlns:a16="http://schemas.microsoft.com/office/drawing/2014/main" val="2473856894"/>
                    </a:ext>
                  </a:extLst>
                </a:gridCol>
                <a:gridCol w="1709738">
                  <a:extLst>
                    <a:ext uri="{9D8B030D-6E8A-4147-A177-3AD203B41FA5}">
                      <a16:colId xmlns:a16="http://schemas.microsoft.com/office/drawing/2014/main" val="3766371183"/>
                    </a:ext>
                  </a:extLst>
                </a:gridCol>
              </a:tblGrid>
              <a:tr h="54289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Month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Initial Settlement ($)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Final Settlement Change ($)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True-up Settlement Change ($)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Net as of May 9, 2024 ($)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2597113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accent2"/>
                          </a:solidFill>
                          <a:effectLst/>
                          <a:latin typeface="+mn-lt"/>
                          <a:cs typeface="Calibri"/>
                        </a:rPr>
                        <a:t>Feb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158,319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-1,348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156,971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4958066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accent2"/>
                          </a:solidFill>
                          <a:effectLst/>
                          <a:latin typeface="+mn-lt"/>
                          <a:cs typeface="Calibri"/>
                        </a:rPr>
                        <a:t>Mar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179,783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179,783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140052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accent2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Apr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53,643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-3,557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50,087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957537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May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426,519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-62,724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363,795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1632384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Jun ’23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149,347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149,347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9998962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Jul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218,907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-60,841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158,066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9741863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Aug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352,002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352,002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53998645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Sep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997,843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997,843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4183115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Oct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190,721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190,721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99753866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Nov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29,684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96745478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Dec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2630084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Jan ‘24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107,176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-4,657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80461831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Feb ‘24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88,220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5354752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4B29219-2490-43CC-8811-FBAE67FDB314}"/>
              </a:ext>
            </a:extLst>
          </p:cNvPr>
          <p:cNvSpPr txBox="1"/>
          <p:nvPr/>
        </p:nvSpPr>
        <p:spPr>
          <a:xfrm>
            <a:off x="4095566" y="5291806"/>
            <a:ext cx="44388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Negative dollars represent a payment from ERCOT to a market participant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“-” indicates settlement has yet to be completed.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Net figures may differ slightly due to rounding.</a:t>
            </a:r>
          </a:p>
        </p:txBody>
      </p:sp>
    </p:spTree>
    <p:extLst>
      <p:ext uri="{BB962C8B-B14F-4D97-AF65-F5344CB8AC3E}">
        <p14:creationId xmlns:p14="http://schemas.microsoft.com/office/powerpoint/2010/main" val="2576058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06060"/>
            <a:ext cx="8648700" cy="678261"/>
          </a:xfrm>
        </p:spPr>
        <p:txBody>
          <a:bodyPr/>
          <a:lstStyle/>
          <a:p>
            <a:r>
              <a:rPr lang="en-US" sz="2400"/>
              <a:t>RUC Make-Whole by Settlement Type</a:t>
            </a:r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4B86FD-C6A5-4A5E-8937-826D598ADB5D}"/>
              </a:ext>
            </a:extLst>
          </p:cNvPr>
          <p:cNvSpPr txBox="1"/>
          <p:nvPr/>
        </p:nvSpPr>
        <p:spPr>
          <a:xfrm>
            <a:off x="4095566" y="5291806"/>
            <a:ext cx="44388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Negative dollars represent a payment from ERCOT to a market participant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“-” indicates settlement has yet to be completed.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Net figures may differ slightly due to rounding.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E5D8D8BC-AE48-47BE-8B44-D3D5C378D1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054876"/>
              </p:ext>
            </p:extLst>
          </p:nvPr>
        </p:nvGraphicFramePr>
        <p:xfrm>
          <a:off x="1188720" y="1076385"/>
          <a:ext cx="6766560" cy="4023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533">
                  <a:extLst>
                    <a:ext uri="{9D8B030D-6E8A-4147-A177-3AD203B41FA5}">
                      <a16:colId xmlns:a16="http://schemas.microsoft.com/office/drawing/2014/main" val="2612637512"/>
                    </a:ext>
                  </a:extLst>
                </a:gridCol>
                <a:gridCol w="1193522">
                  <a:extLst>
                    <a:ext uri="{9D8B030D-6E8A-4147-A177-3AD203B41FA5}">
                      <a16:colId xmlns:a16="http://schemas.microsoft.com/office/drawing/2014/main" val="3690498955"/>
                    </a:ext>
                  </a:extLst>
                </a:gridCol>
                <a:gridCol w="1449805">
                  <a:extLst>
                    <a:ext uri="{9D8B030D-6E8A-4147-A177-3AD203B41FA5}">
                      <a16:colId xmlns:a16="http://schemas.microsoft.com/office/drawing/2014/main" val="1271322669"/>
                    </a:ext>
                  </a:extLst>
                </a:gridCol>
                <a:gridCol w="1582153">
                  <a:extLst>
                    <a:ext uri="{9D8B030D-6E8A-4147-A177-3AD203B41FA5}">
                      <a16:colId xmlns:a16="http://schemas.microsoft.com/office/drawing/2014/main" val="2473856894"/>
                    </a:ext>
                  </a:extLst>
                </a:gridCol>
                <a:gridCol w="1732547">
                  <a:extLst>
                    <a:ext uri="{9D8B030D-6E8A-4147-A177-3AD203B41FA5}">
                      <a16:colId xmlns:a16="http://schemas.microsoft.com/office/drawing/2014/main" val="3766371183"/>
                    </a:ext>
                  </a:extLst>
                </a:gridCol>
              </a:tblGrid>
              <a:tr h="54289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Month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Initial Settlement ($)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Final Settlement Change ($)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True-up Settlement Change ($)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Net as of May 9, 2024 ($)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2597113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accent2"/>
                          </a:solidFill>
                          <a:effectLst/>
                          <a:latin typeface="+mn-lt"/>
                          <a:cs typeface="Calibri"/>
                        </a:rPr>
                        <a:t>Feb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-295,131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-31,972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-327,103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4958066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accent2"/>
                          </a:solidFill>
                          <a:effectLst/>
                          <a:latin typeface="+mn-lt"/>
                          <a:cs typeface="Calibri"/>
                        </a:rPr>
                        <a:t>Mar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-343,491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-97,889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-441,379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70362010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accent2"/>
                          </a:solidFill>
                          <a:effectLst/>
                          <a:latin typeface="+mn-lt"/>
                          <a:cs typeface="Calibri"/>
                        </a:rPr>
                        <a:t>Apr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-687,506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-226,976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-914,482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15541828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May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-426,974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-43,426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-470,400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68082181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Jun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-600,652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-86,170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-686,821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7586240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Jul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-161,994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-4,996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-855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-167,845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32211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Aug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-12,090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-12,090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51111206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Sep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-35,168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-35,168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1333238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Oct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-72,477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-43,063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-115,541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8951033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Nov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-194,731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912300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Dec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-5,316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47297973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Jan ‘24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-253,468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-79,942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260353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Feb ‘24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-13,658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35468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7399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RUC Resource-Hours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62830" y="5940293"/>
            <a:ext cx="68049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accent2"/>
                </a:solidFill>
                <a:cs typeface="Book Antiqua"/>
              </a:rPr>
              <a:t>* The difference between “Instructed” and “Effective” values is a result of Resources starting up, shutting down, receiving partial hour instructions, or otherwise not being dispatchable by SCED.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6DBCF5B-F8AE-48F6-AEA6-EAFBA912F9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149287"/>
              </p:ext>
            </p:extLst>
          </p:nvPr>
        </p:nvGraphicFramePr>
        <p:xfrm>
          <a:off x="975776" y="1127735"/>
          <a:ext cx="7068908" cy="4298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1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1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1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07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February 2024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1" algn="ct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1" algn="ct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Opt-Out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1" algn="ct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Non-Opt-Out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97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Instructed Resource-Hours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1"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45720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5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Total Count</a:t>
                      </a:r>
                    </a:p>
                  </a:txBody>
                  <a:tcPr marL="18288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38100" marB="381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97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Effective Resource-Hours*</a:t>
                      </a:r>
                      <a:endParaRPr lang="en-US" sz="1800" b="1" i="0" u="none" strike="noStrike" baseline="300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1"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45720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97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Total Count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17.3</a:t>
                      </a:r>
                    </a:p>
                  </a:txBody>
                  <a:tcPr marL="9525" marR="9525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17.3</a:t>
                      </a:r>
                    </a:p>
                  </a:txBody>
                  <a:tcPr marL="9525" marR="9525" marT="38100" marB="381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97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Average Megawatts (MW) for Effective Resource Hours</a:t>
                      </a:r>
                    </a:p>
                  </a:txBody>
                  <a:tcPr marL="76200" marR="76200" marT="38100" marB="3810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0" i="0" u="none" strike="noStrike" kern="12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38100" marB="3810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0" i="0" u="none" strike="noStrike" kern="12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38100" marB="3810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0" i="0" u="none" strike="noStrike" kern="12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38100" marB="38100" anchor="ctr"/>
                </a:tc>
                <a:extLst>
                  <a:ext uri="{0D108BD9-81ED-4DB2-BD59-A6C34878D82A}">
                    <a16:rowId xmlns:a16="http://schemas.microsoft.com/office/drawing/2014/main" val="1127758786"/>
                  </a:ext>
                </a:extLst>
              </a:tr>
              <a:tr h="39097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Average LSL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203.1</a:t>
                      </a:r>
                      <a:endParaRPr lang="en-US" sz="1600" b="0" i="0" u="none" strike="noStrike" kern="12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600" b="0" i="0" u="none" strike="noStrike" kern="12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203.1</a:t>
                      </a:r>
                    </a:p>
                  </a:txBody>
                  <a:tcPr marL="9525" marR="9525" marT="38100" marB="381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97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Average LDL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217.2</a:t>
                      </a:r>
                    </a:p>
                  </a:txBody>
                  <a:tcPr marL="9525" marR="9525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217.2</a:t>
                      </a:r>
                    </a:p>
                  </a:txBody>
                  <a:tcPr marL="9525" marR="9525" marT="38100" marB="381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97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Average BP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225.4</a:t>
                      </a:r>
                    </a:p>
                  </a:txBody>
                  <a:tcPr marL="9525" marR="9525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225.4</a:t>
                      </a:r>
                    </a:p>
                  </a:txBody>
                  <a:tcPr marL="9525" marR="9525" marT="38100" marB="381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097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Average HSL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486.8</a:t>
                      </a:r>
                    </a:p>
                  </a:txBody>
                  <a:tcPr marL="9525" marR="9525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486.8</a:t>
                      </a:r>
                    </a:p>
                  </a:txBody>
                  <a:tcPr marL="9525" marR="9525" marT="38100" marB="3810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2350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46918"/>
          </a:xfrm>
        </p:spPr>
        <p:txBody>
          <a:bodyPr lIns="91440" tIns="45720" rIns="91440" bIns="45720" anchor="t"/>
          <a:lstStyle/>
          <a:p>
            <a:r>
              <a:rPr lang="en-US" sz="2400" dirty="0"/>
              <a:t>RUC Instruction Reasons: Last 13 Months</a:t>
            </a:r>
            <a:br>
              <a:rPr lang="en-US" sz="2400" dirty="0"/>
            </a:br>
            <a:r>
              <a:rPr lang="en-US" sz="1400" dirty="0"/>
              <a:t>RUC in February 2024 was primarily to ensure sufficient capacity.</a:t>
            </a:r>
            <a:br>
              <a:rPr lang="en-US" sz="2400" dirty="0">
                <a:highlight>
                  <a:srgbClr val="FFFF00"/>
                </a:highlight>
              </a:rPr>
            </a:br>
            <a:endParaRPr lang="en-US" sz="2400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54259A-805E-44B1-B293-64C1EAF25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521" y="1219200"/>
            <a:ext cx="7479489" cy="411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24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400" dirty="0"/>
              <a:t>RUC Instruction Reasons in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AEC7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February 2024</a:t>
            </a:r>
            <a:br>
              <a:rPr lang="en-US" sz="2400" dirty="0">
                <a:solidFill>
                  <a:schemeClr val="tx2"/>
                </a:solidFill>
              </a:rPr>
            </a:b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513" y="990600"/>
            <a:ext cx="8534400" cy="1524000"/>
          </a:xfrm>
        </p:spPr>
        <p:txBody>
          <a:bodyPr/>
          <a:lstStyle/>
          <a:p>
            <a:r>
              <a:rPr lang="en-US" sz="1800" dirty="0">
                <a:solidFill>
                  <a:schemeClr val="tx2"/>
                </a:solidFill>
              </a:rPr>
              <a:t>17.3 effective RUC Resource-hours.</a:t>
            </a:r>
            <a:endParaRPr lang="en-US" sz="2000" dirty="0">
              <a:solidFill>
                <a:schemeClr val="tx2"/>
              </a:solidFill>
            </a:endParaRP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17.3 hours (100%) for capacity concerns.</a:t>
            </a:r>
          </a:p>
          <a:p>
            <a:pPr lvl="1"/>
            <a:endParaRPr lang="en-US" sz="1600" dirty="0">
              <a:solidFill>
                <a:schemeClr val="tx2"/>
              </a:solidFill>
            </a:endParaRPr>
          </a:p>
          <a:p>
            <a:pPr lvl="1"/>
            <a:endParaRPr lang="en-US" sz="1600" dirty="0">
              <a:solidFill>
                <a:schemeClr val="tx2"/>
              </a:solidFill>
            </a:endParaRPr>
          </a:p>
          <a:p>
            <a:pPr lvl="1"/>
            <a:endParaRPr lang="en-US" sz="14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54259A-805E-44B1-B293-64C1EAF25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10" y="2339688"/>
            <a:ext cx="8347908" cy="375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08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739" y="1001865"/>
            <a:ext cx="7516512" cy="526224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DE3848D-F869-4A14-B867-268DDF4A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4475"/>
            <a:ext cx="8458200" cy="757247"/>
          </a:xfrm>
        </p:spPr>
        <p:txBody>
          <a:bodyPr/>
          <a:lstStyle/>
          <a:p>
            <a:r>
              <a:rPr lang="en-US" sz="2400" dirty="0"/>
              <a:t>Non-opt-out and Opt-out Totals: Last 13 Months</a:t>
            </a:r>
            <a:br>
              <a:rPr lang="en-US" sz="2000" dirty="0"/>
            </a:br>
            <a:r>
              <a:rPr lang="en-US" sz="1400" dirty="0"/>
              <a:t>February 2024 had a total of 17.3 non-opt-out effective Resource-hours, which was 100% of the effective Resource-hours for the month, as there were no opt-out effective Resource-hours.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95794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682"/>
            <a:ext cx="8382000" cy="365918"/>
          </a:xfrm>
        </p:spPr>
        <p:txBody>
          <a:bodyPr/>
          <a:lstStyle/>
          <a:p>
            <a:r>
              <a:rPr lang="en-US" sz="2400" dirty="0"/>
              <a:t>Non-opt-out and Opt-out Totals: February 2024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E790A2-6CC7-4CD2-AA61-997D69C21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164" y="772510"/>
            <a:ext cx="7588760" cy="531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75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682"/>
            <a:ext cx="8382000" cy="365918"/>
          </a:xfrm>
        </p:spPr>
        <p:txBody>
          <a:bodyPr/>
          <a:lstStyle/>
          <a:p>
            <a:r>
              <a:rPr lang="en-US" sz="2400" dirty="0"/>
              <a:t>RUC Lead Time Margin: February 2024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CFDA046-49CC-4D97-ADD9-4B0245B9D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63" y="5167436"/>
            <a:ext cx="8315326" cy="964804"/>
          </a:xfrm>
        </p:spPr>
        <p:txBody>
          <a:bodyPr/>
          <a:lstStyle/>
          <a:p>
            <a:r>
              <a:rPr lang="en-US" sz="1200" b="1">
                <a:solidFill>
                  <a:schemeClr val="tx2"/>
                </a:solidFill>
              </a:rPr>
              <a:t>Lead time</a:t>
            </a:r>
            <a:r>
              <a:rPr lang="en-US" sz="1200">
                <a:solidFill>
                  <a:schemeClr val="tx2"/>
                </a:solidFill>
              </a:rPr>
              <a:t> refers to the length of time between a RUC instruction and the start of the commitment window.</a:t>
            </a:r>
          </a:p>
          <a:p>
            <a:r>
              <a:rPr lang="en-US" sz="1200" b="1">
                <a:solidFill>
                  <a:schemeClr val="tx2"/>
                </a:solidFill>
              </a:rPr>
              <a:t>Lead time margin</a:t>
            </a:r>
            <a:r>
              <a:rPr lang="en-US" sz="1200">
                <a:solidFill>
                  <a:schemeClr val="tx2"/>
                </a:solidFill>
              </a:rPr>
              <a:t> is the difference between lead time and the Resource’s startup time.</a:t>
            </a:r>
          </a:p>
          <a:p>
            <a:r>
              <a:rPr lang="en-US" sz="1200">
                <a:solidFill>
                  <a:schemeClr val="tx2"/>
                </a:solidFill>
              </a:rPr>
              <a:t>In cases where a Resource is committed for multiple back-to-back time blocks, lead time margin is calculated from the first instruction.</a:t>
            </a:r>
            <a:endParaRPr lang="en-US" sz="10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339DF6-5C5D-4C78-858D-34640A37096F}"/>
              </a:ext>
            </a:extLst>
          </p:cNvPr>
          <p:cNvSpPr txBox="1"/>
          <p:nvPr/>
        </p:nvSpPr>
        <p:spPr>
          <a:xfrm>
            <a:off x="540438" y="716235"/>
            <a:ext cx="81463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All</a:t>
            </a:r>
            <a:r>
              <a:rPr lang="en-US" sz="1800" dirty="0">
                <a:solidFill>
                  <a:schemeClr val="tx2"/>
                </a:solidFill>
              </a:rPr>
              <a:t> RUC commit windows had lead time margin at or below 2 hours</a:t>
            </a:r>
            <a:r>
              <a:rPr lang="en-US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51ABE3-0452-457D-B231-786E323D2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011" y="1479189"/>
            <a:ext cx="3290409" cy="34564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74C1D7-8F55-4351-AA6F-B22E1FEE81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4219" y="1478086"/>
            <a:ext cx="5760725" cy="34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88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074680"/>
          </a:xfrm>
        </p:spPr>
        <p:txBody>
          <a:bodyPr/>
          <a:lstStyle/>
          <a:p>
            <a:r>
              <a:rPr lang="en-US" sz="2400" dirty="0"/>
              <a:t>Average Resource Age: Last 13 Months</a:t>
            </a:r>
            <a:br>
              <a:rPr lang="en-US" sz="3600" dirty="0"/>
            </a:br>
            <a:r>
              <a:rPr lang="en-US" sz="1400" dirty="0"/>
              <a:t>In February 2024, the average age of RUC-committed Resources was 32.9 years for non-opt-out Resource-hours and there no opt-out Resource-hours with or without DAM Commitments.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F3DC05-25BF-4B7B-868C-4FC924879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466" y="1334809"/>
            <a:ext cx="7390861" cy="453609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58BA481-C343-4088-9A25-8F0D48CA0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7274" y="6019800"/>
            <a:ext cx="3971926" cy="381000"/>
          </a:xfrm>
        </p:spPr>
        <p:txBody>
          <a:bodyPr/>
          <a:lstStyle/>
          <a:p>
            <a:pPr marL="0" indent="0">
              <a:buNone/>
            </a:pPr>
            <a:r>
              <a:rPr lang="en-US" sz="1200">
                <a:solidFill>
                  <a:schemeClr val="tx2"/>
                </a:solidFill>
              </a:rPr>
              <a:t>Note: For Resource configurations with multiple physical generators, the age of the oldest generator is used.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56044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03F4249-95AE-4691-8151-A816FD277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2668" y="3525326"/>
            <a:ext cx="6033559" cy="27153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AC3954-EF99-49B2-AD01-C6A4156191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7815" y="874582"/>
            <a:ext cx="6035327" cy="27161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630818"/>
          </a:xfrm>
        </p:spPr>
        <p:txBody>
          <a:bodyPr/>
          <a:lstStyle/>
          <a:p>
            <a:r>
              <a:rPr lang="en-US" sz="2400" dirty="0"/>
              <a:t>Age Category: Last 13 Months</a:t>
            </a:r>
            <a:br>
              <a:rPr lang="en-US" sz="2400" dirty="0"/>
            </a:br>
            <a:r>
              <a:rPr lang="en-US" sz="1400" dirty="0"/>
              <a:t>Most RUC-Committed Resources in February 2024 were older than 50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9C8F87-39A7-4E77-B01A-BFE5616552CF}"/>
              </a:ext>
            </a:extLst>
          </p:cNvPr>
          <p:cNvSpPr txBox="1"/>
          <p:nvPr/>
        </p:nvSpPr>
        <p:spPr>
          <a:xfrm>
            <a:off x="3970899" y="1046459"/>
            <a:ext cx="1202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</a:rPr>
              <a:t>Non-opt-out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1E2F86-74F3-496A-A8DF-8166E77102C4}"/>
              </a:ext>
            </a:extLst>
          </p:cNvPr>
          <p:cNvSpPr txBox="1"/>
          <p:nvPr/>
        </p:nvSpPr>
        <p:spPr>
          <a:xfrm>
            <a:off x="4017498" y="3851091"/>
            <a:ext cx="1109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</a:rPr>
              <a:t>Opt-out</a:t>
            </a:r>
          </a:p>
        </p:txBody>
      </p:sp>
    </p:spTree>
    <p:extLst>
      <p:ext uri="{BB962C8B-B14F-4D97-AF65-F5344CB8AC3E}">
        <p14:creationId xmlns:p14="http://schemas.microsoft.com/office/powerpoint/2010/main" val="2309081026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F51A5998F0944EA03AB587B5B58FD3" ma:contentTypeVersion="14" ma:contentTypeDescription="Create a new document." ma:contentTypeScope="" ma:versionID="5de53c7dd9d5e3dd48e81f15fe9d6d64">
  <xsd:schema xmlns:xsd="http://www.w3.org/2001/XMLSchema" xmlns:xs="http://www.w3.org/2001/XMLSchema" xmlns:p="http://schemas.microsoft.com/office/2006/metadata/properties" xmlns:ns2="5f527160-b6a2-448e-b210-55bbe2178a90" xmlns:ns3="cf8c9251-373f-4ee3-86cf-d97122226a81" targetNamespace="http://schemas.microsoft.com/office/2006/metadata/properties" ma:root="true" ma:fieldsID="b9ed68adcc3693f95084af8a9f0e3281" ns2:_="" ns3:_="">
    <xsd:import namespace="5f527160-b6a2-448e-b210-55bbe2178a90"/>
    <xsd:import namespace="cf8c9251-373f-4ee3-86cf-d97122226a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527160-b6a2-448e-b210-55bbe2178a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102f585-f336-4ab5-8023-668eed9f00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8c9251-373f-4ee3-86cf-d97122226a8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7bce286-be28-47de-b9f7-94a506e34291}" ma:internalName="TaxCatchAll" ma:showField="CatchAllData" ma:web="cf8c9251-373f-4ee3-86cf-d97122226a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f8c9251-373f-4ee3-86cf-d97122226a81" xsi:nil="true"/>
    <lcf76f155ced4ddcb4097134ff3c332f xmlns="5f527160-b6a2-448e-b210-55bbe2178a90">
      <Terms xmlns="http://schemas.microsoft.com/office/infopath/2007/PartnerControls"/>
    </lcf76f155ced4ddcb4097134ff3c332f>
    <SharedWithUsers xmlns="cf8c9251-373f-4ee3-86cf-d97122226a81">
      <UserInfo>
        <DisplayName>King, Ryan</DisplayName>
        <AccountId>37</AccountId>
        <AccountType/>
      </UserInfo>
      <UserInfo>
        <DisplayName>Chu, Zhengguo</DisplayName>
        <AccountId>12</AccountId>
        <AccountType/>
      </UserInfo>
      <UserInfo>
        <DisplayName>Maggio, Dave</DisplayName>
        <AccountId>16</AccountId>
        <AccountType/>
      </UserInfo>
      <UserInfo>
        <DisplayName>Shaw, Pamela</DisplayName>
        <AccountId>18</AccountId>
        <AccountType/>
      </UserInfo>
      <UserInfo>
        <DisplayName>Kersulis, Jonas</DisplayName>
        <AccountId>11</AccountId>
        <AccountType/>
      </UserInfo>
      <UserInfo>
        <DisplayName>Yousefian, Mahnoush</DisplayName>
        <AccountId>22</AccountId>
        <AccountType/>
      </UserInfo>
      <UserInfo>
        <DisplayName>Urquhart, Ike</DisplayName>
        <AccountId>14</AccountId>
        <AccountType/>
      </UserInfo>
      <UserInfo>
        <DisplayName>Carswell, Cory</DisplayName>
        <AccountId>65</AccountId>
        <AccountType/>
      </UserInfo>
      <UserInfo>
        <DisplayName>Skiles, Matthew</DisplayName>
        <AccountId>114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10B87D-DDCF-4759-928C-C99EE807EC1A}">
  <ds:schemaRefs>
    <ds:schemaRef ds:uri="5f527160-b6a2-448e-b210-55bbe2178a90"/>
    <ds:schemaRef ds:uri="cf8c9251-373f-4ee3-86cf-d97122226a8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0E9AA12-8AF9-4AA6-90FE-24669859CDF3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5f527160-b6a2-448e-b210-55bbe2178a90"/>
    <ds:schemaRef ds:uri="http://purl.org/dc/dcmitype/"/>
    <ds:schemaRef ds:uri="http://www.w3.org/XML/1998/namespace"/>
    <ds:schemaRef ds:uri="http://schemas.microsoft.com/office/infopath/2007/PartnerControls"/>
    <ds:schemaRef ds:uri="cf8c9251-373f-4ee3-86cf-d97122226a81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</TotalTime>
  <Words>1069</Words>
  <Application>Microsoft Office PowerPoint</Application>
  <PresentationFormat>On-screen Show (4:3)</PresentationFormat>
  <Paragraphs>248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1_Custom Design</vt:lpstr>
      <vt:lpstr>Office Theme</vt:lpstr>
      <vt:lpstr>PowerPoint Presentation</vt:lpstr>
      <vt:lpstr>RUC Resource-Hours</vt:lpstr>
      <vt:lpstr>RUC Instruction Reasons: Last 13 Months RUC in February 2024 was primarily to ensure sufficient capacity. </vt:lpstr>
      <vt:lpstr>RUC Instruction Reasons in February 2024 </vt:lpstr>
      <vt:lpstr>Non-opt-out and Opt-out Totals: Last 13 Months February 2024 had a total of 17.3 non-opt-out effective Resource-hours, which was 100% of the effective Resource-hours for the month, as there were no opt-out effective Resource-hours.</vt:lpstr>
      <vt:lpstr>Non-opt-out and Opt-out Totals: February 2024   </vt:lpstr>
      <vt:lpstr>RUC Lead Time Margin: February 2024 </vt:lpstr>
      <vt:lpstr>Average Resource Age: Last 13 Months In February 2024, the average age of RUC-committed Resources was 32.9 years for non-opt-out Resource-hours and there no opt-out Resource-hours with or without DAM Commitments.</vt:lpstr>
      <vt:lpstr>Age Category: Last 13 Months Most RUC-Committed Resources in February 2024 were older than 50 years.</vt:lpstr>
      <vt:lpstr>RUC-Instructed Resource Dispatch above LDL</vt:lpstr>
      <vt:lpstr>Reliability Deployment Price Adder: Last 13 Months February 2024 had a total of 15.67 RTORDPA hours with an average value of $0.32/MWh. </vt:lpstr>
      <vt:lpstr>Reliability Deployment Price Adder: February 2024 OD 2/25 had the highest daily time-weighted average RTORDPA of $4.44/MWh.</vt:lpstr>
      <vt:lpstr>RUC Clawback, Make-Whole, and Shortfall For February 2024, the total Clawback charge was $0.09M.  The total Make-Whole payment was $0.01M, which was almost entirely covered through capacity-short charges. </vt:lpstr>
      <vt:lpstr>RUC Clawback by Settlement Type</vt:lpstr>
      <vt:lpstr>RUC Make-Whole by Settlement Type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Carswell, Cory</cp:lastModifiedBy>
  <cp:revision>2</cp:revision>
  <cp:lastPrinted>2016-01-21T20:53:15Z</cp:lastPrinted>
  <dcterms:created xsi:type="dcterms:W3CDTF">2016-01-21T15:20:31Z</dcterms:created>
  <dcterms:modified xsi:type="dcterms:W3CDTF">2024-05-09T15:13:43Z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0x0101009AF51A5998F0944EA03AB587B5B58FD3</vt:lpwstr>
  </property>
  <property fmtid="{D5CDD505-2E9C-101B-9397-08002B2CF9AE}" pid="3" name="MediaServiceImageTags">
    <vt:lpwstr/>
  </property>
  <property fmtid="{D5CDD505-2E9C-101B-9397-08002B2CF9AE}" pid="4" name="MSIP_Label_7084cbda-52b8-46fb-a7b7-cb5bd465ed85_Enabled">
    <vt:lpwstr>true</vt:lpwstr>
  </property>
  <property fmtid="{D5CDD505-2E9C-101B-9397-08002B2CF9AE}" pid="5" name="MSIP_Label_7084cbda-52b8-46fb-a7b7-cb5bd465ed85_SetDate">
    <vt:lpwstr>2023-01-09T20:44:22Z</vt:lpwstr>
  </property>
  <property fmtid="{D5CDD505-2E9C-101B-9397-08002B2CF9AE}" pid="6" name="MSIP_Label_7084cbda-52b8-46fb-a7b7-cb5bd465ed85_Method">
    <vt:lpwstr>Standard</vt:lpwstr>
  </property>
  <property fmtid="{D5CDD505-2E9C-101B-9397-08002B2CF9AE}" pid="7" name="MSIP_Label_7084cbda-52b8-46fb-a7b7-cb5bd465ed85_Name">
    <vt:lpwstr>Internal</vt:lpwstr>
  </property>
  <property fmtid="{D5CDD505-2E9C-101B-9397-08002B2CF9AE}" pid="8" name="MSIP_Label_7084cbda-52b8-46fb-a7b7-cb5bd465ed85_SiteId">
    <vt:lpwstr>0afb747d-bff7-4596-a9fc-950ef9e0ec45</vt:lpwstr>
  </property>
  <property fmtid="{D5CDD505-2E9C-101B-9397-08002B2CF9AE}" pid="9" name="MSIP_Label_7084cbda-52b8-46fb-a7b7-cb5bd465ed85_ActionId">
    <vt:lpwstr>9b7d94b6-8de8-4468-97af-b1344ce27016</vt:lpwstr>
  </property>
  <property fmtid="{D5CDD505-2E9C-101B-9397-08002B2CF9AE}" pid="10" name="MSIP_Label_7084cbda-52b8-46fb-a7b7-cb5bd465ed85_ContentBits">
    <vt:lpwstr>0</vt:lpwstr>
  </property>
</Properties>
</file>