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5"/>
  </p:notesMasterIdLst>
  <p:handoutMasterIdLst>
    <p:handoutMasterId r:id="rId16"/>
  </p:handoutMasterIdLst>
  <p:sldIdLst>
    <p:sldId id="260" r:id="rId6"/>
    <p:sldId id="267" r:id="rId7"/>
    <p:sldId id="277" r:id="rId8"/>
    <p:sldId id="278" r:id="rId9"/>
    <p:sldId id="279" r:id="rId10"/>
    <p:sldId id="280" r:id="rId11"/>
    <p:sldId id="281" r:id="rId12"/>
    <p:sldId id="282" r:id="rId13"/>
    <p:sldId id="271"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E3EB"/>
    <a:srgbClr val="00AEC7"/>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2004" y="13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3/21/2024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3/21/2024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3419024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136748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935213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9130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7170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2109357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120684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39055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services/comm/mkt_notices/M-A020524-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ercot.com/services/comm/mkt_notices/M-A020524-02"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4774707" cy="2739211"/>
          </a:xfrm>
          <a:prstGeom prst="rect">
            <a:avLst/>
          </a:prstGeom>
          <a:noFill/>
        </p:spPr>
        <p:txBody>
          <a:bodyPr wrap="square" rtlCol="0">
            <a:spAutoFit/>
          </a:bodyPr>
          <a:lstStyle/>
          <a:p>
            <a:r>
              <a:rPr lang="en-US" sz="2000" b="1" dirty="0">
                <a:solidFill>
                  <a:schemeClr val="tx2"/>
                </a:solidFill>
              </a:rPr>
              <a:t>Potential Price Corrections for Certain Days in January ‘24 – Incorrect Ratings Impacting the Real-Time and Day-Ahead Markets</a:t>
            </a:r>
          </a:p>
          <a:p>
            <a:r>
              <a:rPr lang="en-US" sz="2000" dirty="0">
                <a:solidFill>
                  <a:schemeClr val="tx2"/>
                </a:solidFill>
              </a:rPr>
              <a:t>Matthew Young</a:t>
            </a:r>
            <a:endParaRPr lang="en-US" dirty="0">
              <a:solidFill>
                <a:schemeClr val="tx2"/>
              </a:solidFill>
            </a:endParaRPr>
          </a:p>
          <a:p>
            <a:r>
              <a:rPr lang="en-US" dirty="0">
                <a:solidFill>
                  <a:schemeClr val="tx2"/>
                </a:solidFill>
              </a:rPr>
              <a:t>Supervisor, Market Validation</a:t>
            </a:r>
          </a:p>
          <a:p>
            <a:endParaRPr lang="en-US" dirty="0">
              <a:solidFill>
                <a:schemeClr val="tx2"/>
              </a:solidFill>
            </a:endParaRPr>
          </a:p>
          <a:p>
            <a:r>
              <a:rPr lang="en-US" dirty="0">
                <a:solidFill>
                  <a:schemeClr val="tx2"/>
                </a:solidFill>
              </a:rPr>
              <a:t>Technical Advisory Committee (TAC)</a:t>
            </a:r>
          </a:p>
          <a:p>
            <a:r>
              <a:rPr lang="en-US" dirty="0">
                <a:solidFill>
                  <a:schemeClr val="tx2"/>
                </a:solidFill>
              </a:rPr>
              <a:t>March 27, 2024</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Background</a:t>
            </a:r>
          </a:p>
        </p:txBody>
      </p:sp>
      <p:sp>
        <p:nvSpPr>
          <p:cNvPr id="3" name="Content Placeholder 2"/>
          <p:cNvSpPr>
            <a:spLocks noGrp="1"/>
          </p:cNvSpPr>
          <p:nvPr>
            <p:ph idx="1"/>
          </p:nvPr>
        </p:nvSpPr>
        <p:spPr>
          <a:xfrm>
            <a:off x="304800" y="835000"/>
            <a:ext cx="8534400" cy="4876800"/>
          </a:xfrm>
        </p:spPr>
        <p:txBody>
          <a:bodyPr/>
          <a:lstStyle/>
          <a:p>
            <a:pPr>
              <a:spcBef>
                <a:spcPts val="0"/>
              </a:spcBef>
              <a:spcAft>
                <a:spcPts val="1200"/>
              </a:spcAft>
            </a:pPr>
            <a:r>
              <a:rPr lang="en-US" sz="1600" dirty="0"/>
              <a:t>On January 29, 2024, ERCOT became aware of an issue concerning the ratings of certain transmission lines, series devices, and transformers. As part of the weekly model loads, the Energy Management System (EMS) retained outdated Normal/Emergency/15-Minute static ratings from the 2023 NOV_ML1 CIM model through the 2024 JAN_ML3 CIM model due to a defect in the EMS. The Real-Time Market (RTM) and Day-Ahead Market (DAM) use the static ratings from the EMS.</a:t>
            </a:r>
          </a:p>
          <a:p>
            <a:pPr>
              <a:spcBef>
                <a:spcPts val="0"/>
              </a:spcBef>
              <a:spcAft>
                <a:spcPts val="1200"/>
              </a:spcAft>
            </a:pPr>
            <a:r>
              <a:rPr lang="en-US" sz="1600" dirty="0"/>
              <a:t>On January 30, 2024 around 23:00, ERCOT implemented a fix to ensure that correct static ratings for the transmission lines, series devices, and transformers are used in EMS from the CIM models.</a:t>
            </a:r>
          </a:p>
          <a:p>
            <a:pPr>
              <a:spcBef>
                <a:spcPts val="0"/>
              </a:spcBef>
              <a:spcAft>
                <a:spcPts val="1200"/>
              </a:spcAft>
            </a:pPr>
            <a:r>
              <a:rPr lang="en-US" sz="1600" dirty="0"/>
              <a:t>Market Notice </a:t>
            </a:r>
            <a:r>
              <a:rPr lang="en-US" sz="1600" dirty="0">
                <a:hlinkClick r:id="rId3"/>
              </a:rPr>
              <a:t>M-A020524-01</a:t>
            </a:r>
            <a:r>
              <a:rPr lang="en-US" sz="1600" dirty="0"/>
              <a:t> was issued on February 5, 2024, notifying the market of the issue and ERCOT’s intent, upon completion of impact analysis, to seek ERCOT Board of Directors (Board) approval for price correction as specified by ERCOT Protocol Sections 4.5.3(6)(b) and 6.3(7)(b) for the DAM and RTM, respectively.</a:t>
            </a:r>
          </a:p>
          <a:p>
            <a:pPr>
              <a:spcBef>
                <a:spcPts val="0"/>
              </a:spcBef>
              <a:spcAft>
                <a:spcPts val="600"/>
              </a:spcAft>
            </a:pPr>
            <a:r>
              <a:rPr lang="en-US" sz="1600" dirty="0"/>
              <a:t>Market Notice </a:t>
            </a:r>
            <a:r>
              <a:rPr lang="en-US" sz="1600" dirty="0">
                <a:hlinkClick r:id="rId4"/>
              </a:rPr>
              <a:t>M-A020524-02</a:t>
            </a:r>
            <a:r>
              <a:rPr lang="en-US" sz="1600" dirty="0"/>
              <a:t> was issued on March 12, 2024, notifying the market of the price impact results and ERCOT’s intent to seek Board review.</a:t>
            </a:r>
          </a:p>
          <a:p>
            <a:pPr>
              <a:spcAft>
                <a:spcPts val="600"/>
              </a:spcAft>
            </a:pPr>
            <a:endParaRPr lang="en-US" sz="1600" dirty="0"/>
          </a:p>
          <a:p>
            <a:pPr>
              <a:spcAft>
                <a:spcPts val="600"/>
              </a:spcAft>
            </a:pPr>
            <a:endParaRPr lang="en-US" sz="2000" dirty="0"/>
          </a:p>
          <a:p>
            <a:endParaRPr lang="en-US" sz="2000" dirty="0"/>
          </a:p>
          <a:p>
            <a:endParaRPr lang="en-US" sz="2000" dirty="0"/>
          </a:p>
          <a:p>
            <a:pPr marL="0" indent="0">
              <a:buNone/>
            </a:pPr>
            <a:endParaRPr lang="en-US" sz="2000" dirty="0"/>
          </a:p>
          <a:p>
            <a:pPr marL="0" indent="0">
              <a:buNone/>
            </a:pPr>
            <a:endParaRPr lang="en-US" sz="1800" dirty="0"/>
          </a:p>
          <a:p>
            <a:pPr>
              <a:lnSpc>
                <a:spcPct val="150000"/>
              </a:lnSpc>
            </a:pPr>
            <a:endParaRPr lang="en-US" sz="2000" dirty="0">
              <a:solidFill>
                <a:schemeClr val="tx2"/>
              </a:solidFill>
            </a:endParaRPr>
          </a:p>
          <a:p>
            <a:pPr marL="0" indent="0">
              <a:lnSpc>
                <a:spcPct val="150000"/>
              </a:lnSpc>
              <a:buNone/>
            </a:pP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RTM Impact Analysis</a:t>
            </a:r>
          </a:p>
        </p:txBody>
      </p:sp>
      <p:sp>
        <p:nvSpPr>
          <p:cNvPr id="3" name="Content Placeholder 2"/>
          <p:cNvSpPr>
            <a:spLocks noGrp="1"/>
          </p:cNvSpPr>
          <p:nvPr>
            <p:ph idx="1"/>
          </p:nvPr>
        </p:nvSpPr>
        <p:spPr>
          <a:xfrm>
            <a:off x="304800" y="857250"/>
            <a:ext cx="8534400" cy="5238750"/>
          </a:xfrm>
        </p:spPr>
        <p:txBody>
          <a:bodyPr/>
          <a:lstStyle/>
          <a:p>
            <a:pPr>
              <a:spcBef>
                <a:spcPts val="0"/>
              </a:spcBef>
              <a:spcAft>
                <a:spcPts val="600"/>
              </a:spcAft>
            </a:pPr>
            <a:r>
              <a:rPr lang="en-US" sz="1600" dirty="0"/>
              <a:t>ERCOT Protocols Section 6.3(7)(b) requires that the absolute value impact to any single Counter-Party (CP) meet one of the following two criteria before seeking approval from the Board.</a:t>
            </a:r>
          </a:p>
          <a:p>
            <a:pPr marL="857250" lvl="1" indent="-400050">
              <a:spcBef>
                <a:spcPts val="0"/>
              </a:spcBef>
              <a:spcAft>
                <a:spcPts val="600"/>
              </a:spcAft>
              <a:buFont typeface="+mj-lt"/>
              <a:buAutoNum type="romanLcPeriod"/>
            </a:pPr>
            <a:r>
              <a:rPr lang="en-US" sz="1400" dirty="0"/>
              <a:t>2% and also greater than $20,000; or</a:t>
            </a:r>
          </a:p>
          <a:p>
            <a:pPr marL="857250" lvl="1" indent="-400050">
              <a:spcBef>
                <a:spcPts val="0"/>
              </a:spcBef>
              <a:spcAft>
                <a:spcPts val="600"/>
              </a:spcAft>
              <a:buFont typeface="+mj-lt"/>
              <a:buAutoNum type="romanLcPeriod"/>
            </a:pPr>
            <a:r>
              <a:rPr lang="en-US" sz="1400" dirty="0"/>
              <a:t>20% and also greater than $2,000.</a:t>
            </a:r>
          </a:p>
          <a:p>
            <a:pPr marL="457200" lvl="1" indent="0">
              <a:spcBef>
                <a:spcPts val="0"/>
              </a:spcBef>
              <a:spcAft>
                <a:spcPts val="600"/>
              </a:spcAft>
              <a:buNone/>
            </a:pPr>
            <a:endParaRPr lang="en-US" sz="1400" dirty="0"/>
          </a:p>
          <a:p>
            <a:pPr marL="457200" indent="-400050">
              <a:spcBef>
                <a:spcPts val="0"/>
              </a:spcBef>
              <a:spcAft>
                <a:spcPts val="600"/>
              </a:spcAft>
            </a:pPr>
            <a:r>
              <a:rPr lang="en-US" sz="1600" dirty="0"/>
              <a:t>ERCOT determined that there were three ODs that met criteria for significance for the RTM.</a:t>
            </a:r>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12" name="Table 8">
            <a:extLst>
              <a:ext uri="{FF2B5EF4-FFF2-40B4-BE49-F238E27FC236}">
                <a16:creationId xmlns:a16="http://schemas.microsoft.com/office/drawing/2014/main" id="{A861BA07-3204-B2EE-E413-1E58815CB417}"/>
              </a:ext>
            </a:extLst>
          </p:cNvPr>
          <p:cNvGraphicFramePr>
            <a:graphicFrameLocks noGrp="1"/>
          </p:cNvGraphicFramePr>
          <p:nvPr>
            <p:extLst>
              <p:ext uri="{D42A27DB-BD31-4B8C-83A1-F6EECF244321}">
                <p14:modId xmlns:p14="http://schemas.microsoft.com/office/powerpoint/2010/main" val="907874070"/>
              </p:ext>
            </p:extLst>
          </p:nvPr>
        </p:nvGraphicFramePr>
        <p:xfrm>
          <a:off x="1642368" y="3364637"/>
          <a:ext cx="6045693" cy="1802166"/>
        </p:xfrm>
        <a:graphic>
          <a:graphicData uri="http://schemas.openxmlformats.org/drawingml/2006/table">
            <a:tbl>
              <a:tblPr firstRow="1" bandRow="1">
                <a:tableStyleId>{5C22544A-7EE6-4342-B048-85BDC9FD1C3A}</a:tableStyleId>
              </a:tblPr>
              <a:tblGrid>
                <a:gridCol w="2015231">
                  <a:extLst>
                    <a:ext uri="{9D8B030D-6E8A-4147-A177-3AD203B41FA5}">
                      <a16:colId xmlns:a16="http://schemas.microsoft.com/office/drawing/2014/main" val="327143388"/>
                    </a:ext>
                  </a:extLst>
                </a:gridCol>
                <a:gridCol w="2015231">
                  <a:extLst>
                    <a:ext uri="{9D8B030D-6E8A-4147-A177-3AD203B41FA5}">
                      <a16:colId xmlns:a16="http://schemas.microsoft.com/office/drawing/2014/main" val="803865350"/>
                    </a:ext>
                  </a:extLst>
                </a:gridCol>
                <a:gridCol w="2015231">
                  <a:extLst>
                    <a:ext uri="{9D8B030D-6E8A-4147-A177-3AD203B41FA5}">
                      <a16:colId xmlns:a16="http://schemas.microsoft.com/office/drawing/2014/main" val="2393787157"/>
                    </a:ext>
                  </a:extLst>
                </a:gridCol>
              </a:tblGrid>
              <a:tr h="730185">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Operating Day</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Counter-Parties meeting criteria in Protocol Section 6.3(7)(b)(</a:t>
                      </a:r>
                      <a:r>
                        <a:rPr lang="en-US" sz="1200" b="1" dirty="0" err="1">
                          <a:solidFill>
                            <a:schemeClr val="bg1"/>
                          </a:solidFill>
                          <a:effectLst/>
                          <a:latin typeface="Arial" panose="020B0604020202020204" pitchFamily="34" charset="0"/>
                        </a:rPr>
                        <a:t>i</a:t>
                      </a:r>
                      <a:r>
                        <a:rPr lang="en-US" sz="1200" b="1" dirty="0">
                          <a:solidFill>
                            <a:schemeClr val="bg1"/>
                          </a:solidFill>
                          <a:effectLst/>
                          <a:latin typeface="Arial" panose="020B0604020202020204" pitchFamily="34" charset="0"/>
                        </a:rPr>
                        <a:t>)</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Counter-Parties meeting criteria in Protocol Section 6.3(7)(b)(ii)</a:t>
                      </a:r>
                      <a:endParaRPr lang="en-US" sz="1600" dirty="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3400386422"/>
                  </a:ext>
                </a:extLst>
              </a:tr>
              <a:tr h="357327">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1/15/2024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38</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a:solidFill>
                            <a:srgbClr val="000000"/>
                          </a:solidFill>
                          <a:effectLst/>
                          <a:latin typeface="Arial" panose="020B0604020202020204" pitchFamily="34" charset="0"/>
                          <a:ea typeface="Calibri" panose="020F0502020204030204" pitchFamily="34" charset="0"/>
                        </a:rPr>
                        <a:t>26</a:t>
                      </a:r>
                      <a:endParaRPr lang="en-US" sz="14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4089559357"/>
                  </a:ext>
                </a:extLst>
              </a:tr>
              <a:tr h="357327">
                <a:tc>
                  <a:txBody>
                    <a:bodyPr/>
                    <a:lstStyle/>
                    <a:p>
                      <a:pPr marL="0" marR="0" algn="ctr">
                        <a:spcBef>
                          <a:spcPts val="0"/>
                        </a:spcBef>
                        <a:spcAft>
                          <a:spcPts val="1200"/>
                        </a:spcAft>
                      </a:pPr>
                      <a:r>
                        <a:rPr lang="en-US" sz="1400">
                          <a:solidFill>
                            <a:srgbClr val="000000"/>
                          </a:solidFill>
                          <a:effectLst/>
                          <a:latin typeface="Arial" panose="020B0604020202020204" pitchFamily="34" charset="0"/>
                          <a:ea typeface="Calibri" panose="020F0502020204030204" pitchFamily="34" charset="0"/>
                        </a:rPr>
                        <a:t>1/17/2024</a:t>
                      </a:r>
                      <a:endParaRPr lang="en-US"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38</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a:solidFill>
                            <a:srgbClr val="000000"/>
                          </a:solidFill>
                          <a:effectLst/>
                          <a:latin typeface="Arial" panose="020B0604020202020204" pitchFamily="34" charset="0"/>
                          <a:ea typeface="Calibri" panose="020F0502020204030204" pitchFamily="34" charset="0"/>
                        </a:rPr>
                        <a:t>69</a:t>
                      </a:r>
                      <a:endParaRPr lang="en-US" sz="14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2810104171"/>
                  </a:ext>
                </a:extLst>
              </a:tr>
              <a:tr h="357327">
                <a:tc>
                  <a:txBody>
                    <a:bodyPr/>
                    <a:lstStyle/>
                    <a:p>
                      <a:pPr marL="0" marR="0" algn="ctr">
                        <a:spcBef>
                          <a:spcPts val="0"/>
                        </a:spcBef>
                        <a:spcAft>
                          <a:spcPts val="1200"/>
                        </a:spcAft>
                      </a:pPr>
                      <a:r>
                        <a:rPr lang="en-US" sz="1400">
                          <a:solidFill>
                            <a:srgbClr val="000000"/>
                          </a:solidFill>
                          <a:effectLst/>
                          <a:latin typeface="Arial" panose="020B0604020202020204" pitchFamily="34" charset="0"/>
                          <a:ea typeface="Calibri" panose="020F0502020204030204" pitchFamily="34" charset="0"/>
                        </a:rPr>
                        <a:t>1/19/2024</a:t>
                      </a:r>
                      <a:endParaRPr lang="en-US"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a:solidFill>
                            <a:srgbClr val="000000"/>
                          </a:solidFill>
                          <a:effectLst/>
                          <a:latin typeface="Arial" panose="020B0604020202020204" pitchFamily="34" charset="0"/>
                          <a:ea typeface="Calibri" panose="020F0502020204030204" pitchFamily="34" charset="0"/>
                        </a:rPr>
                        <a:t>8</a:t>
                      </a:r>
                      <a:endParaRPr lang="en-US"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16</a:t>
                      </a:r>
                      <a:endParaRPr lang="en-US" sz="14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3699677354"/>
                  </a:ext>
                </a:extLst>
              </a:tr>
            </a:tbl>
          </a:graphicData>
        </a:graphic>
      </p:graphicFrame>
    </p:spTree>
    <p:extLst>
      <p:ext uri="{BB962C8B-B14F-4D97-AF65-F5344CB8AC3E}">
        <p14:creationId xmlns:p14="http://schemas.microsoft.com/office/powerpoint/2010/main" val="1435962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RTM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600" dirty="0"/>
              <a:t>For each OD that met the criteria for RTM, the table below has the maximum estimated absolute value impact to Counter-Parties:</a:t>
            </a:r>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10" name="Table 5">
            <a:extLst>
              <a:ext uri="{FF2B5EF4-FFF2-40B4-BE49-F238E27FC236}">
                <a16:creationId xmlns:a16="http://schemas.microsoft.com/office/drawing/2014/main" id="{960AB020-4A97-DA9A-7C42-8FBECC0D8240}"/>
              </a:ext>
            </a:extLst>
          </p:cNvPr>
          <p:cNvGraphicFramePr>
            <a:graphicFrameLocks noGrp="1"/>
          </p:cNvGraphicFramePr>
          <p:nvPr>
            <p:extLst>
              <p:ext uri="{D42A27DB-BD31-4B8C-83A1-F6EECF244321}">
                <p14:modId xmlns:p14="http://schemas.microsoft.com/office/powerpoint/2010/main" val="3450158288"/>
              </p:ext>
            </p:extLst>
          </p:nvPr>
        </p:nvGraphicFramePr>
        <p:xfrm>
          <a:off x="816746" y="2021804"/>
          <a:ext cx="7226424" cy="1946514"/>
        </p:xfrm>
        <a:graphic>
          <a:graphicData uri="http://schemas.openxmlformats.org/drawingml/2006/table">
            <a:tbl>
              <a:tblPr firstRow="1" bandRow="1">
                <a:tableStyleId>{5C22544A-7EE6-4342-B048-85BDC9FD1C3A}</a:tableStyleId>
              </a:tblPr>
              <a:tblGrid>
                <a:gridCol w="1806606">
                  <a:extLst>
                    <a:ext uri="{9D8B030D-6E8A-4147-A177-3AD203B41FA5}">
                      <a16:colId xmlns:a16="http://schemas.microsoft.com/office/drawing/2014/main" val="2617164782"/>
                    </a:ext>
                  </a:extLst>
                </a:gridCol>
                <a:gridCol w="1806606">
                  <a:extLst>
                    <a:ext uri="{9D8B030D-6E8A-4147-A177-3AD203B41FA5}">
                      <a16:colId xmlns:a16="http://schemas.microsoft.com/office/drawing/2014/main" val="3049368802"/>
                    </a:ext>
                  </a:extLst>
                </a:gridCol>
                <a:gridCol w="1806606">
                  <a:extLst>
                    <a:ext uri="{9D8B030D-6E8A-4147-A177-3AD203B41FA5}">
                      <a16:colId xmlns:a16="http://schemas.microsoft.com/office/drawing/2014/main" val="1370733988"/>
                    </a:ext>
                  </a:extLst>
                </a:gridCol>
                <a:gridCol w="1806606">
                  <a:extLst>
                    <a:ext uri="{9D8B030D-6E8A-4147-A177-3AD203B41FA5}">
                      <a16:colId xmlns:a16="http://schemas.microsoft.com/office/drawing/2014/main" val="1988371237"/>
                    </a:ext>
                  </a:extLst>
                </a:gridCol>
              </a:tblGrid>
              <a:tr h="771780">
                <a:tc>
                  <a:txBody>
                    <a:bodyPr/>
                    <a:lstStyle/>
                    <a:p>
                      <a:pPr marL="0" marR="0" algn="ctr">
                        <a:spcBef>
                          <a:spcPts val="0"/>
                        </a:spcBef>
                        <a:spcAft>
                          <a:spcPts val="1200"/>
                        </a:spcAft>
                      </a:pPr>
                      <a:r>
                        <a:rPr lang="en-US" sz="1400" b="1" dirty="0">
                          <a:solidFill>
                            <a:schemeClr val="bg1"/>
                          </a:solidFill>
                          <a:effectLst/>
                          <a:latin typeface="Arial" panose="020B0604020202020204" pitchFamily="34" charset="0"/>
                        </a:rPr>
                        <a:t>Operating Day</a:t>
                      </a:r>
                      <a:endParaRPr lang="en-US" sz="18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0"/>
                        </a:spcAft>
                      </a:pPr>
                      <a:r>
                        <a:rPr lang="en-US" sz="1400" b="1">
                          <a:solidFill>
                            <a:schemeClr val="bg1"/>
                          </a:solidFill>
                          <a:effectLst/>
                          <a:latin typeface="Arial" panose="020B0604020202020204" pitchFamily="34" charset="0"/>
                        </a:rPr>
                        <a:t>Maximum Amount</a:t>
                      </a:r>
                      <a:endParaRPr lang="en-US" sz="1800">
                        <a:solidFill>
                          <a:schemeClr val="bg1"/>
                        </a:solidFill>
                        <a:effectLst/>
                        <a:latin typeface="Calibri" panose="020F0502020204030204" pitchFamily="34" charset="0"/>
                      </a:endParaRPr>
                    </a:p>
                    <a:p>
                      <a:pPr marL="0" marR="0" algn="ctr">
                        <a:spcBef>
                          <a:spcPts val="600"/>
                        </a:spcBef>
                        <a:spcAft>
                          <a:spcPts val="1200"/>
                        </a:spcAft>
                      </a:pPr>
                      <a:r>
                        <a:rPr lang="en-US" sz="1400" b="1">
                          <a:solidFill>
                            <a:schemeClr val="bg1"/>
                          </a:solidFill>
                          <a:effectLst/>
                          <a:latin typeface="Arial" panose="020B0604020202020204" pitchFamily="34" charset="0"/>
                        </a:rPr>
                        <a:t>($Thousands)</a:t>
                      </a:r>
                      <a:endParaRPr lang="en-US" sz="18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400" b="1">
                          <a:solidFill>
                            <a:schemeClr val="bg1"/>
                          </a:solidFill>
                          <a:effectLst/>
                          <a:latin typeface="Arial" panose="020B0604020202020204" pitchFamily="34" charset="0"/>
                        </a:rPr>
                        <a:t>Maximum Percentage for Criteria (</a:t>
                      </a:r>
                      <a:r>
                        <a:rPr lang="en-US" sz="1400" b="1" err="1">
                          <a:solidFill>
                            <a:schemeClr val="bg1"/>
                          </a:solidFill>
                          <a:effectLst/>
                          <a:latin typeface="Arial" panose="020B0604020202020204" pitchFamily="34" charset="0"/>
                        </a:rPr>
                        <a:t>i</a:t>
                      </a:r>
                      <a:r>
                        <a:rPr lang="en-US" sz="1400" b="1">
                          <a:solidFill>
                            <a:schemeClr val="bg1"/>
                          </a:solidFill>
                          <a:effectLst/>
                          <a:latin typeface="Arial" panose="020B0604020202020204" pitchFamily="34" charset="0"/>
                        </a:rPr>
                        <a:t>)*</a:t>
                      </a:r>
                      <a:endParaRPr lang="en-US" sz="18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400" b="1">
                          <a:solidFill>
                            <a:schemeClr val="bg1"/>
                          </a:solidFill>
                          <a:effectLst/>
                          <a:latin typeface="Arial" panose="020B0604020202020204" pitchFamily="34" charset="0"/>
                        </a:rPr>
                        <a:t>Maximum Percentage for Criteria (ii)**</a:t>
                      </a:r>
                      <a:endParaRPr lang="en-US" sz="18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391578">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1/15/2023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a:solidFill>
                            <a:srgbClr val="000000"/>
                          </a:solidFill>
                          <a:effectLst/>
                          <a:latin typeface="Arial" panose="020B0604020202020204" pitchFamily="34" charset="0"/>
                          <a:ea typeface="Calibri" panose="020F0502020204030204" pitchFamily="34" charset="0"/>
                        </a:rPr>
                        <a:t>$883.26</a:t>
                      </a:r>
                      <a:endParaRPr lang="en-US"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a:solidFill>
                            <a:srgbClr val="000000"/>
                          </a:solidFill>
                          <a:effectLst/>
                          <a:latin typeface="Arial" panose="020B0604020202020204" pitchFamily="34" charset="0"/>
                          <a:ea typeface="Calibri" panose="020F0502020204030204" pitchFamily="34" charset="0"/>
                        </a:rPr>
                        <a:t>172.03%</a:t>
                      </a:r>
                      <a:endParaRPr lang="en-US" sz="14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a:solidFill>
                            <a:srgbClr val="000000"/>
                          </a:solidFill>
                          <a:effectLst/>
                          <a:latin typeface="Arial" panose="020B0604020202020204" pitchFamily="34" charset="0"/>
                          <a:ea typeface="Calibri" panose="020F0502020204030204" pitchFamily="34" charset="0"/>
                        </a:rPr>
                        <a:t>172.03%</a:t>
                      </a:r>
                      <a:endParaRPr lang="en-US" sz="14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549245093"/>
                  </a:ext>
                </a:extLst>
              </a:tr>
              <a:tr h="391578">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1/17/2023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$1051.09</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262.75%</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a:solidFill>
                            <a:srgbClr val="000000"/>
                          </a:solidFill>
                          <a:effectLst/>
                          <a:latin typeface="Arial" panose="020B0604020202020204" pitchFamily="34" charset="0"/>
                          <a:ea typeface="Calibri" panose="020F0502020204030204" pitchFamily="34" charset="0"/>
                        </a:rPr>
                        <a:t>565.49%</a:t>
                      </a:r>
                      <a:endParaRPr lang="en-US" sz="14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4035037079"/>
                  </a:ext>
                </a:extLst>
              </a:tr>
              <a:tr h="391578">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1/19/2023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$160.74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185.00%</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185.00%</a:t>
                      </a:r>
                      <a:endParaRPr lang="en-US" sz="14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703488798"/>
                  </a:ext>
                </a:extLst>
              </a:tr>
            </a:tbl>
          </a:graphicData>
        </a:graphic>
      </p:graphicFrame>
      <p:sp>
        <p:nvSpPr>
          <p:cNvPr id="11" name="TextBox 10">
            <a:extLst>
              <a:ext uri="{FF2B5EF4-FFF2-40B4-BE49-F238E27FC236}">
                <a16:creationId xmlns:a16="http://schemas.microsoft.com/office/drawing/2014/main" id="{6B20EE54-D455-6379-CAD6-C0E7F74F32EC}"/>
              </a:ext>
            </a:extLst>
          </p:cNvPr>
          <p:cNvSpPr txBox="1"/>
          <p:nvPr/>
        </p:nvSpPr>
        <p:spPr>
          <a:xfrm>
            <a:off x="838199" y="4478246"/>
            <a:ext cx="7631097" cy="830997"/>
          </a:xfrm>
          <a:prstGeom prst="rect">
            <a:avLst/>
          </a:prstGeom>
          <a:noFill/>
        </p:spPr>
        <p:txBody>
          <a:bodyPr wrap="square">
            <a:spAutoFit/>
          </a:bodyPr>
          <a:lstStyle/>
          <a:p>
            <a:pPr algn="l"/>
            <a:r>
              <a:rPr lang="en-US" sz="1200" b="0" i="0" dirty="0">
                <a:solidFill>
                  <a:srgbClr val="000000"/>
                </a:solidFill>
                <a:effectLst/>
                <a:latin typeface="Arial" panose="020B0604020202020204" pitchFamily="34" charset="0"/>
              </a:rPr>
              <a:t>* The maximum of percentage change to any single Counter-Party with impact more than $20,000 (set as NA when no single Counter-Party has impact more than $20,000)</a:t>
            </a:r>
          </a:p>
          <a:p>
            <a:pPr algn="l"/>
            <a:r>
              <a:rPr lang="en-US" sz="1200" b="0" i="0" dirty="0">
                <a:solidFill>
                  <a:srgbClr val="000000"/>
                </a:solidFill>
                <a:effectLst/>
                <a:latin typeface="Arial" panose="020B0604020202020204" pitchFamily="34" charset="0"/>
              </a:rPr>
              <a:t>** The maximum of percentage change to any single Counter-Party with impact more than $2,000 (set as NA when no single Counter-Party has impact more than $2,000)</a:t>
            </a:r>
          </a:p>
        </p:txBody>
      </p:sp>
    </p:spTree>
    <p:extLst>
      <p:ext uri="{BB962C8B-B14F-4D97-AF65-F5344CB8AC3E}">
        <p14:creationId xmlns:p14="http://schemas.microsoft.com/office/powerpoint/2010/main" val="1413894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RTM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600" dirty="0"/>
              <a:t>For each OD that met the criteria for RTM, the table below has the maximum estimated change in charges due to ERCOT.  Negative amounts are increased payments to Market Participants; positive amounts are increased charges. The percent amount is the absolute value of the percent impact to the previously settlement net amount due to/from ERCOT.</a:t>
            </a:r>
          </a:p>
          <a:p>
            <a:pPr>
              <a:spcAft>
                <a:spcPts val="1200"/>
              </a:spcAft>
            </a:pPr>
            <a:endParaRPr lang="en-US" sz="1600" dirty="0"/>
          </a:p>
          <a:p>
            <a:pPr>
              <a:spcAft>
                <a:spcPts val="1200"/>
              </a:spcAft>
            </a:pPr>
            <a:endParaRPr lang="en-US" sz="1600" dirty="0"/>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5" name="Table 5">
            <a:extLst>
              <a:ext uri="{FF2B5EF4-FFF2-40B4-BE49-F238E27FC236}">
                <a16:creationId xmlns:a16="http://schemas.microsoft.com/office/drawing/2014/main" id="{4323D2C3-3A1D-D946-6FF1-4312A01DB233}"/>
              </a:ext>
            </a:extLst>
          </p:cNvPr>
          <p:cNvGraphicFramePr>
            <a:graphicFrameLocks noGrp="1"/>
          </p:cNvGraphicFramePr>
          <p:nvPr>
            <p:extLst>
              <p:ext uri="{D42A27DB-BD31-4B8C-83A1-F6EECF244321}">
                <p14:modId xmlns:p14="http://schemas.microsoft.com/office/powerpoint/2010/main" val="628191059"/>
              </p:ext>
            </p:extLst>
          </p:nvPr>
        </p:nvGraphicFramePr>
        <p:xfrm>
          <a:off x="754602" y="2408223"/>
          <a:ext cx="7954392" cy="1666628"/>
        </p:xfrm>
        <a:graphic>
          <a:graphicData uri="http://schemas.openxmlformats.org/drawingml/2006/table">
            <a:tbl>
              <a:tblPr firstRow="1" bandRow="1">
                <a:tableStyleId>{5C22544A-7EE6-4342-B048-85BDC9FD1C3A}</a:tableStyleId>
              </a:tblPr>
              <a:tblGrid>
                <a:gridCol w="2651464">
                  <a:extLst>
                    <a:ext uri="{9D8B030D-6E8A-4147-A177-3AD203B41FA5}">
                      <a16:colId xmlns:a16="http://schemas.microsoft.com/office/drawing/2014/main" val="2617164782"/>
                    </a:ext>
                  </a:extLst>
                </a:gridCol>
                <a:gridCol w="2651464">
                  <a:extLst>
                    <a:ext uri="{9D8B030D-6E8A-4147-A177-3AD203B41FA5}">
                      <a16:colId xmlns:a16="http://schemas.microsoft.com/office/drawing/2014/main" val="3049368802"/>
                    </a:ext>
                  </a:extLst>
                </a:gridCol>
                <a:gridCol w="2651464">
                  <a:extLst>
                    <a:ext uri="{9D8B030D-6E8A-4147-A177-3AD203B41FA5}">
                      <a16:colId xmlns:a16="http://schemas.microsoft.com/office/drawing/2014/main" val="1370733988"/>
                    </a:ext>
                  </a:extLst>
                </a:gridCol>
              </a:tblGrid>
              <a:tr h="761990">
                <a:tc>
                  <a:txBody>
                    <a:bodyPr/>
                    <a:lstStyle/>
                    <a:p>
                      <a:pPr marL="0" marR="0" algn="ctr" defTabSz="914400" rtl="0" eaLnBrk="1" latinLnBrk="0" hangingPunct="1">
                        <a:spcBef>
                          <a:spcPts val="0"/>
                        </a:spcBef>
                        <a:spcAft>
                          <a:spcPts val="1200"/>
                        </a:spcAft>
                      </a:pPr>
                      <a:r>
                        <a:rPr lang="en-US" sz="1400" b="1" kern="1200" dirty="0">
                          <a:solidFill>
                            <a:schemeClr val="bg1"/>
                          </a:solidFill>
                          <a:effectLst/>
                          <a:latin typeface="Arial" panose="020B0604020202020204" pitchFamily="34" charset="0"/>
                          <a:ea typeface="+mn-ea"/>
                          <a:cs typeface="+mn-cs"/>
                        </a:rPr>
                        <a:t>Operating Day</a:t>
                      </a:r>
                    </a:p>
                  </a:txBody>
                  <a:tcPr marL="68580" marR="68580" marT="0" marB="0" anchor="ctr"/>
                </a:tc>
                <a:tc gridSpan="2">
                  <a:txBody>
                    <a:bodyPr/>
                    <a:lstStyle/>
                    <a:p>
                      <a:pPr marL="0" marR="0" algn="ctr" defTabSz="914400" rtl="0" eaLnBrk="1" latinLnBrk="0" hangingPunct="1">
                        <a:spcBef>
                          <a:spcPts val="0"/>
                        </a:spcBef>
                        <a:spcAft>
                          <a:spcPts val="1200"/>
                        </a:spcAft>
                      </a:pPr>
                      <a:r>
                        <a:rPr lang="en-US" sz="1400" b="1" kern="1200">
                          <a:solidFill>
                            <a:schemeClr val="bg1"/>
                          </a:solidFill>
                          <a:effectLst/>
                          <a:latin typeface="Arial" panose="020B0604020202020204" pitchFamily="34" charset="0"/>
                          <a:ea typeface="+mn-ea"/>
                          <a:cs typeface="+mn-cs"/>
                        </a:rPr>
                        <a:t>Change in Statement Charges Due to ERCOT ($ thousands)</a:t>
                      </a:r>
                    </a:p>
                  </a:txBody>
                  <a:tcPr marL="68580" marR="68580" marT="0" marB="0"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301546">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1/15/2023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0.00061%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49245093"/>
                  </a:ext>
                </a:extLst>
              </a:tr>
              <a:tr h="301546">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1/17/2023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$(877.02)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3.84%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35037079"/>
                  </a:ext>
                </a:extLst>
              </a:tr>
              <a:tr h="301546">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1/19/2023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$66.54</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0.52%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03488798"/>
                  </a:ext>
                </a:extLst>
              </a:tr>
            </a:tbl>
          </a:graphicData>
        </a:graphic>
      </p:graphicFrame>
    </p:spTree>
    <p:extLst>
      <p:ext uri="{BB962C8B-B14F-4D97-AF65-F5344CB8AC3E}">
        <p14:creationId xmlns:p14="http://schemas.microsoft.com/office/powerpoint/2010/main" val="3429443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dirty="0"/>
              <a:t>DA</a:t>
            </a:r>
            <a:r>
              <a:rPr lang="en-US" b="1" dirty="0">
                <a:solidFill>
                  <a:schemeClr val="accent1"/>
                </a:solidFill>
              </a:rPr>
              <a:t>M Impact Analysis</a:t>
            </a:r>
          </a:p>
        </p:txBody>
      </p:sp>
      <p:sp>
        <p:nvSpPr>
          <p:cNvPr id="3" name="Content Placeholder 2"/>
          <p:cNvSpPr>
            <a:spLocks noGrp="1"/>
          </p:cNvSpPr>
          <p:nvPr>
            <p:ph idx="1"/>
          </p:nvPr>
        </p:nvSpPr>
        <p:spPr>
          <a:xfrm>
            <a:off x="304800" y="857250"/>
            <a:ext cx="8534400" cy="5238750"/>
          </a:xfrm>
        </p:spPr>
        <p:txBody>
          <a:bodyPr/>
          <a:lstStyle/>
          <a:p>
            <a:pPr>
              <a:spcBef>
                <a:spcPts val="0"/>
              </a:spcBef>
              <a:spcAft>
                <a:spcPts val="600"/>
              </a:spcAft>
            </a:pPr>
            <a:r>
              <a:rPr lang="en-US" sz="1600" dirty="0"/>
              <a:t>ERCOT Protocols Section 4.5.3(6)(b) requires that the absolute value impact to any single Counter-Party (CP) meet one of the following two criteria before seeking approval from the Board.</a:t>
            </a:r>
          </a:p>
          <a:p>
            <a:pPr marL="857250" lvl="1" indent="-400050">
              <a:spcBef>
                <a:spcPts val="0"/>
              </a:spcBef>
              <a:spcAft>
                <a:spcPts val="600"/>
              </a:spcAft>
              <a:buFont typeface="+mj-lt"/>
              <a:buAutoNum type="romanLcPeriod"/>
            </a:pPr>
            <a:r>
              <a:rPr lang="en-US" sz="1400" dirty="0"/>
              <a:t>2% and also greater than $20,000; or</a:t>
            </a:r>
          </a:p>
          <a:p>
            <a:pPr marL="857250" lvl="1" indent="-400050">
              <a:spcBef>
                <a:spcPts val="0"/>
              </a:spcBef>
              <a:spcAft>
                <a:spcPts val="600"/>
              </a:spcAft>
              <a:buFont typeface="+mj-lt"/>
              <a:buAutoNum type="romanLcPeriod"/>
            </a:pPr>
            <a:r>
              <a:rPr lang="en-US" sz="1400" dirty="0"/>
              <a:t>20% and also greater than $2,000.</a:t>
            </a:r>
          </a:p>
          <a:p>
            <a:pPr marL="457200" lvl="1" indent="0">
              <a:spcBef>
                <a:spcPts val="0"/>
              </a:spcBef>
              <a:spcAft>
                <a:spcPts val="600"/>
              </a:spcAft>
              <a:buNone/>
            </a:pPr>
            <a:endParaRPr lang="en-US" sz="1400" dirty="0"/>
          </a:p>
          <a:p>
            <a:pPr marL="457200" indent="-400050">
              <a:spcBef>
                <a:spcPts val="0"/>
              </a:spcBef>
              <a:spcAft>
                <a:spcPts val="600"/>
              </a:spcAft>
            </a:pPr>
            <a:r>
              <a:rPr lang="en-US" sz="1600" dirty="0"/>
              <a:t>ERCOT determined that there were three ODs that met criteria for significance for the DAM.</a:t>
            </a:r>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graphicFrame>
        <p:nvGraphicFramePr>
          <p:cNvPr id="5" name="Table 8">
            <a:extLst>
              <a:ext uri="{FF2B5EF4-FFF2-40B4-BE49-F238E27FC236}">
                <a16:creationId xmlns:a16="http://schemas.microsoft.com/office/drawing/2014/main" id="{91716A2F-08B5-A078-FD29-FADFB45B1C7A}"/>
              </a:ext>
            </a:extLst>
          </p:cNvPr>
          <p:cNvGraphicFramePr>
            <a:graphicFrameLocks noGrp="1"/>
          </p:cNvGraphicFramePr>
          <p:nvPr>
            <p:extLst>
              <p:ext uri="{D42A27DB-BD31-4B8C-83A1-F6EECF244321}">
                <p14:modId xmlns:p14="http://schemas.microsoft.com/office/powerpoint/2010/main" val="1148656347"/>
              </p:ext>
            </p:extLst>
          </p:nvPr>
        </p:nvGraphicFramePr>
        <p:xfrm>
          <a:off x="1194046" y="3304713"/>
          <a:ext cx="6755907" cy="2688767"/>
        </p:xfrm>
        <a:graphic>
          <a:graphicData uri="http://schemas.openxmlformats.org/drawingml/2006/table">
            <a:tbl>
              <a:tblPr firstRow="1" bandRow="1">
                <a:tableStyleId>{5C22544A-7EE6-4342-B048-85BDC9FD1C3A}</a:tableStyleId>
              </a:tblPr>
              <a:tblGrid>
                <a:gridCol w="2251969">
                  <a:extLst>
                    <a:ext uri="{9D8B030D-6E8A-4147-A177-3AD203B41FA5}">
                      <a16:colId xmlns:a16="http://schemas.microsoft.com/office/drawing/2014/main" val="327143388"/>
                    </a:ext>
                  </a:extLst>
                </a:gridCol>
                <a:gridCol w="2251969">
                  <a:extLst>
                    <a:ext uri="{9D8B030D-6E8A-4147-A177-3AD203B41FA5}">
                      <a16:colId xmlns:a16="http://schemas.microsoft.com/office/drawing/2014/main" val="803865350"/>
                    </a:ext>
                  </a:extLst>
                </a:gridCol>
                <a:gridCol w="2251969">
                  <a:extLst>
                    <a:ext uri="{9D8B030D-6E8A-4147-A177-3AD203B41FA5}">
                      <a16:colId xmlns:a16="http://schemas.microsoft.com/office/drawing/2014/main" val="2393787157"/>
                    </a:ext>
                  </a:extLst>
                </a:gridCol>
              </a:tblGrid>
              <a:tr h="507917">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Operating Day</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a:solidFill>
                            <a:schemeClr val="bg1"/>
                          </a:solidFill>
                          <a:effectLst/>
                          <a:latin typeface="Arial" panose="020B0604020202020204" pitchFamily="34" charset="0"/>
                        </a:rPr>
                        <a:t>Counter-Parties meeting criteria in Protocol Section 4.5.3(6)(b)(</a:t>
                      </a:r>
                      <a:r>
                        <a:rPr lang="en-US" sz="1200" b="1" err="1">
                          <a:solidFill>
                            <a:schemeClr val="bg1"/>
                          </a:solidFill>
                          <a:effectLst/>
                          <a:latin typeface="Arial" panose="020B0604020202020204" pitchFamily="34" charset="0"/>
                        </a:rPr>
                        <a:t>i</a:t>
                      </a:r>
                      <a:r>
                        <a:rPr lang="en-US" sz="1200" b="1">
                          <a:solidFill>
                            <a:schemeClr val="bg1"/>
                          </a:solidFill>
                          <a:effectLst/>
                          <a:latin typeface="Arial" panose="020B0604020202020204" pitchFamily="34" charset="0"/>
                        </a:rPr>
                        <a:t>)</a:t>
                      </a:r>
                      <a:endParaRPr lang="en-US" sz="16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a:solidFill>
                            <a:schemeClr val="bg1"/>
                          </a:solidFill>
                          <a:effectLst/>
                          <a:latin typeface="Arial" panose="020B0604020202020204" pitchFamily="34" charset="0"/>
                        </a:rPr>
                        <a:t>Counter-Parties meeting criteria in Protocol Section 4.5.3(6)(b)(ii)</a:t>
                      </a:r>
                      <a:endParaRPr lang="en-US" sz="16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3400386422"/>
                  </a:ext>
                </a:extLst>
              </a:tr>
              <a:tr h="257979">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1/10/2024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5</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7</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4089559357"/>
                  </a:ext>
                </a:extLst>
              </a:tr>
              <a:tr h="257979">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1/15/2024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0</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2810104171"/>
                  </a:ext>
                </a:extLst>
              </a:tr>
              <a:tr h="257979">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1/17/2024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6</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8</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3699677354"/>
                  </a:ext>
                </a:extLst>
              </a:tr>
              <a:tr h="257979">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1/18/2024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6</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41</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2827771964"/>
                  </a:ext>
                </a:extLst>
              </a:tr>
              <a:tr h="257979">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1/19/2024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6</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18</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498110784"/>
                  </a:ext>
                </a:extLst>
              </a:tr>
              <a:tr h="334274">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1/20/2024</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0</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2</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113786560"/>
                  </a:ext>
                </a:extLst>
              </a:tr>
              <a:tr h="257979">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1/23/2024</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0</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a:t>
                      </a:r>
                      <a:endParaRPr lang="en-US" sz="12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3825467065"/>
                  </a:ext>
                </a:extLst>
              </a:tr>
              <a:tr h="257979">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1/25/2024</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0</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a:t>
                      </a:r>
                      <a:endParaRPr lang="en-US" sz="12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884139889"/>
                  </a:ext>
                </a:extLst>
              </a:tr>
            </a:tbl>
          </a:graphicData>
        </a:graphic>
      </p:graphicFrame>
    </p:spTree>
    <p:extLst>
      <p:ext uri="{BB962C8B-B14F-4D97-AF65-F5344CB8AC3E}">
        <p14:creationId xmlns:p14="http://schemas.microsoft.com/office/powerpoint/2010/main" val="3601033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DAM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600" dirty="0"/>
              <a:t>For each OD that met the criteria for DAM, the table below has the maximum estimated absolute value impact to Counter-Parties:</a:t>
            </a:r>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11" name="TextBox 10">
            <a:extLst>
              <a:ext uri="{FF2B5EF4-FFF2-40B4-BE49-F238E27FC236}">
                <a16:creationId xmlns:a16="http://schemas.microsoft.com/office/drawing/2014/main" id="{6B20EE54-D455-6379-CAD6-C0E7F74F32EC}"/>
              </a:ext>
            </a:extLst>
          </p:cNvPr>
          <p:cNvSpPr txBox="1"/>
          <p:nvPr/>
        </p:nvSpPr>
        <p:spPr>
          <a:xfrm>
            <a:off x="794551" y="5082074"/>
            <a:ext cx="7631097" cy="830997"/>
          </a:xfrm>
          <a:prstGeom prst="rect">
            <a:avLst/>
          </a:prstGeom>
          <a:noFill/>
        </p:spPr>
        <p:txBody>
          <a:bodyPr wrap="square">
            <a:spAutoFit/>
          </a:bodyPr>
          <a:lstStyle/>
          <a:p>
            <a:pPr algn="l"/>
            <a:r>
              <a:rPr lang="en-US" sz="1200" b="0" i="0" dirty="0">
                <a:solidFill>
                  <a:srgbClr val="000000"/>
                </a:solidFill>
                <a:effectLst/>
                <a:latin typeface="Arial" panose="020B0604020202020204" pitchFamily="34" charset="0"/>
              </a:rPr>
              <a:t>* The maximum of percentage change to any single Counter-Party with impact more than $20,000 (set as NA when no single Counter-Party has impact more than $20,000)</a:t>
            </a:r>
          </a:p>
          <a:p>
            <a:pPr algn="l"/>
            <a:r>
              <a:rPr lang="en-US" sz="1200" b="0" i="0" dirty="0">
                <a:solidFill>
                  <a:srgbClr val="000000"/>
                </a:solidFill>
                <a:effectLst/>
                <a:latin typeface="Arial" panose="020B0604020202020204" pitchFamily="34" charset="0"/>
              </a:rPr>
              <a:t>** The maximum of percentage change to any single Counter-Party with impact more than $2,000 (set as NA when no single Counter-Party has impact more than $2,000)</a:t>
            </a:r>
          </a:p>
        </p:txBody>
      </p:sp>
      <p:graphicFrame>
        <p:nvGraphicFramePr>
          <p:cNvPr id="5" name="Table 5">
            <a:extLst>
              <a:ext uri="{FF2B5EF4-FFF2-40B4-BE49-F238E27FC236}">
                <a16:creationId xmlns:a16="http://schemas.microsoft.com/office/drawing/2014/main" id="{79EA773F-1D24-96B1-5F39-20B99534AEED}"/>
              </a:ext>
            </a:extLst>
          </p:cNvPr>
          <p:cNvGraphicFramePr>
            <a:graphicFrameLocks noGrp="1"/>
          </p:cNvGraphicFramePr>
          <p:nvPr>
            <p:extLst>
              <p:ext uri="{D42A27DB-BD31-4B8C-83A1-F6EECF244321}">
                <p14:modId xmlns:p14="http://schemas.microsoft.com/office/powerpoint/2010/main" val="1267602775"/>
              </p:ext>
            </p:extLst>
          </p:nvPr>
        </p:nvGraphicFramePr>
        <p:xfrm>
          <a:off x="1105270" y="1938703"/>
          <a:ext cx="6933460" cy="2509009"/>
        </p:xfrm>
        <a:graphic>
          <a:graphicData uri="http://schemas.openxmlformats.org/drawingml/2006/table">
            <a:tbl>
              <a:tblPr firstRow="1" bandRow="1">
                <a:tableStyleId>{5C22544A-7EE6-4342-B048-85BDC9FD1C3A}</a:tableStyleId>
              </a:tblPr>
              <a:tblGrid>
                <a:gridCol w="1733365">
                  <a:extLst>
                    <a:ext uri="{9D8B030D-6E8A-4147-A177-3AD203B41FA5}">
                      <a16:colId xmlns:a16="http://schemas.microsoft.com/office/drawing/2014/main" val="2617164782"/>
                    </a:ext>
                  </a:extLst>
                </a:gridCol>
                <a:gridCol w="1733365">
                  <a:extLst>
                    <a:ext uri="{9D8B030D-6E8A-4147-A177-3AD203B41FA5}">
                      <a16:colId xmlns:a16="http://schemas.microsoft.com/office/drawing/2014/main" val="3049368802"/>
                    </a:ext>
                  </a:extLst>
                </a:gridCol>
                <a:gridCol w="1733365">
                  <a:extLst>
                    <a:ext uri="{9D8B030D-6E8A-4147-A177-3AD203B41FA5}">
                      <a16:colId xmlns:a16="http://schemas.microsoft.com/office/drawing/2014/main" val="1370733988"/>
                    </a:ext>
                  </a:extLst>
                </a:gridCol>
                <a:gridCol w="1733365">
                  <a:extLst>
                    <a:ext uri="{9D8B030D-6E8A-4147-A177-3AD203B41FA5}">
                      <a16:colId xmlns:a16="http://schemas.microsoft.com/office/drawing/2014/main" val="1988371237"/>
                    </a:ext>
                  </a:extLst>
                </a:gridCol>
              </a:tblGrid>
              <a:tr h="495953">
                <a:tc>
                  <a:txBody>
                    <a:bodyPr/>
                    <a:lstStyle/>
                    <a:p>
                      <a:pPr marL="0" marR="0" algn="ctr">
                        <a:spcBef>
                          <a:spcPts val="0"/>
                        </a:spcBef>
                        <a:spcAft>
                          <a:spcPts val="1200"/>
                        </a:spcAft>
                      </a:pPr>
                      <a:r>
                        <a:rPr lang="en-US" sz="1200" b="1" dirty="0">
                          <a:solidFill>
                            <a:schemeClr val="bg1"/>
                          </a:solidFill>
                          <a:effectLst/>
                          <a:latin typeface="Arial" panose="020B0604020202020204" pitchFamily="34" charset="0"/>
                        </a:rPr>
                        <a:t>Operating Day</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0"/>
                        </a:spcAft>
                      </a:pPr>
                      <a:r>
                        <a:rPr lang="en-US" sz="1200" b="1">
                          <a:solidFill>
                            <a:schemeClr val="bg1"/>
                          </a:solidFill>
                          <a:effectLst/>
                          <a:latin typeface="Arial" panose="020B0604020202020204" pitchFamily="34" charset="0"/>
                        </a:rPr>
                        <a:t>Maximum Amount</a:t>
                      </a:r>
                      <a:endParaRPr lang="en-US" sz="1600">
                        <a:solidFill>
                          <a:schemeClr val="bg1"/>
                        </a:solidFill>
                        <a:effectLst/>
                        <a:latin typeface="Calibri" panose="020F0502020204030204" pitchFamily="34" charset="0"/>
                      </a:endParaRPr>
                    </a:p>
                    <a:p>
                      <a:pPr marL="0" marR="0" algn="ctr">
                        <a:spcBef>
                          <a:spcPts val="600"/>
                        </a:spcBef>
                        <a:spcAft>
                          <a:spcPts val="1200"/>
                        </a:spcAft>
                      </a:pPr>
                      <a:r>
                        <a:rPr lang="en-US" sz="1200" b="1">
                          <a:solidFill>
                            <a:schemeClr val="bg1"/>
                          </a:solidFill>
                          <a:effectLst/>
                          <a:latin typeface="Arial" panose="020B0604020202020204" pitchFamily="34" charset="0"/>
                        </a:rPr>
                        <a:t>($Thousands)</a:t>
                      </a:r>
                      <a:endParaRPr lang="en-US" sz="16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200" b="1">
                          <a:solidFill>
                            <a:schemeClr val="bg1"/>
                          </a:solidFill>
                          <a:effectLst/>
                          <a:latin typeface="Arial" panose="020B0604020202020204" pitchFamily="34" charset="0"/>
                        </a:rPr>
                        <a:t>Maximum Percentage for Criteria (</a:t>
                      </a:r>
                      <a:r>
                        <a:rPr lang="en-US" sz="1200" b="1" err="1">
                          <a:solidFill>
                            <a:schemeClr val="bg1"/>
                          </a:solidFill>
                          <a:effectLst/>
                          <a:latin typeface="Arial" panose="020B0604020202020204" pitchFamily="34" charset="0"/>
                        </a:rPr>
                        <a:t>i</a:t>
                      </a:r>
                      <a:r>
                        <a:rPr lang="en-US" sz="1200" b="1">
                          <a:solidFill>
                            <a:schemeClr val="bg1"/>
                          </a:solidFill>
                          <a:effectLst/>
                          <a:latin typeface="Arial" panose="020B0604020202020204" pitchFamily="34" charset="0"/>
                        </a:rPr>
                        <a:t>)*</a:t>
                      </a:r>
                      <a:endParaRPr lang="en-US" sz="16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200" b="1">
                          <a:solidFill>
                            <a:schemeClr val="bg1"/>
                          </a:solidFill>
                          <a:effectLst/>
                          <a:latin typeface="Arial" panose="020B0604020202020204" pitchFamily="34" charset="0"/>
                        </a:rPr>
                        <a:t>Maximum Percentage for Criteria (ii)**</a:t>
                      </a:r>
                      <a:endParaRPr lang="en-US" sz="16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251632">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1/10/2024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$121.85</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47.94%</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183.71%</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549245093"/>
                  </a:ext>
                </a:extLst>
              </a:tr>
              <a:tr h="251632">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1/15/2024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$21.85</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12.48%</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NA</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4035037079"/>
                  </a:ext>
                </a:extLst>
              </a:tr>
              <a:tr h="251632">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1/17/2024</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$41.49</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42.82%</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1276.81%</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703488798"/>
                  </a:ext>
                </a:extLst>
              </a:tr>
              <a:tr h="251632">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1/18/2024</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$59.17</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447.50%</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1281.96%</a:t>
                      </a:r>
                      <a:endParaRPr lang="en-US" sz="120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731030631"/>
                  </a:ext>
                </a:extLst>
              </a:tr>
              <a:tr h="251632">
                <a:tc>
                  <a:txBody>
                    <a:bodyPr/>
                    <a:lstStyle/>
                    <a:p>
                      <a:pPr marL="0" marR="0" algn="ct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1/19/2024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$249.24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67.04%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120.64%</a:t>
                      </a:r>
                      <a:endParaRPr lang="en-US" sz="12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3053105045"/>
                  </a:ext>
                </a:extLst>
              </a:tr>
              <a:tr h="251632">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1/20/2024</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$2.08</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NA</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61.45%</a:t>
                      </a:r>
                      <a:endParaRPr lang="en-US" sz="12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3308279528"/>
                  </a:ext>
                </a:extLst>
              </a:tr>
              <a:tr h="251632">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1/23/2024</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$2.49</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NA</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23.25%</a:t>
                      </a:r>
                      <a:endParaRPr lang="en-US" sz="12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076013775"/>
                  </a:ext>
                </a:extLst>
              </a:tr>
              <a:tr h="251632">
                <a:tc>
                  <a:txBody>
                    <a:bodyPr/>
                    <a:lstStyle/>
                    <a:p>
                      <a:pPr marL="0" marR="0" algn="ct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1/25/2024</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a:solidFill>
                            <a:srgbClr val="000000"/>
                          </a:solidFill>
                          <a:effectLst/>
                          <a:latin typeface="Arial" panose="020B0604020202020204" pitchFamily="34" charset="0"/>
                          <a:ea typeface="Calibri" panose="020F0502020204030204" pitchFamily="34" charset="0"/>
                        </a:rPr>
                        <a:t>$2.47</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NA</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200" dirty="0">
                          <a:solidFill>
                            <a:srgbClr val="000000"/>
                          </a:solidFill>
                          <a:effectLst/>
                          <a:latin typeface="Arial" panose="020B0604020202020204" pitchFamily="34" charset="0"/>
                          <a:ea typeface="Calibri" panose="020F0502020204030204" pitchFamily="34" charset="0"/>
                        </a:rPr>
                        <a:t>89.72%</a:t>
                      </a:r>
                      <a:endParaRPr lang="en-US" sz="12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3454012521"/>
                  </a:ext>
                </a:extLst>
              </a:tr>
            </a:tbl>
          </a:graphicData>
        </a:graphic>
      </p:graphicFrame>
    </p:spTree>
    <p:extLst>
      <p:ext uri="{BB962C8B-B14F-4D97-AF65-F5344CB8AC3E}">
        <p14:creationId xmlns:p14="http://schemas.microsoft.com/office/powerpoint/2010/main" val="2650041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DAM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600" dirty="0"/>
              <a:t>For each OD that met the criteria for DAM, the table below has the maximum estimated change in charges due to ERCOT.  Negative amounts are increased payments to Market Participants; positive amounts are increased charges. The percent amount is the absolute value of the percent impact to the previously settlement net amount due to/from ERCOT.</a:t>
            </a:r>
          </a:p>
          <a:p>
            <a:pPr>
              <a:spcAft>
                <a:spcPts val="1200"/>
              </a:spcAft>
            </a:pPr>
            <a:endParaRPr lang="en-US" sz="1600" dirty="0"/>
          </a:p>
          <a:p>
            <a:pPr>
              <a:spcAft>
                <a:spcPts val="1200"/>
              </a:spcAft>
            </a:pPr>
            <a:endParaRPr lang="en-US" sz="1600" dirty="0"/>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graphicFrame>
        <p:nvGraphicFramePr>
          <p:cNvPr id="6" name="Table 5">
            <a:extLst>
              <a:ext uri="{FF2B5EF4-FFF2-40B4-BE49-F238E27FC236}">
                <a16:creationId xmlns:a16="http://schemas.microsoft.com/office/drawing/2014/main" id="{097A2865-5C2C-9996-7CF2-5AC44F3BB4BF}"/>
              </a:ext>
            </a:extLst>
          </p:cNvPr>
          <p:cNvGraphicFramePr>
            <a:graphicFrameLocks noGrp="1"/>
          </p:cNvGraphicFramePr>
          <p:nvPr>
            <p:extLst>
              <p:ext uri="{D42A27DB-BD31-4B8C-83A1-F6EECF244321}">
                <p14:modId xmlns:p14="http://schemas.microsoft.com/office/powerpoint/2010/main" val="1405718604"/>
              </p:ext>
            </p:extLst>
          </p:nvPr>
        </p:nvGraphicFramePr>
        <p:xfrm>
          <a:off x="1797727" y="2618913"/>
          <a:ext cx="5548545" cy="2974019"/>
        </p:xfrm>
        <a:graphic>
          <a:graphicData uri="http://schemas.openxmlformats.org/drawingml/2006/table">
            <a:tbl>
              <a:tblPr firstRow="1" bandRow="1">
                <a:tableStyleId>{5C22544A-7EE6-4342-B048-85BDC9FD1C3A}</a:tableStyleId>
              </a:tblPr>
              <a:tblGrid>
                <a:gridCol w="1849515">
                  <a:extLst>
                    <a:ext uri="{9D8B030D-6E8A-4147-A177-3AD203B41FA5}">
                      <a16:colId xmlns:a16="http://schemas.microsoft.com/office/drawing/2014/main" val="2617164782"/>
                    </a:ext>
                  </a:extLst>
                </a:gridCol>
                <a:gridCol w="1849515">
                  <a:extLst>
                    <a:ext uri="{9D8B030D-6E8A-4147-A177-3AD203B41FA5}">
                      <a16:colId xmlns:a16="http://schemas.microsoft.com/office/drawing/2014/main" val="3049368802"/>
                    </a:ext>
                  </a:extLst>
                </a:gridCol>
                <a:gridCol w="1849515">
                  <a:extLst>
                    <a:ext uri="{9D8B030D-6E8A-4147-A177-3AD203B41FA5}">
                      <a16:colId xmlns:a16="http://schemas.microsoft.com/office/drawing/2014/main" val="1370733988"/>
                    </a:ext>
                  </a:extLst>
                </a:gridCol>
              </a:tblGrid>
              <a:tr h="713899">
                <a:tc>
                  <a:txBody>
                    <a:bodyPr/>
                    <a:lstStyle/>
                    <a:p>
                      <a:pPr marL="0" marR="0" algn="ctr" defTabSz="914400" rtl="0" eaLnBrk="1" latinLnBrk="0" hangingPunct="1">
                        <a:spcBef>
                          <a:spcPts val="0"/>
                        </a:spcBef>
                        <a:spcAft>
                          <a:spcPts val="1200"/>
                        </a:spcAft>
                      </a:pPr>
                      <a:r>
                        <a:rPr lang="en-US" sz="1200" b="1" kern="1200" dirty="0">
                          <a:solidFill>
                            <a:schemeClr val="bg1"/>
                          </a:solidFill>
                          <a:effectLst/>
                          <a:latin typeface="Arial" panose="020B0604020202020204" pitchFamily="34" charset="0"/>
                          <a:ea typeface="+mn-ea"/>
                          <a:cs typeface="+mn-cs"/>
                        </a:rPr>
                        <a:t>Operating Day</a:t>
                      </a:r>
                    </a:p>
                  </a:txBody>
                  <a:tcPr marL="68580" marR="68580" marT="0" marB="0" anchor="ctr"/>
                </a:tc>
                <a:tc gridSpan="2">
                  <a:txBody>
                    <a:bodyPr/>
                    <a:lstStyle/>
                    <a:p>
                      <a:pPr marL="0" marR="0" algn="ctr" defTabSz="914400" rtl="0" eaLnBrk="1" latinLnBrk="0" hangingPunct="1">
                        <a:spcBef>
                          <a:spcPts val="0"/>
                        </a:spcBef>
                        <a:spcAft>
                          <a:spcPts val="1200"/>
                        </a:spcAft>
                      </a:pPr>
                      <a:r>
                        <a:rPr lang="en-US" sz="1200" b="1" kern="1200">
                          <a:solidFill>
                            <a:schemeClr val="bg1"/>
                          </a:solidFill>
                          <a:effectLst/>
                          <a:latin typeface="Arial" panose="020B0604020202020204" pitchFamily="34" charset="0"/>
                          <a:ea typeface="+mn-ea"/>
                          <a:cs typeface="+mn-cs"/>
                        </a:rPr>
                        <a:t>Change in Statement Charges Due to ERCOT ($ thousands)</a:t>
                      </a:r>
                    </a:p>
                  </a:txBody>
                  <a:tcPr marL="68580" marR="68580" marT="0" marB="0"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282515">
                <a:tc>
                  <a:txBody>
                    <a:bodyPr/>
                    <a:lstStyle/>
                    <a:p>
                      <a:pPr algn="ctr" fontAlgn="b"/>
                      <a:r>
                        <a:rPr lang="en-US" sz="1200" b="0" i="0" u="none" strike="noStrike" dirty="0">
                          <a:solidFill>
                            <a:srgbClr val="000000"/>
                          </a:solidFill>
                          <a:effectLst/>
                          <a:latin typeface="Calibri" panose="020F0502020204030204" pitchFamily="34" charset="0"/>
                        </a:rPr>
                        <a:t>1/10/2024</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$(219.91)</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2.29%</a:t>
                      </a:r>
                    </a:p>
                  </a:txBody>
                  <a:tcPr marL="9525" marR="9525" marT="9525" marB="0" anchor="ctr"/>
                </a:tc>
                <a:extLst>
                  <a:ext uri="{0D108BD9-81ED-4DB2-BD59-A6C34878D82A}">
                    <a16:rowId xmlns:a16="http://schemas.microsoft.com/office/drawing/2014/main" val="1549245093"/>
                  </a:ext>
                </a:extLst>
              </a:tr>
              <a:tr h="282515">
                <a:tc>
                  <a:txBody>
                    <a:bodyPr/>
                    <a:lstStyle/>
                    <a:p>
                      <a:pPr algn="ctr" fontAlgn="b"/>
                      <a:r>
                        <a:rPr lang="en-US" sz="1200" b="0" i="0" u="none" strike="noStrike" dirty="0">
                          <a:solidFill>
                            <a:srgbClr val="000000"/>
                          </a:solidFill>
                          <a:effectLst/>
                          <a:latin typeface="Calibri" panose="020F0502020204030204" pitchFamily="34" charset="0"/>
                        </a:rPr>
                        <a:t>1/15/2024</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$(19.99)</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0.02%</a:t>
                      </a:r>
                    </a:p>
                  </a:txBody>
                  <a:tcPr marL="9525" marR="9525" marT="9525" marB="0" anchor="ctr"/>
                </a:tc>
                <a:extLst>
                  <a:ext uri="{0D108BD9-81ED-4DB2-BD59-A6C34878D82A}">
                    <a16:rowId xmlns:a16="http://schemas.microsoft.com/office/drawing/2014/main" val="4035037079"/>
                  </a:ext>
                </a:extLst>
              </a:tr>
              <a:tr h="282515">
                <a:tc>
                  <a:txBody>
                    <a:bodyPr/>
                    <a:lstStyle/>
                    <a:p>
                      <a:pPr algn="ctr" fontAlgn="b"/>
                      <a:r>
                        <a:rPr lang="en-US" sz="1200" b="0" i="0" u="none" strike="noStrike">
                          <a:solidFill>
                            <a:srgbClr val="000000"/>
                          </a:solidFill>
                          <a:effectLst/>
                          <a:latin typeface="Calibri" panose="020F0502020204030204" pitchFamily="34" charset="0"/>
                        </a:rPr>
                        <a:t>1/17/2024</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$(204.60)</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0.59%</a:t>
                      </a:r>
                    </a:p>
                  </a:txBody>
                  <a:tcPr marL="9525" marR="9525" marT="9525" marB="0" anchor="ctr"/>
                </a:tc>
                <a:extLst>
                  <a:ext uri="{0D108BD9-81ED-4DB2-BD59-A6C34878D82A}">
                    <a16:rowId xmlns:a16="http://schemas.microsoft.com/office/drawing/2014/main" val="703488798"/>
                  </a:ext>
                </a:extLst>
              </a:tr>
              <a:tr h="282515">
                <a:tc>
                  <a:txBody>
                    <a:bodyPr/>
                    <a:lstStyle/>
                    <a:p>
                      <a:pPr algn="ctr" fontAlgn="b"/>
                      <a:r>
                        <a:rPr lang="en-US" sz="1200" b="0" i="0" u="none" strike="noStrike" dirty="0">
                          <a:solidFill>
                            <a:srgbClr val="000000"/>
                          </a:solidFill>
                          <a:effectLst/>
                          <a:latin typeface="Calibri" panose="020F0502020204030204" pitchFamily="34" charset="0"/>
                        </a:rPr>
                        <a:t>1/18/2024</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$(495.81)</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5.68%</a:t>
                      </a:r>
                    </a:p>
                  </a:txBody>
                  <a:tcPr marL="9525" marR="9525" marT="9525" marB="0" anchor="ctr"/>
                </a:tc>
                <a:extLst>
                  <a:ext uri="{0D108BD9-81ED-4DB2-BD59-A6C34878D82A}">
                    <a16:rowId xmlns:a16="http://schemas.microsoft.com/office/drawing/2014/main" val="731030631"/>
                  </a:ext>
                </a:extLst>
              </a:tr>
              <a:tr h="282515">
                <a:tc>
                  <a:txBody>
                    <a:bodyPr/>
                    <a:lstStyle/>
                    <a:p>
                      <a:pPr algn="ctr" fontAlgn="b"/>
                      <a:r>
                        <a:rPr lang="en-US" sz="1200" b="0" i="0" u="none" strike="noStrike">
                          <a:solidFill>
                            <a:srgbClr val="000000"/>
                          </a:solidFill>
                          <a:effectLst/>
                          <a:latin typeface="Calibri" panose="020F0502020204030204" pitchFamily="34" charset="0"/>
                        </a:rPr>
                        <a:t>1/19/2024</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$(691.26)</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6.27%</a:t>
                      </a:r>
                    </a:p>
                  </a:txBody>
                  <a:tcPr marL="9525" marR="9525" marT="9525" marB="0" anchor="ctr"/>
                </a:tc>
                <a:extLst>
                  <a:ext uri="{0D108BD9-81ED-4DB2-BD59-A6C34878D82A}">
                    <a16:rowId xmlns:a16="http://schemas.microsoft.com/office/drawing/2014/main" val="3053105045"/>
                  </a:ext>
                </a:extLst>
              </a:tr>
              <a:tr h="282515">
                <a:tc>
                  <a:txBody>
                    <a:bodyPr/>
                    <a:lstStyle/>
                    <a:p>
                      <a:pPr algn="ctr" fontAlgn="b"/>
                      <a:r>
                        <a:rPr lang="en-US" sz="1200" b="0" i="0" u="none" strike="noStrike" dirty="0">
                          <a:solidFill>
                            <a:srgbClr val="000000"/>
                          </a:solidFill>
                          <a:effectLst/>
                          <a:latin typeface="Calibri" panose="020F0502020204030204" pitchFamily="34" charset="0"/>
                        </a:rPr>
                        <a:t>1/20/2024</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$(12.85)</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0.10%</a:t>
                      </a:r>
                    </a:p>
                  </a:txBody>
                  <a:tcPr marL="9525" marR="9525" marT="9525" marB="0" anchor="ctr"/>
                </a:tc>
                <a:extLst>
                  <a:ext uri="{0D108BD9-81ED-4DB2-BD59-A6C34878D82A}">
                    <a16:rowId xmlns:a16="http://schemas.microsoft.com/office/drawing/2014/main" val="3308279528"/>
                  </a:ext>
                </a:extLst>
              </a:tr>
              <a:tr h="282515">
                <a:tc>
                  <a:txBody>
                    <a:bodyPr/>
                    <a:lstStyle/>
                    <a:p>
                      <a:pPr algn="ctr" fontAlgn="b"/>
                      <a:r>
                        <a:rPr lang="en-US" sz="1200" b="0" i="0" u="none" strike="noStrike" dirty="0">
                          <a:solidFill>
                            <a:srgbClr val="000000"/>
                          </a:solidFill>
                          <a:effectLst/>
                          <a:latin typeface="Calibri" panose="020F0502020204030204" pitchFamily="34" charset="0"/>
                        </a:rPr>
                        <a:t>1/23/2024</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$16.47</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0.14%</a:t>
                      </a:r>
                    </a:p>
                  </a:txBody>
                  <a:tcPr marL="9525" marR="9525" marT="9525" marB="0" anchor="ctr"/>
                </a:tc>
                <a:extLst>
                  <a:ext uri="{0D108BD9-81ED-4DB2-BD59-A6C34878D82A}">
                    <a16:rowId xmlns:a16="http://schemas.microsoft.com/office/drawing/2014/main" val="1076013775"/>
                  </a:ext>
                </a:extLst>
              </a:tr>
              <a:tr h="282515">
                <a:tc>
                  <a:txBody>
                    <a:bodyPr/>
                    <a:lstStyle/>
                    <a:p>
                      <a:pPr algn="ctr" fontAlgn="b"/>
                      <a:r>
                        <a:rPr lang="en-US" sz="1200" b="0" i="0" u="none" strike="noStrike" dirty="0">
                          <a:solidFill>
                            <a:srgbClr val="000000"/>
                          </a:solidFill>
                          <a:effectLst/>
                          <a:latin typeface="Calibri" panose="020F0502020204030204" pitchFamily="34" charset="0"/>
                        </a:rPr>
                        <a:t>1/25/2024</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$40.40</a:t>
                      </a:r>
                    </a:p>
                  </a:txBody>
                  <a:tcPr marL="9525" marR="9525" marT="9525" marB="0" anchor="ctr"/>
                </a:tc>
                <a:tc>
                  <a:txBody>
                    <a:bodyPr/>
                    <a:lstStyle/>
                    <a:p>
                      <a:pPr algn="r" fontAlgn="b"/>
                      <a:r>
                        <a:rPr lang="en-US" sz="1200" b="0" i="0" u="none" strike="noStrike" dirty="0">
                          <a:solidFill>
                            <a:srgbClr val="000000"/>
                          </a:solidFill>
                          <a:effectLst/>
                          <a:latin typeface="Calibri" panose="020F0502020204030204" pitchFamily="34" charset="0"/>
                        </a:rPr>
                        <a:t>0.52%</a:t>
                      </a:r>
                    </a:p>
                  </a:txBody>
                  <a:tcPr marL="9525" marR="9525" marT="9525" marB="0" anchor="ctr"/>
                </a:tc>
                <a:extLst>
                  <a:ext uri="{0D108BD9-81ED-4DB2-BD59-A6C34878D82A}">
                    <a16:rowId xmlns:a16="http://schemas.microsoft.com/office/drawing/2014/main" val="3454012521"/>
                  </a:ext>
                </a:extLst>
              </a:tr>
            </a:tbl>
          </a:graphicData>
        </a:graphic>
      </p:graphicFrame>
    </p:spTree>
    <p:extLst>
      <p:ext uri="{BB962C8B-B14F-4D97-AF65-F5344CB8AC3E}">
        <p14:creationId xmlns:p14="http://schemas.microsoft.com/office/powerpoint/2010/main" val="3501907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Next Steps</a:t>
            </a:r>
          </a:p>
        </p:txBody>
      </p:sp>
      <p:sp>
        <p:nvSpPr>
          <p:cNvPr id="3" name="Content Placeholder 2"/>
          <p:cNvSpPr>
            <a:spLocks noGrp="1"/>
          </p:cNvSpPr>
          <p:nvPr>
            <p:ph idx="1"/>
          </p:nvPr>
        </p:nvSpPr>
        <p:spPr>
          <a:xfrm>
            <a:off x="304800" y="1219200"/>
            <a:ext cx="8534400" cy="4876800"/>
          </a:xfrm>
        </p:spPr>
        <p:txBody>
          <a:bodyPr/>
          <a:lstStyle/>
          <a:p>
            <a:r>
              <a:rPr lang="en-US" sz="1600" dirty="0"/>
              <a:t>ERCOT intends to seek an approval of correction to DAM and RTM prices for the impacted ODs that met the necessary criteria at the Reliability and Market </a:t>
            </a:r>
            <a:r>
              <a:rPr lang="en-US" sz="1600"/>
              <a:t>Committee meeting </a:t>
            </a:r>
            <a:r>
              <a:rPr lang="en-US" sz="1600" dirty="0"/>
              <a:t>on April 22, 2024, and the Board meeting on April 23, 2024.</a:t>
            </a: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461466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Status xmlns="559f9b66-3cbe-4e4f-b1b0-6c2808d67f95">Official Document</Status>
    <Description0 xmlns="559f9b66-3cbe-4e4f-b1b0-6c2808d67f95" xsi:nil="true"/>
    <Audience xmlns="559f9b66-3cbe-4e4f-b1b0-6c2808d67f95">Internal</Audie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5" ma:contentTypeDescription="Create a new document." ma:contentTypeScope="" ma:versionID="2d94a3ffe1fc588e55f680f20c26b5bf">
  <xsd:schema xmlns:xsd="http://www.w3.org/2001/XMLSchema" xmlns:xs="http://www.w3.org/2001/XMLSchema" xmlns:p="http://schemas.microsoft.com/office/2006/metadata/properties" xmlns:ns2="c34af464-7aa1-4edd-9be4-83dffc1cb926" xmlns:ns3="559f9b66-3cbe-4e4f-b1b0-6c2808d67f95" targetNamespace="http://schemas.microsoft.com/office/2006/metadata/properties" ma:root="true" ma:fieldsID="b559ab35d5d4ba93b82aeb79242a9523" ns2:_="" ns3:_="">
    <xsd:import namespace="c34af464-7aa1-4edd-9be4-83dffc1cb926"/>
    <xsd:import namespace="559f9b66-3cbe-4e4f-b1b0-6c2808d67f95"/>
    <xsd:element name="properties">
      <xsd:complexType>
        <xsd:sequence>
          <xsd:element name="documentManagement">
            <xsd:complexType>
              <xsd:all>
                <xsd:element ref="ns2:Information_x0020_Classification"/>
                <xsd:element ref="ns3:Audience" minOccurs="0"/>
                <xsd:element ref="ns3:Description0" minOccurs="0"/>
                <xsd:element ref="ns3: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559f9b66-3cbe-4e4f-b1b0-6c2808d67f95" elementFormDefault="qualified">
    <xsd:import namespace="http://schemas.microsoft.com/office/2006/documentManagement/types"/>
    <xsd:import namespace="http://schemas.microsoft.com/office/infopath/2007/PartnerControls"/>
    <xsd:element name="Audience" ma:index="9" nillable="true" ma:displayName="Audience" ma:default="Internal" ma:format="Dropdown" ma:internalName="Audience">
      <xsd:simpleType>
        <xsd:restriction base="dms:Choice">
          <xsd:enumeration value="Internal"/>
          <xsd:enumeration value="Public"/>
        </xsd:restriction>
      </xsd:simpleType>
    </xsd:element>
    <xsd:element name="Description0" ma:index="10" nillable="true" ma:displayName="Description" ma:internalName="Description0">
      <xsd:simpleType>
        <xsd:restriction base="dms:Note">
          <xsd:maxLength value="255"/>
        </xsd:restriction>
      </xsd:simpleType>
    </xsd:element>
    <xsd:element name="Status" ma:index="11" nillable="true" ma:displayName="Status" ma:default="Official Document" ma:format="Dropdown" ma:internalName="Status">
      <xsd:simpleType>
        <xsd:restriction base="dms:Choice">
          <xsd:enumeration value="Official Document"/>
          <xsd:enumeration value="Draft"/>
          <xsd:enumeration value="In progres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559f9b66-3cbe-4e4f-b1b0-6c2808d67f95"/>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FDD894BB-AB83-43C2-84DA-8FDC57A509D0}">
  <ds:schemaRefs>
    <ds:schemaRef ds:uri="559f9b66-3cbe-4e4f-b1b0-6c2808d67f95"/>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241</TotalTime>
  <Words>1057</Words>
  <Application>Microsoft Office PowerPoint</Application>
  <PresentationFormat>On-screen Show (4:3)</PresentationFormat>
  <Paragraphs>195</Paragraphs>
  <Slides>9</Slides>
  <Notes>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Calibri</vt:lpstr>
      <vt:lpstr>Times New Roman</vt:lpstr>
      <vt:lpstr>1_Custom Design</vt:lpstr>
      <vt:lpstr>Office Theme</vt:lpstr>
      <vt:lpstr>PowerPoint Presentation</vt:lpstr>
      <vt:lpstr>Background</vt:lpstr>
      <vt:lpstr>RTM Impact Analysis</vt:lpstr>
      <vt:lpstr>RTM Impact Analysis</vt:lpstr>
      <vt:lpstr>RTM Impact Analysis</vt:lpstr>
      <vt:lpstr>DAM Impact Analysis</vt:lpstr>
      <vt:lpstr>DAM Impact Analysis</vt:lpstr>
      <vt:lpstr>DAM Impact Analysis</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Young, Matthew</cp:lastModifiedBy>
  <cp:revision>17</cp:revision>
  <cp:lastPrinted>2016-01-21T20:53:15Z</cp:lastPrinted>
  <dcterms:created xsi:type="dcterms:W3CDTF">2016-01-21T15:20:31Z</dcterms:created>
  <dcterms:modified xsi:type="dcterms:W3CDTF">2024-03-21T21:00:45Z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2023-05-22T13:17:52Z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972f188f-b10d-4d23-a1c8-4bcb71aaa460</vt:lpwstr>
  </property>
  <property fmtid="{D5CDD505-2E9C-101B-9397-08002B2CF9AE}" pid="9" name="MSIP_Label_7084cbda-52b8-46fb-a7b7-cb5bd465ed85_ContentBits">
    <vt:lpwstr>0</vt:lpwstr>
  </property>
</Properties>
</file>