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67" r:id="rId7"/>
    <p:sldId id="277" r:id="rId8"/>
    <p:sldId id="278" r:id="rId9"/>
    <p:sldId id="271"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2004" y="13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B0318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774707" cy="2739211"/>
          </a:xfrm>
          <a:prstGeom prst="rect">
            <a:avLst/>
          </a:prstGeom>
          <a:noFill/>
        </p:spPr>
        <p:txBody>
          <a:bodyPr wrap="square" rtlCol="0">
            <a:spAutoFit/>
          </a:bodyPr>
          <a:lstStyle/>
          <a:p>
            <a:r>
              <a:rPr lang="en-US" sz="2000" b="1" dirty="0">
                <a:solidFill>
                  <a:schemeClr val="tx2"/>
                </a:solidFill>
              </a:rPr>
              <a:t>Potential Price Corrections for Operating Day Feb. 28, ‘24 – Incorrect GTC Shift Factors Impacting the Real-Time Market</a:t>
            </a:r>
          </a:p>
          <a:p>
            <a:r>
              <a:rPr lang="en-US" sz="2000" dirty="0">
                <a:solidFill>
                  <a:schemeClr val="tx2"/>
                </a:solidFill>
              </a:rPr>
              <a:t>Matthew Young</a:t>
            </a:r>
            <a:endParaRPr lang="en-US" dirty="0">
              <a:solidFill>
                <a:schemeClr val="tx2"/>
              </a:solidFill>
            </a:endParaRPr>
          </a:p>
          <a:p>
            <a:r>
              <a:rPr lang="en-US" dirty="0">
                <a:solidFill>
                  <a:schemeClr val="tx2"/>
                </a:solidFill>
              </a:rPr>
              <a:t>Supervisor, Market Validation</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March 27,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5000"/>
            <a:ext cx="8534400" cy="4876800"/>
          </a:xfrm>
        </p:spPr>
        <p:txBody>
          <a:bodyPr/>
          <a:lstStyle/>
          <a:p>
            <a:pPr>
              <a:spcBef>
                <a:spcPts val="0"/>
              </a:spcBef>
              <a:spcAft>
                <a:spcPts val="1200"/>
              </a:spcAft>
            </a:pPr>
            <a:r>
              <a:rPr lang="en-US" sz="1600" dirty="0"/>
              <a:t>On February 28, 2024, during routine maintenance, the process that exports constraint data from the Energy Management System (EMS) to the Market Management System (MMS) experienced an issue that resulted in incorrect constraint data for Generic Transmission Constraints (GTCs) being sent to the Security-Constrained Economic Dispatch (SCED) process.  Affected SCED intervals were between 15:50 and 16:25.</a:t>
            </a:r>
          </a:p>
          <a:p>
            <a:pPr>
              <a:spcBef>
                <a:spcPts val="0"/>
              </a:spcBef>
              <a:spcAft>
                <a:spcPts val="1200"/>
              </a:spcAft>
            </a:pPr>
            <a:r>
              <a:rPr lang="en-US" sz="1600" dirty="0"/>
              <a:t>On March 1, 2024 at 2:40 PM, ERCOT issued an Operations Notice, notifying the market of the issue and that ERCOT would be performing further analysis to determine if the impact to the market met the criteria for significance needed to seek ERCOT Board of Directors (Board) approval for price correction as specified by ERCOT Protocol Section 4.5.3(6)(b).</a:t>
            </a:r>
          </a:p>
          <a:p>
            <a:pPr>
              <a:spcBef>
                <a:spcPts val="0"/>
              </a:spcBef>
              <a:spcAft>
                <a:spcPts val="1200"/>
              </a:spcAft>
            </a:pPr>
            <a:r>
              <a:rPr lang="en-US" sz="1600" dirty="0"/>
              <a:t>Market Notice </a:t>
            </a:r>
            <a:r>
              <a:rPr lang="en-US" sz="1600" dirty="0">
                <a:hlinkClick r:id="rId3"/>
              </a:rPr>
              <a:t>M-B031824-01</a:t>
            </a:r>
            <a:r>
              <a:rPr lang="en-US" sz="1600" dirty="0"/>
              <a:t> was issued on March 18, 2024, notifying the market of the price impact results and ERCOT’s intent to seek Board review.</a:t>
            </a:r>
          </a:p>
          <a:p>
            <a:pPr>
              <a:spcAft>
                <a:spcPts val="600"/>
              </a:spcAft>
            </a:pPr>
            <a:endParaRPr lang="en-US" sz="1600" dirty="0"/>
          </a:p>
          <a:p>
            <a:pPr>
              <a:spcAft>
                <a:spcPts val="600"/>
              </a:spcAft>
            </a:pPr>
            <a:endParaRPr lang="en-US" sz="2000" dirty="0"/>
          </a:p>
          <a:p>
            <a:endParaRPr lang="en-US" sz="2000" dirty="0"/>
          </a:p>
          <a:p>
            <a:endParaRPr lang="en-US" sz="2000" dirty="0"/>
          </a:p>
          <a:p>
            <a:pPr marL="0" indent="0">
              <a:buNone/>
            </a:pPr>
            <a:endParaRPr lang="en-US" sz="2000" dirty="0"/>
          </a:p>
          <a:p>
            <a:pPr marL="0" indent="0">
              <a:buNone/>
            </a:pPr>
            <a:endParaRPr lang="en-US" sz="18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Settlement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6.3(7)(b)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$2,000.</a:t>
            </a:r>
          </a:p>
          <a:p>
            <a:pPr marL="457200" lvl="1" indent="0">
              <a:spcBef>
                <a:spcPts val="0"/>
              </a:spcBef>
              <a:spcAft>
                <a:spcPts val="600"/>
              </a:spcAft>
              <a:buNone/>
            </a:pPr>
            <a:endParaRPr lang="en-US" sz="14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3071617727"/>
              </p:ext>
            </p:extLst>
          </p:nvPr>
        </p:nvGraphicFramePr>
        <p:xfrm>
          <a:off x="1642368" y="3364637"/>
          <a:ext cx="6045693" cy="1087512"/>
        </p:xfrm>
        <a:graphic>
          <a:graphicData uri="http://schemas.openxmlformats.org/drawingml/2006/table">
            <a:tbl>
              <a:tblPr firstRow="1" bandRow="1">
                <a:tableStyleId>{5C22544A-7EE6-4342-B048-85BDC9FD1C3A}</a:tableStyleId>
              </a:tblPr>
              <a:tblGrid>
                <a:gridCol w="2015231">
                  <a:extLst>
                    <a:ext uri="{9D8B030D-6E8A-4147-A177-3AD203B41FA5}">
                      <a16:colId xmlns:a16="http://schemas.microsoft.com/office/drawing/2014/main" val="327143388"/>
                    </a:ext>
                  </a:extLst>
                </a:gridCol>
                <a:gridCol w="2015231">
                  <a:extLst>
                    <a:ext uri="{9D8B030D-6E8A-4147-A177-3AD203B41FA5}">
                      <a16:colId xmlns:a16="http://schemas.microsoft.com/office/drawing/2014/main" val="803865350"/>
                    </a:ext>
                  </a:extLst>
                </a:gridCol>
                <a:gridCol w="2015231">
                  <a:extLst>
                    <a:ext uri="{9D8B030D-6E8A-4147-A177-3AD203B41FA5}">
                      <a16:colId xmlns:a16="http://schemas.microsoft.com/office/drawing/2014/main" val="2393787157"/>
                    </a:ext>
                  </a:extLst>
                </a:gridCol>
              </a:tblGrid>
              <a:tr h="730185">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a:t>
                      </a:r>
                      <a:r>
                        <a:rPr lang="en-US" sz="1200" b="1" dirty="0" err="1">
                          <a:solidFill>
                            <a:schemeClr val="bg1"/>
                          </a:solidFill>
                          <a:effectLst/>
                          <a:latin typeface="Arial" panose="020B0604020202020204" pitchFamily="34" charset="0"/>
                        </a:rPr>
                        <a:t>i</a:t>
                      </a:r>
                      <a:r>
                        <a:rPr lang="en-US" sz="1200" b="1" dirty="0">
                          <a:solidFill>
                            <a:schemeClr val="bg1"/>
                          </a:solidFill>
                          <a:effectLst/>
                          <a:latin typeface="Arial" panose="020B0604020202020204" pitchFamily="34" charset="0"/>
                        </a:rPr>
                        <a:t>)</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6.3(7)(b)(ii)</a:t>
                      </a:r>
                      <a:endParaRPr lang="en-US" sz="1600" dirty="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357327">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2/28/2024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7</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9</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bl>
          </a:graphicData>
        </a:graphic>
      </p:graphicFrame>
      <p:sp>
        <p:nvSpPr>
          <p:cNvPr id="5" name="TextBox 4">
            <a:extLst>
              <a:ext uri="{FF2B5EF4-FFF2-40B4-BE49-F238E27FC236}">
                <a16:creationId xmlns:a16="http://schemas.microsoft.com/office/drawing/2014/main" id="{3B2F93BE-206D-0E13-59D8-235F118CC6EA}"/>
              </a:ext>
            </a:extLst>
          </p:cNvPr>
          <p:cNvSpPr txBox="1"/>
          <p:nvPr/>
        </p:nvSpPr>
        <p:spPr>
          <a:xfrm>
            <a:off x="2049514" y="2899499"/>
            <a:ext cx="5044971" cy="646331"/>
          </a:xfrm>
          <a:prstGeom prst="rect">
            <a:avLst/>
          </a:prstGeom>
          <a:noFill/>
        </p:spPr>
        <p:txBody>
          <a:bodyPr wrap="none" rtlCol="0">
            <a:spAutoFit/>
          </a:bodyPr>
          <a:lstStyle/>
          <a:p>
            <a:r>
              <a:rPr lang="en-US" sz="1800" dirty="0"/>
              <a:t>Counter-Parties meeting criteria for significance</a:t>
            </a:r>
          </a:p>
          <a:p>
            <a:endParaRPr lang="en-US" dirty="0"/>
          </a:p>
        </p:txBody>
      </p:sp>
    </p:spTree>
    <p:extLst>
      <p:ext uri="{BB962C8B-B14F-4D97-AF65-F5344CB8AC3E}">
        <p14:creationId xmlns:p14="http://schemas.microsoft.com/office/powerpoint/2010/main" val="143596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Settlement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2190775208"/>
              </p:ext>
            </p:extLst>
          </p:nvPr>
        </p:nvGraphicFramePr>
        <p:xfrm>
          <a:off x="903303" y="1437469"/>
          <a:ext cx="7226424" cy="1163358"/>
        </p:xfrm>
        <a:graphic>
          <a:graphicData uri="http://schemas.openxmlformats.org/drawingml/2006/table">
            <a:tbl>
              <a:tblPr firstRow="1" bandRow="1">
                <a:tableStyleId>{5C22544A-7EE6-4342-B048-85BDC9FD1C3A}</a:tableStyleId>
              </a:tblPr>
              <a:tblGrid>
                <a:gridCol w="1806606">
                  <a:extLst>
                    <a:ext uri="{9D8B030D-6E8A-4147-A177-3AD203B41FA5}">
                      <a16:colId xmlns:a16="http://schemas.microsoft.com/office/drawing/2014/main" val="2617164782"/>
                    </a:ext>
                  </a:extLst>
                </a:gridCol>
                <a:gridCol w="1806606">
                  <a:extLst>
                    <a:ext uri="{9D8B030D-6E8A-4147-A177-3AD203B41FA5}">
                      <a16:colId xmlns:a16="http://schemas.microsoft.com/office/drawing/2014/main" val="3049368802"/>
                    </a:ext>
                  </a:extLst>
                </a:gridCol>
                <a:gridCol w="1806606">
                  <a:extLst>
                    <a:ext uri="{9D8B030D-6E8A-4147-A177-3AD203B41FA5}">
                      <a16:colId xmlns:a16="http://schemas.microsoft.com/office/drawing/2014/main" val="1370733988"/>
                    </a:ext>
                  </a:extLst>
                </a:gridCol>
                <a:gridCol w="1806606">
                  <a:extLst>
                    <a:ext uri="{9D8B030D-6E8A-4147-A177-3AD203B41FA5}">
                      <a16:colId xmlns:a16="http://schemas.microsoft.com/office/drawing/2014/main" val="1988371237"/>
                    </a:ext>
                  </a:extLst>
                </a:gridCol>
              </a:tblGrid>
              <a:tr h="771780">
                <a:tc>
                  <a:txBody>
                    <a:bodyPr/>
                    <a:lstStyle/>
                    <a:p>
                      <a:pPr marL="0" marR="0" algn="ctr">
                        <a:spcBef>
                          <a:spcPts val="0"/>
                        </a:spcBef>
                        <a:spcAft>
                          <a:spcPts val="1200"/>
                        </a:spcAft>
                      </a:pPr>
                      <a:r>
                        <a:rPr lang="en-US" sz="1400" b="1" dirty="0">
                          <a:solidFill>
                            <a:schemeClr val="bg1"/>
                          </a:solidFill>
                          <a:effectLst/>
                          <a:latin typeface="Arial" panose="020B0604020202020204" pitchFamily="34" charset="0"/>
                        </a:rPr>
                        <a:t>Operating Day</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400" b="1">
                          <a:solidFill>
                            <a:schemeClr val="bg1"/>
                          </a:solidFill>
                          <a:effectLst/>
                          <a:latin typeface="Arial" panose="020B0604020202020204" pitchFamily="34" charset="0"/>
                        </a:rPr>
                        <a:t>Maximum Amount</a:t>
                      </a:r>
                      <a:endParaRPr lang="en-US" sz="1800">
                        <a:solidFill>
                          <a:schemeClr val="bg1"/>
                        </a:solidFill>
                        <a:effectLst/>
                        <a:latin typeface="Calibri" panose="020F0502020204030204" pitchFamily="34" charset="0"/>
                      </a:endParaRPr>
                    </a:p>
                    <a:p>
                      <a:pPr marL="0" marR="0" algn="ctr">
                        <a:spcBef>
                          <a:spcPts val="600"/>
                        </a:spcBef>
                        <a:spcAft>
                          <a:spcPts val="1200"/>
                        </a:spcAft>
                      </a:pPr>
                      <a:r>
                        <a:rPr lang="en-US" sz="1400" b="1">
                          <a:solidFill>
                            <a:schemeClr val="bg1"/>
                          </a:solidFill>
                          <a:effectLst/>
                          <a:latin typeface="Arial" panose="020B0604020202020204" pitchFamily="34" charset="0"/>
                        </a:rPr>
                        <a:t>($Thousands)</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a:t>
                      </a:r>
                      <a:r>
                        <a:rPr lang="en-US" sz="1400" b="1" err="1">
                          <a:solidFill>
                            <a:schemeClr val="bg1"/>
                          </a:solidFill>
                          <a:effectLst/>
                          <a:latin typeface="Arial" panose="020B0604020202020204" pitchFamily="34" charset="0"/>
                        </a:rPr>
                        <a:t>i</a:t>
                      </a:r>
                      <a:r>
                        <a:rPr lang="en-US" sz="1400" b="1">
                          <a:solidFill>
                            <a:schemeClr val="bg1"/>
                          </a:solidFill>
                          <a:effectLst/>
                          <a:latin typeface="Arial" panose="020B0604020202020204" pitchFamily="34" charset="0"/>
                        </a:rPr>
                        <a:t>)*</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(ii)**</a:t>
                      </a:r>
                      <a:endParaRPr lang="en-US" sz="18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91578">
                <a:tc>
                  <a:txBody>
                    <a:bodyPr/>
                    <a:lstStyle/>
                    <a:p>
                      <a:pPr marL="0" marR="0" algn="ctr">
                        <a:spcBef>
                          <a:spcPts val="0"/>
                        </a:spcBef>
                        <a:spcAft>
                          <a:spcPts val="1200"/>
                        </a:spcAft>
                      </a:pPr>
                      <a:r>
                        <a:rPr lang="en-US" sz="1400" kern="1200" dirty="0">
                          <a:solidFill>
                            <a:srgbClr val="000000"/>
                          </a:solidFill>
                          <a:effectLst/>
                          <a:latin typeface="Arial" panose="020B0604020202020204" pitchFamily="34" charset="0"/>
                          <a:ea typeface="Calibri" panose="020F0502020204030204" pitchFamily="34" charset="0"/>
                          <a:cs typeface="+mn-cs"/>
                        </a:rPr>
                        <a:t>2/28/2024</a:t>
                      </a:r>
                    </a:p>
                  </a:txBody>
                  <a:tcPr marL="68580" marR="68580" marT="0" marB="0" anchor="b"/>
                </a:tc>
                <a:tc>
                  <a:txBody>
                    <a:bodyPr/>
                    <a:lstStyle/>
                    <a:p>
                      <a:pPr marL="0" marR="0" algn="r">
                        <a:spcBef>
                          <a:spcPts val="0"/>
                        </a:spcBef>
                        <a:spcAft>
                          <a:spcPts val="1200"/>
                        </a:spcAft>
                      </a:pPr>
                      <a:r>
                        <a:rPr lang="en-US" sz="1400" kern="1200" dirty="0">
                          <a:solidFill>
                            <a:srgbClr val="000000"/>
                          </a:solidFill>
                          <a:effectLst/>
                          <a:latin typeface="Arial" panose="020B0604020202020204" pitchFamily="34" charset="0"/>
                          <a:ea typeface="Calibri" panose="020F0502020204030204" pitchFamily="34" charset="0"/>
                          <a:cs typeface="+mn-cs"/>
                        </a:rPr>
                        <a:t>$455.32</a:t>
                      </a:r>
                    </a:p>
                  </a:txBody>
                  <a:tcPr marL="68580" marR="68580" marT="0" marB="0" anchor="b"/>
                </a:tc>
                <a:tc>
                  <a:txBody>
                    <a:bodyPr/>
                    <a:lstStyle/>
                    <a:p>
                      <a:pPr marL="0" marR="0" algn="r">
                        <a:spcBef>
                          <a:spcPts val="0"/>
                        </a:spcBef>
                        <a:spcAft>
                          <a:spcPts val="1200"/>
                        </a:spcAft>
                      </a:pPr>
                      <a:r>
                        <a:rPr lang="en-US" sz="1400" kern="1200" dirty="0">
                          <a:solidFill>
                            <a:srgbClr val="000000"/>
                          </a:solidFill>
                          <a:effectLst/>
                          <a:latin typeface="Arial" panose="020B0604020202020204" pitchFamily="34" charset="0"/>
                          <a:ea typeface="Calibri" panose="020F0502020204030204" pitchFamily="34" charset="0"/>
                          <a:cs typeface="+mn-cs"/>
                        </a:rPr>
                        <a:t>2137.76%</a:t>
                      </a:r>
                    </a:p>
                  </a:txBody>
                  <a:tcPr marL="68580" marR="68580" marT="0" marB="0" anchor="b"/>
                </a:tc>
                <a:tc>
                  <a:txBody>
                    <a:bodyPr/>
                    <a:lstStyle/>
                    <a:p>
                      <a:pPr marL="0" marR="0" algn="r">
                        <a:spcBef>
                          <a:spcPts val="0"/>
                        </a:spcBef>
                        <a:spcAft>
                          <a:spcPts val="1200"/>
                        </a:spcAft>
                      </a:pPr>
                      <a:r>
                        <a:rPr lang="en-US" sz="1400" kern="1200" dirty="0">
                          <a:solidFill>
                            <a:srgbClr val="000000"/>
                          </a:solidFill>
                          <a:effectLst/>
                          <a:latin typeface="Arial" panose="020B0604020202020204" pitchFamily="34" charset="0"/>
                          <a:ea typeface="Calibri" panose="020F0502020204030204" pitchFamily="34" charset="0"/>
                          <a:cs typeface="+mn-cs"/>
                        </a:rPr>
                        <a:t>2137.76%</a:t>
                      </a:r>
                    </a:p>
                  </a:txBody>
                  <a:tcPr marL="68580" marR="68580" marT="0" marB="0" anchor="b"/>
                </a:tc>
                <a:extLst>
                  <a:ext uri="{0D108BD9-81ED-4DB2-BD59-A6C34878D82A}">
                    <a16:rowId xmlns:a16="http://schemas.microsoft.com/office/drawing/2014/main" val="1549245093"/>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903303" y="2901629"/>
            <a:ext cx="7631097" cy="830997"/>
          </a:xfrm>
          <a:prstGeom prst="rect">
            <a:avLst/>
          </a:prstGeom>
          <a:noFill/>
        </p:spPr>
        <p:txBody>
          <a:bodyPr wrap="square">
            <a:spAutoFit/>
          </a:bodyPr>
          <a:lstStyle/>
          <a:p>
            <a:pPr algn="l"/>
            <a:r>
              <a:rPr lang="en-US" sz="1200" b="0" i="0" dirty="0">
                <a:solidFill>
                  <a:srgbClr val="000000"/>
                </a:solidFill>
                <a:effectLst/>
                <a:latin typeface="Arial" panose="020B0604020202020204" pitchFamily="34" charset="0"/>
              </a:rPr>
              <a:t>* The maximum of percentage change to any single Counter-Party with impact more than $20,000 (set as NA when no single Counter-Party has impact more than $20,000)</a:t>
            </a:r>
          </a:p>
          <a:p>
            <a:pPr algn="l"/>
            <a:r>
              <a:rPr lang="en-US" sz="1200" b="0" i="0" dirty="0">
                <a:solidFill>
                  <a:srgbClr val="000000"/>
                </a:solidFill>
                <a:effectLst/>
                <a:latin typeface="Arial" panose="020B0604020202020204" pitchFamily="34" charset="0"/>
              </a:rPr>
              <a:t>** The maximum of percentage change to any single Counter-Party with impact more than $2,000 (set as NA when no single Counter-Party has impact more than $2,000)</a:t>
            </a:r>
          </a:p>
        </p:txBody>
      </p:sp>
      <p:sp>
        <p:nvSpPr>
          <p:cNvPr id="6" name="TextBox 5">
            <a:extLst>
              <a:ext uri="{FF2B5EF4-FFF2-40B4-BE49-F238E27FC236}">
                <a16:creationId xmlns:a16="http://schemas.microsoft.com/office/drawing/2014/main" id="{BD5D701D-8402-FA63-9D5F-01C1BC464979}"/>
              </a:ext>
            </a:extLst>
          </p:cNvPr>
          <p:cNvSpPr txBox="1"/>
          <p:nvPr/>
        </p:nvSpPr>
        <p:spPr>
          <a:xfrm>
            <a:off x="1275884" y="1049808"/>
            <a:ext cx="6481261" cy="369332"/>
          </a:xfrm>
          <a:prstGeom prst="rect">
            <a:avLst/>
          </a:prstGeom>
          <a:noFill/>
        </p:spPr>
        <p:txBody>
          <a:bodyPr wrap="none" rtlCol="0">
            <a:spAutoFit/>
          </a:bodyPr>
          <a:lstStyle/>
          <a:p>
            <a:r>
              <a:rPr lang="en-US" sz="1800" dirty="0"/>
              <a:t>Maximum estimated absolute value impact to Counter-Parties</a:t>
            </a:r>
            <a:endParaRPr lang="en-US" dirty="0"/>
          </a:p>
        </p:txBody>
      </p:sp>
      <p:sp>
        <p:nvSpPr>
          <p:cNvPr id="7" name="TextBox 6">
            <a:extLst>
              <a:ext uri="{FF2B5EF4-FFF2-40B4-BE49-F238E27FC236}">
                <a16:creationId xmlns:a16="http://schemas.microsoft.com/office/drawing/2014/main" id="{B8AB42BD-B998-518E-07D9-50FE6193919A}"/>
              </a:ext>
            </a:extLst>
          </p:cNvPr>
          <p:cNvSpPr txBox="1"/>
          <p:nvPr/>
        </p:nvSpPr>
        <p:spPr>
          <a:xfrm>
            <a:off x="2216227" y="3937519"/>
            <a:ext cx="4826962" cy="369332"/>
          </a:xfrm>
          <a:prstGeom prst="rect">
            <a:avLst/>
          </a:prstGeom>
          <a:noFill/>
        </p:spPr>
        <p:txBody>
          <a:bodyPr wrap="none" rtlCol="0">
            <a:spAutoFit/>
          </a:bodyPr>
          <a:lstStyle/>
          <a:p>
            <a:r>
              <a:rPr lang="en-US" dirty="0"/>
              <a:t>E</a:t>
            </a:r>
            <a:r>
              <a:rPr lang="en-US" sz="1800" dirty="0"/>
              <a:t>stimated change in charges due to ERCOT*</a:t>
            </a:r>
            <a:endParaRPr lang="en-US" dirty="0"/>
          </a:p>
        </p:txBody>
      </p:sp>
      <p:graphicFrame>
        <p:nvGraphicFramePr>
          <p:cNvPr id="12" name="Table 5">
            <a:extLst>
              <a:ext uri="{FF2B5EF4-FFF2-40B4-BE49-F238E27FC236}">
                <a16:creationId xmlns:a16="http://schemas.microsoft.com/office/drawing/2014/main" id="{B49C8C0E-E68D-2B5D-4D82-D432B97BC4C9}"/>
              </a:ext>
            </a:extLst>
          </p:cNvPr>
          <p:cNvGraphicFramePr>
            <a:graphicFrameLocks noGrp="1"/>
          </p:cNvGraphicFramePr>
          <p:nvPr>
            <p:extLst>
              <p:ext uri="{D42A27DB-BD31-4B8C-83A1-F6EECF244321}">
                <p14:modId xmlns:p14="http://schemas.microsoft.com/office/powerpoint/2010/main" val="3752293745"/>
              </p:ext>
            </p:extLst>
          </p:nvPr>
        </p:nvGraphicFramePr>
        <p:xfrm>
          <a:off x="1668239" y="4306851"/>
          <a:ext cx="5696550" cy="1043627"/>
        </p:xfrm>
        <a:graphic>
          <a:graphicData uri="http://schemas.openxmlformats.org/drawingml/2006/table">
            <a:tbl>
              <a:tblPr firstRow="1" bandRow="1">
                <a:tableStyleId>{5C22544A-7EE6-4342-B048-85BDC9FD1C3A}</a:tableStyleId>
              </a:tblPr>
              <a:tblGrid>
                <a:gridCol w="1898850">
                  <a:extLst>
                    <a:ext uri="{9D8B030D-6E8A-4147-A177-3AD203B41FA5}">
                      <a16:colId xmlns:a16="http://schemas.microsoft.com/office/drawing/2014/main" val="2617164782"/>
                    </a:ext>
                  </a:extLst>
                </a:gridCol>
                <a:gridCol w="1898850">
                  <a:extLst>
                    <a:ext uri="{9D8B030D-6E8A-4147-A177-3AD203B41FA5}">
                      <a16:colId xmlns:a16="http://schemas.microsoft.com/office/drawing/2014/main" val="3049368802"/>
                    </a:ext>
                  </a:extLst>
                </a:gridCol>
                <a:gridCol w="1898850">
                  <a:extLst>
                    <a:ext uri="{9D8B030D-6E8A-4147-A177-3AD203B41FA5}">
                      <a16:colId xmlns:a16="http://schemas.microsoft.com/office/drawing/2014/main" val="1370733988"/>
                    </a:ext>
                  </a:extLst>
                </a:gridCol>
              </a:tblGrid>
              <a:tr h="747726">
                <a:tc>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295901">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2/28/2024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$277.93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1.87%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9245093"/>
                  </a:ext>
                </a:extLst>
              </a:tr>
            </a:tbl>
          </a:graphicData>
        </a:graphic>
      </p:graphicFrame>
      <p:sp>
        <p:nvSpPr>
          <p:cNvPr id="13" name="TextBox 12">
            <a:extLst>
              <a:ext uri="{FF2B5EF4-FFF2-40B4-BE49-F238E27FC236}">
                <a16:creationId xmlns:a16="http://schemas.microsoft.com/office/drawing/2014/main" id="{104FC5CD-351B-0E8A-608E-7C297825191C}"/>
              </a:ext>
            </a:extLst>
          </p:cNvPr>
          <p:cNvSpPr txBox="1"/>
          <p:nvPr/>
        </p:nvSpPr>
        <p:spPr>
          <a:xfrm>
            <a:off x="903303" y="5420531"/>
            <a:ext cx="7631097" cy="830997"/>
          </a:xfrm>
          <a:prstGeom prst="rect">
            <a:avLst/>
          </a:prstGeom>
          <a:noFill/>
        </p:spPr>
        <p:txBody>
          <a:bodyPr wrap="square" rtlCol="0">
            <a:spAutoFit/>
          </a:bodyPr>
          <a:lstStyle/>
          <a:p>
            <a:r>
              <a:rPr lang="en-US" sz="1200" dirty="0"/>
              <a:t>* Negative amounts are increased payments to Market Participants; positive amounts are increased charges. The percent amount is the absolute value of the percent impact to the previously settlement net amount due to/from ERCOT.</a:t>
            </a:r>
          </a:p>
          <a:p>
            <a:endParaRPr lang="en-US" sz="1200" dirty="0"/>
          </a:p>
        </p:txBody>
      </p:sp>
    </p:spTree>
    <p:extLst>
      <p:ext uri="{BB962C8B-B14F-4D97-AF65-F5344CB8AC3E}">
        <p14:creationId xmlns:p14="http://schemas.microsoft.com/office/powerpoint/2010/main" val="14138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dirty="0"/>
              <a:t>ERCOT intends to seek an approval of correction to RTM prices for February 28, 2024 at the Reliability and Market </a:t>
            </a:r>
            <a:r>
              <a:rPr lang="en-US" sz="1600"/>
              <a:t>Committee meeting </a:t>
            </a:r>
            <a:r>
              <a:rPr lang="en-US" sz="1600" dirty="0"/>
              <a:t>on April 22, 2024, and the Board meeting on April 23, 2024.</a:t>
            </a: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559f9b66-3cbe-4e4f-b1b0-6c2808d67f95"/>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289</TotalTime>
  <Words>504</Words>
  <Application>Microsoft Office PowerPoint</Application>
  <PresentationFormat>On-screen Show (4:3)</PresentationFormat>
  <Paragraphs>59</Paragraphs>
  <Slides>5</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Background</vt:lpstr>
      <vt:lpstr>Settlement Impact Analysis</vt:lpstr>
      <vt:lpstr>Settlement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Young, Matthew</cp:lastModifiedBy>
  <cp:revision>18</cp:revision>
  <cp:lastPrinted>2016-01-21T20:53:15Z</cp:lastPrinted>
  <dcterms:created xsi:type="dcterms:W3CDTF">2016-01-21T15:20:31Z</dcterms:created>
  <dcterms:modified xsi:type="dcterms:W3CDTF">2024-03-21T21:00:17Z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