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6" r:id="rId4"/>
  </p:sldMasterIdLst>
  <p:notesMasterIdLst>
    <p:notesMasterId r:id="rId26"/>
  </p:notesMasterIdLst>
  <p:sldIdLst>
    <p:sldId id="256" r:id="rId5"/>
    <p:sldId id="269" r:id="rId6"/>
    <p:sldId id="258" r:id="rId7"/>
    <p:sldId id="270" r:id="rId8"/>
    <p:sldId id="292" r:id="rId9"/>
    <p:sldId id="276" r:id="rId10"/>
    <p:sldId id="277" r:id="rId11"/>
    <p:sldId id="278" r:id="rId12"/>
    <p:sldId id="267" r:id="rId13"/>
    <p:sldId id="284" r:id="rId14"/>
    <p:sldId id="283" r:id="rId15"/>
    <p:sldId id="279" r:id="rId16"/>
    <p:sldId id="285" r:id="rId17"/>
    <p:sldId id="286" r:id="rId18"/>
    <p:sldId id="280" r:id="rId19"/>
    <p:sldId id="290" r:id="rId20"/>
    <p:sldId id="291" r:id="rId21"/>
    <p:sldId id="287" r:id="rId22"/>
    <p:sldId id="288" r:id="rId23"/>
    <p:sldId id="289"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76C43D-38FD-5145-E6ED-D9B23CB81803}" name="Thompson, Andrew" initials="TA" userId="S::Andrew.Thompson@brattle.com::df6c8023-4b59-41ad-80bd-7d01ee56d47f" providerId="AD"/>
  <p188:author id="{A6E0BD3F-13E4-20CE-6DA6-E7CA99D6EBDD}" name="Janakiraman, Rohan" initials="JR" userId="S::Rohan.Janakiraman@brattle.com::abb7bc62-3229-4c09-b1ed-bbda681a5424" providerId="AD"/>
  <p188:author id="{18320AC5-99B6-3819-DA77-FA0328D0975B}" name="Newell, Sam" initials="NS" userId="S::Sam.Newell@brattle.com::3ab90692-38fc-451d-a9c2-2146f9083f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4660"/>
  </p:normalViewPr>
  <p:slideViewPr>
    <p:cSldViewPr snapToGrid="0" showGuides="1">
      <p:cViewPr varScale="1">
        <p:scale>
          <a:sx n="72" d="100"/>
          <a:sy n="72" d="100"/>
        </p:scale>
        <p:origin x="380" y="60"/>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EB2D5-7A16-4835-BEC9-4B239E94B7C7}"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466E7-23F0-46BD-B92A-9A4C62878DD0}" type="slidenum">
              <a:rPr lang="en-US" smtClean="0"/>
              <a:t>‹#›</a:t>
            </a:fld>
            <a:endParaRPr lang="en-US"/>
          </a:p>
        </p:txBody>
      </p:sp>
    </p:spTree>
    <p:extLst>
      <p:ext uri="{BB962C8B-B14F-4D97-AF65-F5344CB8AC3E}">
        <p14:creationId xmlns:p14="http://schemas.microsoft.com/office/powerpoint/2010/main" val="296990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Dark">
    <p:spTree>
      <p:nvGrpSpPr>
        <p:cNvPr id="1" name=""/>
        <p:cNvGrpSpPr/>
        <p:nvPr/>
      </p:nvGrpSpPr>
      <p:grpSpPr>
        <a:xfrm>
          <a:off x="0" y="0"/>
          <a:ext cx="0" cy="0"/>
          <a:chOff x="0" y="0"/>
          <a:chExt cx="0" cy="0"/>
        </a:xfrm>
      </p:grpSpPr>
      <p:pic>
        <p:nvPicPr>
          <p:cNvPr id="30"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43" name="Pattern Background"/>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20542" y="0"/>
            <a:ext cx="9824135" cy="5486400"/>
          </a:xfrm>
          <a:custGeom>
            <a:avLst/>
            <a:gdLst>
              <a:gd name="connsiteX0" fmla="*/ 0 w 9824135"/>
              <a:gd name="connsiteY0" fmla="*/ 0 h 5486400"/>
              <a:gd name="connsiteX1" fmla="*/ 22589 w 9824135"/>
              <a:gd name="connsiteY1" fmla="*/ 0 h 5486400"/>
              <a:gd name="connsiteX2" fmla="*/ 206687 w 9824135"/>
              <a:gd name="connsiteY2" fmla="*/ 0 h 5486400"/>
              <a:gd name="connsiteX3" fmla="*/ 556089 w 9824135"/>
              <a:gd name="connsiteY3" fmla="*/ 0 h 5486400"/>
              <a:gd name="connsiteX4" fmla="*/ 599423 w 9824135"/>
              <a:gd name="connsiteY4" fmla="*/ 0 h 5486400"/>
              <a:gd name="connsiteX5" fmla="*/ 1284372 w 9824135"/>
              <a:gd name="connsiteY5" fmla="*/ 0 h 5486400"/>
              <a:gd name="connsiteX6" fmla="*/ 1687391 w 9824135"/>
              <a:gd name="connsiteY6" fmla="*/ 0 h 5486400"/>
              <a:gd name="connsiteX7" fmla="*/ 1696135 w 9824135"/>
              <a:gd name="connsiteY7" fmla="*/ 0 h 5486400"/>
              <a:gd name="connsiteX8" fmla="*/ 2635901 w 9824135"/>
              <a:gd name="connsiteY8" fmla="*/ 0 h 5486400"/>
              <a:gd name="connsiteX9" fmla="*/ 3016935 w 9824135"/>
              <a:gd name="connsiteY9" fmla="*/ 0 h 5486400"/>
              <a:gd name="connsiteX10" fmla="*/ 3266317 w 9824135"/>
              <a:gd name="connsiteY10" fmla="*/ 0 h 5486400"/>
              <a:gd name="connsiteX11" fmla="*/ 6037246 w 9824135"/>
              <a:gd name="connsiteY11" fmla="*/ 0 h 5486400"/>
              <a:gd name="connsiteX12" fmla="*/ 6037251 w 9824135"/>
              <a:gd name="connsiteY12" fmla="*/ 0 h 5486400"/>
              <a:gd name="connsiteX13" fmla="*/ 9824135 w 9824135"/>
              <a:gd name="connsiteY13" fmla="*/ 0 h 5486400"/>
              <a:gd name="connsiteX14" fmla="*/ 6299919 w 9824135"/>
              <a:gd name="connsiteY14" fmla="*/ 5486400 h 5486400"/>
              <a:gd name="connsiteX15" fmla="*/ 2635901 w 9824135"/>
              <a:gd name="connsiteY15" fmla="*/ 5486400 h 5486400"/>
              <a:gd name="connsiteX16" fmla="*/ 1696135 w 9824135"/>
              <a:gd name="connsiteY16" fmla="*/ 5486400 h 5486400"/>
              <a:gd name="connsiteX17" fmla="*/ 1687391 w 9824135"/>
              <a:gd name="connsiteY17" fmla="*/ 5486400 h 5486400"/>
              <a:gd name="connsiteX18" fmla="*/ 1284372 w 9824135"/>
              <a:gd name="connsiteY18" fmla="*/ 5486400 h 5486400"/>
              <a:gd name="connsiteX19" fmla="*/ 599423 w 9824135"/>
              <a:gd name="connsiteY19" fmla="*/ 5486400 h 5486400"/>
              <a:gd name="connsiteX20" fmla="*/ 556089 w 9824135"/>
              <a:gd name="connsiteY20" fmla="*/ 5486400 h 5486400"/>
              <a:gd name="connsiteX21" fmla="*/ 206687 w 9824135"/>
              <a:gd name="connsiteY21" fmla="*/ 5486400 h 5486400"/>
              <a:gd name="connsiteX22" fmla="*/ 22589 w 9824135"/>
              <a:gd name="connsiteY22" fmla="*/ 5486400 h 5486400"/>
              <a:gd name="connsiteX23" fmla="*/ 0 w 9824135"/>
              <a:gd name="connsiteY23"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24135" h="5486400">
                <a:moveTo>
                  <a:pt x="0" y="0"/>
                </a:moveTo>
                <a:lnTo>
                  <a:pt x="22589" y="0"/>
                </a:lnTo>
                <a:lnTo>
                  <a:pt x="206687" y="0"/>
                </a:lnTo>
                <a:lnTo>
                  <a:pt x="556089" y="0"/>
                </a:lnTo>
                <a:lnTo>
                  <a:pt x="599423" y="0"/>
                </a:lnTo>
                <a:lnTo>
                  <a:pt x="1284372" y="0"/>
                </a:lnTo>
                <a:lnTo>
                  <a:pt x="1687391" y="0"/>
                </a:lnTo>
                <a:lnTo>
                  <a:pt x="1696135" y="0"/>
                </a:lnTo>
                <a:lnTo>
                  <a:pt x="2635901" y="0"/>
                </a:lnTo>
                <a:lnTo>
                  <a:pt x="3016935" y="0"/>
                </a:lnTo>
                <a:lnTo>
                  <a:pt x="3266317" y="0"/>
                </a:lnTo>
                <a:lnTo>
                  <a:pt x="6037246" y="0"/>
                </a:lnTo>
                <a:lnTo>
                  <a:pt x="6037251" y="0"/>
                </a:lnTo>
                <a:lnTo>
                  <a:pt x="9824135" y="0"/>
                </a:lnTo>
                <a:lnTo>
                  <a:pt x="6299919" y="5486400"/>
                </a:lnTo>
                <a:lnTo>
                  <a:pt x="2635901" y="5486400"/>
                </a:lnTo>
                <a:lnTo>
                  <a:pt x="1696135" y="5486400"/>
                </a:lnTo>
                <a:lnTo>
                  <a:pt x="1687391" y="5486400"/>
                </a:lnTo>
                <a:lnTo>
                  <a:pt x="1284372" y="5486400"/>
                </a:lnTo>
                <a:lnTo>
                  <a:pt x="599423" y="5486400"/>
                </a:lnTo>
                <a:lnTo>
                  <a:pt x="556089" y="5486400"/>
                </a:lnTo>
                <a:lnTo>
                  <a:pt x="206687" y="5486400"/>
                </a:lnTo>
                <a:lnTo>
                  <a:pt x="22589" y="5486400"/>
                </a:lnTo>
                <a:lnTo>
                  <a:pt x="0" y="5486400"/>
                </a:lnTo>
                <a:close/>
              </a:path>
            </a:pathLst>
          </a:custGeom>
        </p:spPr>
      </p:pic>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a:t> </a:t>
            </a:r>
          </a:p>
        </p:txBody>
      </p:sp>
      <p:pic>
        <p:nvPicPr>
          <p:cNvPr id="6" name="Brattle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6416" y="4555220"/>
            <a:ext cx="3040800" cy="590942"/>
          </a:xfrm>
        </p:spPr>
        <p:txBody>
          <a:bodyPr lIns="45720">
            <a:noAutofit/>
          </a:bodyPr>
          <a:lstStyle>
            <a:lvl1pPr marL="60325" indent="-60325">
              <a:defRPr sz="1600" b="1" cap="all" spc="50" baseline="0">
                <a:solidFill>
                  <a:schemeClr val="bg1"/>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dirty="0"/>
              <a:t>Date</a:t>
            </a:r>
          </a:p>
        </p:txBody>
      </p:sp>
      <p:sp>
        <p:nvSpPr>
          <p:cNvPr id="28" name="Presented For"/>
          <p:cNvSpPr>
            <a:spLocks noGrp="1"/>
          </p:cNvSpPr>
          <p:nvPr>
            <p:ph type="body" sz="quarter" idx="22" hasCustomPrompt="1"/>
          </p:nvPr>
        </p:nvSpPr>
        <p:spPr>
          <a:xfrm>
            <a:off x="3786163" y="2655665"/>
            <a:ext cx="3261365" cy="1292225"/>
          </a:xfrm>
        </p:spPr>
        <p:txBody>
          <a:bodyPr>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tx1"/>
                </a:solidFill>
                <a:latin typeface="+mn-lt"/>
              </a:defRPr>
            </a:lvl3pPr>
            <a:lvl5pPr marL="1828800" indent="0">
              <a:buNone/>
              <a:defRPr/>
            </a:lvl5pPr>
            <a:lvl7pPr>
              <a:spcBef>
                <a:spcPts val="300"/>
              </a:spcBef>
              <a:defRPr baseline="0">
                <a:solidFill>
                  <a:schemeClr val="tx1"/>
                </a:solidFill>
              </a:defRPr>
            </a:lvl7pPr>
          </a:lstStyle>
          <a:p>
            <a:pPr lvl="0"/>
            <a:r>
              <a:rPr lang="en-US" dirty="0"/>
              <a:t>Presented For</a:t>
            </a:r>
          </a:p>
          <a:p>
            <a:pPr lvl="1"/>
            <a:r>
              <a:rPr lang="en-US" dirty="0"/>
              <a:t>Client Names</a:t>
            </a:r>
          </a:p>
        </p:txBody>
      </p:sp>
      <p:sp>
        <p:nvSpPr>
          <p:cNvPr id="46" name="Presented By"/>
          <p:cNvSpPr>
            <a:spLocks noGrp="1"/>
          </p:cNvSpPr>
          <p:nvPr>
            <p:ph type="body" sz="quarter" idx="18" hasCustomPrompt="1"/>
          </p:nvPr>
        </p:nvSpPr>
        <p:spPr>
          <a:xfrm>
            <a:off x="516416" y="2655665"/>
            <a:ext cx="3040800" cy="1868167"/>
          </a:xfrm>
        </p:spPr>
        <p:txBody>
          <a:bodyPr lIns="45720">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dirty="0"/>
              <a:t>Presented By</a:t>
            </a:r>
          </a:p>
          <a:p>
            <a:pPr lvl="1"/>
            <a:r>
              <a:rPr lang="en-US" dirty="0"/>
              <a:t>Presenter Names</a:t>
            </a:r>
          </a:p>
        </p:txBody>
      </p:sp>
      <p:sp>
        <p:nvSpPr>
          <p:cNvPr id="3" name="Subtitle"/>
          <p:cNvSpPr>
            <a:spLocks noGrp="1"/>
          </p:cNvSpPr>
          <p:nvPr>
            <p:ph type="body" sz="quarter" idx="21" hasCustomPrompt="1"/>
          </p:nvPr>
        </p:nvSpPr>
        <p:spPr>
          <a:xfrm>
            <a:off x="515937" y="1899602"/>
            <a:ext cx="6806439" cy="724675"/>
          </a:xfrm>
        </p:spPr>
        <p:txBody>
          <a:bodyPr>
            <a:normAutofit/>
          </a:bodyPr>
          <a:lstStyle>
            <a:lvl1pPr marL="111125" indent="-52388">
              <a:lnSpc>
                <a:spcPct val="90000"/>
              </a:lnSpc>
              <a:defRPr sz="1800" b="1" cap="all" spc="50" baseline="0">
                <a:solidFill>
                  <a:schemeClr val="bg1"/>
                </a:solidFill>
                <a:latin typeface="+mn-lt"/>
              </a:defRPr>
            </a:lvl1pPr>
          </a:lstStyle>
          <a:p>
            <a:pPr lvl="0"/>
            <a:r>
              <a:rPr lang="en-US" dirty="0"/>
              <a:t>Presentation Subtitle</a:t>
            </a:r>
          </a:p>
        </p:txBody>
      </p:sp>
      <p:sp>
        <p:nvSpPr>
          <p:cNvPr id="5" name="Title"/>
          <p:cNvSpPr>
            <a:spLocks noGrp="1"/>
          </p:cNvSpPr>
          <p:nvPr>
            <p:ph type="title" hasCustomPrompt="1"/>
          </p:nvPr>
        </p:nvSpPr>
        <p:spPr>
          <a:xfrm>
            <a:off x="516416" y="363299"/>
            <a:ext cx="6805961" cy="1507712"/>
          </a:xfrm>
        </p:spPr>
        <p:txBody>
          <a:bodyPr lIns="91440" anchor="b">
            <a:normAutofit/>
          </a:bodyPr>
          <a:lstStyle>
            <a:lvl1pPr>
              <a:defRPr sz="3600" b="1" baseline="0">
                <a:solidFill>
                  <a:schemeClr val="bg1"/>
                </a:solidFill>
              </a:defRPr>
            </a:lvl1pPr>
          </a:lstStyle>
          <a:p>
            <a:r>
              <a:rPr lang="en-US" dirty="0"/>
              <a:t>Presentation Title</a:t>
            </a:r>
          </a:p>
        </p:txBody>
      </p:sp>
    </p:spTree>
    <p:extLst>
      <p:ext uri="{BB962C8B-B14F-4D97-AF65-F5344CB8AC3E}">
        <p14:creationId xmlns:p14="http://schemas.microsoft.com/office/powerpoint/2010/main" val="31513905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Dark 1-Column">
    <p:bg>
      <p:bgPr>
        <a:solidFill>
          <a:schemeClr val="tx2"/>
        </a:solidFill>
        <a:effectLst/>
      </p:bgPr>
    </p:bg>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r>
              <a:rPr lang="en-GB" dirty="0"/>
              <a:t>Confidential draft, not for citation or distribution.</a:t>
            </a:r>
            <a:endParaRPr lang="en-US" dirty="0"/>
          </a:p>
        </p:txBody>
      </p:sp>
      <p:sp>
        <p:nvSpPr>
          <p:cNvPr id="11" name="Text Placeholder"/>
          <p:cNvSpPr>
            <a:spLocks noGrp="1"/>
          </p:cNvSpPr>
          <p:nvPr>
            <p:ph type="body" sz="quarter" idx="16"/>
          </p:nvPr>
        </p:nvSpPr>
        <p:spPr>
          <a:xfrm>
            <a:off x="508000" y="1181100"/>
            <a:ext cx="11164888" cy="4995862"/>
          </a:xfrm>
        </p:spPr>
        <p:txBody>
          <a:bodyPr tIns="18288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p:cNvCxnSpPr/>
          <p:nvPr/>
        </p:nvCxnSpPr>
        <p:spPr>
          <a:xfrm>
            <a:off x="601335" y="1181100"/>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4220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Light 2-Columns">
    <p:spTree>
      <p:nvGrpSpPr>
        <p:cNvPr id="1" name=""/>
        <p:cNvGrpSpPr/>
        <p:nvPr/>
      </p:nvGrpSpPr>
      <p:grpSpPr>
        <a:xfrm>
          <a:off x="0" y="0"/>
          <a:ext cx="0" cy="0"/>
          <a:chOff x="0" y="0"/>
          <a:chExt cx="0" cy="0"/>
        </a:xfrm>
      </p:grpSpPr>
      <p:sp>
        <p:nvSpPr>
          <p:cNvPr id="4" name="Slide Number Placeholder"/>
          <p:cNvSpPr>
            <a:spLocks noGrp="1"/>
          </p:cNvSpPr>
          <p:nvPr>
            <p:ph type="sldNum" sz="quarter" idx="21"/>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22"/>
          </p:nvPr>
        </p:nvSpPr>
        <p:spPr/>
        <p:txBody>
          <a:bodyPr/>
          <a:lstStyle/>
          <a:p>
            <a:r>
              <a:rPr lang="en-GB" dirty="0"/>
              <a:t>Confidential draft, not for citation or distribution.</a:t>
            </a:r>
            <a:endParaRPr lang="en-US" dirty="0"/>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3"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253157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Dark 2-Columns">
    <p:bg>
      <p:bgPr>
        <a:solidFill>
          <a:schemeClr val="tx2"/>
        </a:solidFill>
        <a:effectLst/>
      </p:bgPr>
    </p:bg>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r>
              <a:rPr lang="en-GB" dirty="0"/>
              <a:t>Confidential draft, not for citation or distribution.</a:t>
            </a:r>
            <a:endParaRPr lang="en-US" dirty="0"/>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p:cNvCxnSpPr/>
          <p:nvPr/>
        </p:nvCxnSpPr>
        <p:spPr>
          <a:xfrm>
            <a:off x="601335" y="1181101"/>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ection Header"/>
          <p:cNvSpPr>
            <a:spLocks noGrp="1"/>
          </p:cNvSpPr>
          <p:nvPr>
            <p:ph type="body" sz="quarter" idx="19" hasCustomPrompt="1"/>
          </p:nvPr>
        </p:nvSpPr>
        <p:spPr>
          <a:xfrm>
            <a:off x="507999" y="-3762"/>
            <a:ext cx="6040438" cy="477054"/>
          </a:xfrm>
        </p:spPr>
        <p:txBody>
          <a:bodyPr lIns="45720">
            <a:spAutoFit/>
          </a:bodyPr>
          <a:lstStyle>
            <a:lvl1pPr marL="55563" indent="-55563">
              <a:defRPr sz="1600" b="1" cap="all" spc="50" baseline="0">
                <a:solidFill>
                  <a:schemeClr val="accent2"/>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76607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Light with Chart">
    <p:spTree>
      <p:nvGrpSpPr>
        <p:cNvPr id="1" name=""/>
        <p:cNvGrpSpPr/>
        <p:nvPr/>
      </p:nvGrpSpPr>
      <p:grpSpPr>
        <a:xfrm>
          <a:off x="0" y="0"/>
          <a:ext cx="0" cy="0"/>
          <a:chOff x="0" y="0"/>
          <a:chExt cx="0" cy="0"/>
        </a:xfrm>
      </p:grpSpPr>
      <p:sp>
        <p:nvSpPr>
          <p:cNvPr id="6" name="Slide Number Placeholder"/>
          <p:cNvSpPr>
            <a:spLocks noGrp="1"/>
          </p:cNvSpPr>
          <p:nvPr>
            <p:ph type="sldNum" sz="quarter" idx="26"/>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25"/>
          </p:nvPr>
        </p:nvSpPr>
        <p:spPr/>
        <p:txBody>
          <a:bodyPr/>
          <a:lstStyle/>
          <a:p>
            <a:r>
              <a:rPr lang="en-GB" dirty="0"/>
              <a:t>Confidential draft, not for citation or distribution.</a:t>
            </a:r>
            <a:endParaRPr lang="en-US" dirty="0"/>
          </a:p>
        </p:txBody>
      </p:sp>
      <p:sp>
        <p:nvSpPr>
          <p:cNvPr id="11" name="Text Placeholder"/>
          <p:cNvSpPr>
            <a:spLocks noGrp="1"/>
          </p:cNvSpPr>
          <p:nvPr>
            <p:ph type="body" sz="quarter" idx="16"/>
          </p:nvPr>
        </p:nvSpPr>
        <p:spPr>
          <a:xfrm>
            <a:off x="512971" y="1181101"/>
            <a:ext cx="5386218" cy="5072466"/>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p:cNvSpPr>
            <a:spLocks noGrp="1"/>
          </p:cNvSpPr>
          <p:nvPr>
            <p:ph type="chart" sz="quarter" idx="19"/>
          </p:nvPr>
        </p:nvSpPr>
        <p:spPr>
          <a:xfrm>
            <a:off x="6129963" y="1853351"/>
            <a:ext cx="5542755" cy="4005922"/>
          </a:xfrm>
        </p:spPr>
        <p:txBody>
          <a:bodyPr anchor="ctr"/>
          <a:lstStyle>
            <a:lvl1pPr algn="ctr">
              <a:defRPr/>
            </a:lvl1pPr>
          </a:lstStyle>
          <a:p>
            <a:r>
              <a:rPr lang="en-US"/>
              <a:t>Click icon to add chart</a:t>
            </a:r>
            <a:endParaRPr lang="en-US" dirty="0"/>
          </a:p>
        </p:txBody>
      </p:sp>
      <p:sp>
        <p:nvSpPr>
          <p:cNvPr id="17" name="Chart Title"/>
          <p:cNvSpPr>
            <a:spLocks noGrp="1"/>
          </p:cNvSpPr>
          <p:nvPr>
            <p:ph type="body" sz="quarter" idx="23" hasCustomPrompt="1"/>
          </p:nvPr>
        </p:nvSpPr>
        <p:spPr>
          <a:xfrm>
            <a:off x="6129963" y="1203722"/>
            <a:ext cx="5542755" cy="617102"/>
          </a:xfrm>
        </p:spPr>
        <p:txBody>
          <a:bodyPr lIns="0" tIns="0" rIns="0" bIns="91440" anchor="b" anchorCtr="0"/>
          <a:lstStyle>
            <a:lvl1pPr marL="0" indent="0" algn="l">
              <a:buNone/>
              <a:defRPr sz="1600" b="1" cap="all" spc="50" baseline="0">
                <a:solidFill>
                  <a:schemeClr val="tx1"/>
                </a:solidFill>
                <a:latin typeface="+mn-lt"/>
              </a:defRPr>
            </a:lvl1pPr>
          </a:lstStyle>
          <a:p>
            <a:pPr lvl="0"/>
            <a:r>
              <a:rPr lang="en-US" dirty="0"/>
              <a:t>Chart Title</a:t>
            </a:r>
          </a:p>
        </p:txBody>
      </p:sp>
      <p:sp>
        <p:nvSpPr>
          <p:cNvPr id="18" name="Sources and Notes"/>
          <p:cNvSpPr>
            <a:spLocks noGrp="1"/>
          </p:cNvSpPr>
          <p:nvPr>
            <p:ph type="body" sz="quarter" idx="24" hasCustomPrompt="1"/>
          </p:nvPr>
        </p:nvSpPr>
        <p:spPr>
          <a:xfrm>
            <a:off x="6129963" y="5878341"/>
            <a:ext cx="5542755" cy="435164"/>
          </a:xfrm>
        </p:spPr>
        <p:txBody>
          <a:bodyPr lIns="0" tIns="91440" rIns="0" bIns="0" anchor="t" anchorCtr="0"/>
          <a:lstStyle>
            <a:lvl1pPr marL="0" indent="0" algn="l">
              <a:lnSpc>
                <a:spcPct val="90000"/>
              </a:lnSpc>
              <a:buNone/>
              <a:defRPr sz="1000" b="0" baseline="0">
                <a:solidFill>
                  <a:schemeClr val="tx1"/>
                </a:solidFill>
                <a:latin typeface="+mn-lt"/>
              </a:defRPr>
            </a:lvl1pPr>
          </a:lstStyle>
          <a:p>
            <a:pPr lvl="0"/>
            <a:r>
              <a:rPr lang="en-US" dirty="0"/>
              <a:t>Source and Notes: Example text</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4" name="Section Header"/>
          <p:cNvSpPr>
            <a:spLocks noGrp="1"/>
          </p:cNvSpPr>
          <p:nvPr>
            <p:ph type="body" sz="quarter" idx="22"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488836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Callout">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23"/>
          </p:nvPr>
        </p:nvSpPr>
        <p:spPr/>
        <p:txBody>
          <a:bodyPr/>
          <a:lstStyle/>
          <a:p>
            <a:r>
              <a:rPr lang="en-GB" dirty="0"/>
              <a:t>Confidential draft, not for citation or distribution.</a:t>
            </a:r>
            <a:endParaRPr lang="en-US" dirty="0"/>
          </a:p>
        </p:txBody>
      </p:sp>
      <p:sp>
        <p:nvSpPr>
          <p:cNvPr id="5" name="Callout Box"/>
          <p:cNvSpPr>
            <a:spLocks noGrp="1"/>
          </p:cNvSpPr>
          <p:nvPr>
            <p:ph type="body" sz="quarter" idx="19"/>
          </p:nvPr>
        </p:nvSpPr>
        <p:spPr>
          <a:xfrm>
            <a:off x="508000" y="1181100"/>
            <a:ext cx="11164718" cy="1173190"/>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a:t>Edit Master text styles</a:t>
            </a:r>
          </a:p>
        </p:txBody>
      </p:sp>
      <p:sp>
        <p:nvSpPr>
          <p:cNvPr id="11" name="Text Placeholder"/>
          <p:cNvSpPr>
            <a:spLocks noGrp="1"/>
          </p:cNvSpPr>
          <p:nvPr>
            <p:ph type="body" sz="quarter" idx="16"/>
          </p:nvPr>
        </p:nvSpPr>
        <p:spPr>
          <a:xfrm>
            <a:off x="508000" y="2467166"/>
            <a:ext cx="11164888" cy="3709796"/>
          </a:xfrm>
        </p:spPr>
        <p:txBody>
          <a:bodyPr tIns="182880" numCol="2"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lvl4pPr>
            <a:lvl5pPr>
              <a:defRPr/>
            </a:lvl5pPr>
          </a:lstStyle>
          <a:p>
            <a:pPr lvl="0"/>
            <a:r>
              <a:rPr lang="en-US"/>
              <a:t>Edit Master text styles</a:t>
            </a:r>
          </a:p>
          <a:p>
            <a:pPr lvl="1"/>
            <a:r>
              <a:rPr lang="en-US"/>
              <a:t>Second level</a:t>
            </a:r>
          </a:p>
          <a:p>
            <a:pPr lvl="2"/>
            <a:r>
              <a:rPr lang="en-US"/>
              <a:t>Third level</a:t>
            </a:r>
          </a:p>
        </p:txBody>
      </p:sp>
      <p:sp>
        <p:nvSpPr>
          <p:cNvPr id="12" name="Section Header"/>
          <p:cNvSpPr>
            <a:spLocks noGrp="1"/>
          </p:cNvSpPr>
          <p:nvPr>
            <p:ph type="body" sz="quarter" idx="22" hasCustomPrompt="1"/>
          </p:nvPr>
        </p:nvSpPr>
        <p:spPr>
          <a:xfrm>
            <a:off x="508000" y="743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a:xfrm>
            <a:off x="508000" y="512748"/>
            <a:ext cx="11164718" cy="555476"/>
          </a:xfrm>
        </p:spPr>
        <p:txBody>
          <a:bodyPr/>
          <a:lstStyle/>
          <a:p>
            <a:r>
              <a:rPr lang="en-US"/>
              <a:t>Click to edit Master title style</a:t>
            </a:r>
            <a:endParaRPr lang="en-US" dirty="0"/>
          </a:p>
        </p:txBody>
      </p:sp>
    </p:spTree>
    <p:extLst>
      <p:ext uri="{BB962C8B-B14F-4D97-AF65-F5344CB8AC3E}">
        <p14:creationId xmlns:p14="http://schemas.microsoft.com/office/powerpoint/2010/main" val="2665769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with Sidebar">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23"/>
          </p:nvPr>
        </p:nvSpPr>
        <p:spPr/>
        <p:txBody>
          <a:bodyPr/>
          <a:lstStyle/>
          <a:p>
            <a:r>
              <a:rPr lang="en-GB" dirty="0"/>
              <a:t>Confidential draft, not for citation or distribution.</a:t>
            </a:r>
            <a:endParaRPr lang="en-US" dirty="0"/>
          </a:p>
        </p:txBody>
      </p:sp>
      <p:sp>
        <p:nvSpPr>
          <p:cNvPr id="11" name="Text Placeholder"/>
          <p:cNvSpPr>
            <a:spLocks noGrp="1"/>
          </p:cNvSpPr>
          <p:nvPr>
            <p:ph type="body" sz="quarter" idx="16"/>
          </p:nvPr>
        </p:nvSpPr>
        <p:spPr>
          <a:xfrm>
            <a:off x="4471516" y="1181100"/>
            <a:ext cx="7201372" cy="4995862"/>
          </a:xfrm>
        </p:spPr>
        <p:txBody>
          <a:bodyPr tIns="182880" numCol="1"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5pPr>
              <a:defRPr/>
            </a:lvl5pPr>
          </a:lstStyle>
          <a:p>
            <a:pPr lvl="0"/>
            <a:r>
              <a:rPr lang="en-US"/>
              <a:t>Edit Master text styles</a:t>
            </a:r>
          </a:p>
          <a:p>
            <a:pPr lvl="1"/>
            <a:r>
              <a:rPr lang="en-US"/>
              <a:t>Second level</a:t>
            </a:r>
          </a:p>
          <a:p>
            <a:pPr lvl="2"/>
            <a:r>
              <a:rPr lang="en-US"/>
              <a:t>Third level</a:t>
            </a:r>
          </a:p>
        </p:txBody>
      </p:sp>
      <p:sp>
        <p:nvSpPr>
          <p:cNvPr id="5" name="Callout Box"/>
          <p:cNvSpPr>
            <a:spLocks noGrp="1"/>
          </p:cNvSpPr>
          <p:nvPr>
            <p:ph type="body" sz="quarter" idx="19"/>
          </p:nvPr>
        </p:nvSpPr>
        <p:spPr>
          <a:xfrm>
            <a:off x="508000" y="1181100"/>
            <a:ext cx="3802743" cy="4995861"/>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a:t>Edit Master text styles</a:t>
            </a:r>
          </a:p>
        </p:txBody>
      </p:sp>
      <p:sp>
        <p:nvSpPr>
          <p:cNvPr id="12" name="Section Header"/>
          <p:cNvSpPr>
            <a:spLocks noGrp="1"/>
          </p:cNvSpPr>
          <p:nvPr>
            <p:ph type="body" sz="quarter" idx="22" hasCustomPrompt="1"/>
          </p:nvPr>
        </p:nvSpPr>
        <p:spPr>
          <a:xfrm>
            <a:off x="508000" y="-1993"/>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a:xfrm>
            <a:off x="508000" y="512748"/>
            <a:ext cx="11164718" cy="555476"/>
          </a:xfrm>
        </p:spPr>
        <p:txBody>
          <a:bodyPr/>
          <a:lstStyle/>
          <a:p>
            <a:r>
              <a:rPr lang="en-US"/>
              <a:t>Click to edit Master title style</a:t>
            </a:r>
            <a:endParaRPr lang="en-US" dirty="0"/>
          </a:p>
        </p:txBody>
      </p:sp>
    </p:spTree>
    <p:extLst>
      <p:ext uri="{BB962C8B-B14F-4D97-AF65-F5344CB8AC3E}">
        <p14:creationId xmlns:p14="http://schemas.microsoft.com/office/powerpoint/2010/main" val="2475401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3-Columns">
    <p:spTree>
      <p:nvGrpSpPr>
        <p:cNvPr id="1" name=""/>
        <p:cNvGrpSpPr/>
        <p:nvPr/>
      </p:nvGrpSpPr>
      <p:grpSpPr>
        <a:xfrm>
          <a:off x="0" y="0"/>
          <a:ext cx="0" cy="0"/>
          <a:chOff x="0" y="0"/>
          <a:chExt cx="0" cy="0"/>
        </a:xfrm>
      </p:grpSpPr>
      <p:sp>
        <p:nvSpPr>
          <p:cNvPr id="4" name="Slide Number Placeholder"/>
          <p:cNvSpPr>
            <a:spLocks noGrp="1"/>
          </p:cNvSpPr>
          <p:nvPr>
            <p:ph type="sldNum" sz="quarter" idx="25"/>
          </p:nvPr>
        </p:nvSpPr>
        <p:spPr/>
        <p:txBody>
          <a:body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24"/>
          </p:nvPr>
        </p:nvSpPr>
        <p:spPr/>
        <p:txBody>
          <a:bodyPr/>
          <a:lstStyle/>
          <a:p>
            <a:r>
              <a:rPr lang="en-GB" dirty="0"/>
              <a:t>Confidential draft, not for citation or distribution.</a:t>
            </a:r>
            <a:endParaRPr lang="en-US" dirty="0"/>
          </a:p>
        </p:txBody>
      </p:sp>
      <p:sp>
        <p:nvSpPr>
          <p:cNvPr id="23" name="Text Placeholder 6"/>
          <p:cNvSpPr>
            <a:spLocks noGrp="1"/>
          </p:cNvSpPr>
          <p:nvPr>
            <p:ph type="body" sz="quarter" idx="21"/>
          </p:nvPr>
        </p:nvSpPr>
        <p:spPr>
          <a:xfrm>
            <a:off x="8300721"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25" name="Text Placeholder 5"/>
          <p:cNvSpPr>
            <a:spLocks noGrp="1"/>
          </p:cNvSpPr>
          <p:nvPr>
            <p:ph type="body" sz="quarter" idx="23"/>
          </p:nvPr>
        </p:nvSpPr>
        <p:spPr>
          <a:xfrm>
            <a:off x="8104077"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sp>
        <p:nvSpPr>
          <p:cNvPr id="22" name="Text Placeholder 4"/>
          <p:cNvSpPr>
            <a:spLocks noGrp="1"/>
          </p:cNvSpPr>
          <p:nvPr>
            <p:ph type="body" sz="quarter" idx="20"/>
          </p:nvPr>
        </p:nvSpPr>
        <p:spPr>
          <a:xfrm>
            <a:off x="4404360"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24" name="Text Placeholder 3"/>
          <p:cNvSpPr>
            <a:spLocks noGrp="1"/>
          </p:cNvSpPr>
          <p:nvPr>
            <p:ph type="body" sz="quarter" idx="22"/>
          </p:nvPr>
        </p:nvSpPr>
        <p:spPr>
          <a:xfrm>
            <a:off x="4199356"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sp>
        <p:nvSpPr>
          <p:cNvPr id="20" name="Text Placeholder 2"/>
          <p:cNvSpPr>
            <a:spLocks noGrp="1"/>
          </p:cNvSpPr>
          <p:nvPr>
            <p:ph type="body" sz="quarter" idx="14"/>
          </p:nvPr>
        </p:nvSpPr>
        <p:spPr>
          <a:xfrm>
            <a:off x="507999"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1" name="Text Placeholder 1"/>
          <p:cNvSpPr>
            <a:spLocks noGrp="1"/>
          </p:cNvSpPr>
          <p:nvPr>
            <p:ph type="body" sz="quarter" idx="19"/>
          </p:nvPr>
        </p:nvSpPr>
        <p:spPr>
          <a:xfrm>
            <a:off x="311355"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cxnSp>
        <p:nvCxnSpPr>
          <p:cNvPr id="28"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3" name="Title"/>
          <p:cNvSpPr>
            <a:spLocks noGrp="1"/>
          </p:cNvSpPr>
          <p:nvPr>
            <p:ph type="title"/>
          </p:nvPr>
        </p:nvSpPr>
        <p:spPr>
          <a:xfrm>
            <a:off x="508000" y="512748"/>
            <a:ext cx="11176001" cy="555476"/>
          </a:xfrm>
        </p:spPr>
        <p:txBody>
          <a:bodyPr/>
          <a:lstStyle/>
          <a:p>
            <a:r>
              <a:rPr lang="en-US"/>
              <a:t>Click to edit Master title style</a:t>
            </a:r>
            <a:endParaRPr lang="en-US" dirty="0"/>
          </a:p>
        </p:txBody>
      </p:sp>
    </p:spTree>
    <p:extLst>
      <p:ext uri="{BB962C8B-B14F-4D97-AF65-F5344CB8AC3E}">
        <p14:creationId xmlns:p14="http://schemas.microsoft.com/office/powerpoint/2010/main" val="2337381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Chevrons">
    <p:spTree>
      <p:nvGrpSpPr>
        <p:cNvPr id="1" name=""/>
        <p:cNvGrpSpPr/>
        <p:nvPr/>
      </p:nvGrpSpPr>
      <p:grpSpPr>
        <a:xfrm>
          <a:off x="0" y="0"/>
          <a:ext cx="0" cy="0"/>
          <a:chOff x="0" y="0"/>
          <a:chExt cx="0" cy="0"/>
        </a:xfrm>
      </p:grpSpPr>
      <p:sp>
        <p:nvSpPr>
          <p:cNvPr id="4" name="Slide Number Placeholder"/>
          <p:cNvSpPr>
            <a:spLocks noGrp="1"/>
          </p:cNvSpPr>
          <p:nvPr>
            <p:ph type="sldNum" sz="quarter" idx="36"/>
          </p:nvPr>
        </p:nvSpPr>
        <p:spPr/>
        <p:txBody>
          <a:body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35"/>
          </p:nvPr>
        </p:nvSpPr>
        <p:spPr/>
        <p:txBody>
          <a:bodyPr/>
          <a:lstStyle/>
          <a:p>
            <a:r>
              <a:rPr lang="en-GB" dirty="0"/>
              <a:t>Confidential draft, not for citation or distribution.</a:t>
            </a:r>
            <a:endParaRPr lang="en-US" dirty="0"/>
          </a:p>
        </p:txBody>
      </p:sp>
      <p:sp>
        <p:nvSpPr>
          <p:cNvPr id="19" name="Text Placeholder 8"/>
          <p:cNvSpPr>
            <a:spLocks noGrp="1"/>
          </p:cNvSpPr>
          <p:nvPr>
            <p:ph type="body" sz="quarter" idx="31"/>
          </p:nvPr>
        </p:nvSpPr>
        <p:spPr>
          <a:xfrm>
            <a:off x="8556792"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4" name="Text Placeholder 7"/>
          <p:cNvSpPr>
            <a:spLocks noGrp="1"/>
          </p:cNvSpPr>
          <p:nvPr>
            <p:ph type="body" sz="quarter" idx="34"/>
          </p:nvPr>
        </p:nvSpPr>
        <p:spPr>
          <a:xfrm>
            <a:off x="8556792" y="1313052"/>
            <a:ext cx="2995640" cy="1416259"/>
          </a:xfrm>
          <a:prstGeom prst="chevron">
            <a:avLst>
              <a:gd name="adj" fmla="val 26224"/>
            </a:avLst>
          </a:prstGeom>
          <a:solidFill>
            <a:schemeClr val="accent3"/>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18" name="Text Placeholder 6"/>
          <p:cNvSpPr>
            <a:spLocks noGrp="1"/>
          </p:cNvSpPr>
          <p:nvPr>
            <p:ph type="body" sz="quarter" idx="30"/>
          </p:nvPr>
        </p:nvSpPr>
        <p:spPr>
          <a:xfrm>
            <a:off x="5871058"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3" name="Text Placeholder 5"/>
          <p:cNvSpPr>
            <a:spLocks noGrp="1"/>
          </p:cNvSpPr>
          <p:nvPr>
            <p:ph type="body" sz="quarter" idx="33"/>
          </p:nvPr>
        </p:nvSpPr>
        <p:spPr>
          <a:xfrm>
            <a:off x="5871058" y="1313052"/>
            <a:ext cx="2995640" cy="1416259"/>
          </a:xfrm>
          <a:prstGeom prst="chevron">
            <a:avLst>
              <a:gd name="adj" fmla="val 26224"/>
            </a:avLst>
          </a:prstGeom>
          <a:solidFill>
            <a:schemeClr val="accent2"/>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17" name="Text Placeholder 4"/>
          <p:cNvSpPr>
            <a:spLocks noGrp="1"/>
          </p:cNvSpPr>
          <p:nvPr>
            <p:ph type="body" sz="quarter" idx="29"/>
          </p:nvPr>
        </p:nvSpPr>
        <p:spPr>
          <a:xfrm>
            <a:off x="3185324"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2" name="Text Placeholder 3"/>
          <p:cNvSpPr>
            <a:spLocks noGrp="1"/>
          </p:cNvSpPr>
          <p:nvPr>
            <p:ph type="body" sz="quarter" idx="32"/>
          </p:nvPr>
        </p:nvSpPr>
        <p:spPr>
          <a:xfrm>
            <a:off x="3185324" y="1313052"/>
            <a:ext cx="2995640" cy="1416259"/>
          </a:xfrm>
          <a:prstGeom prst="chevron">
            <a:avLst>
              <a:gd name="adj" fmla="val 26224"/>
            </a:avLst>
          </a:prstGeom>
          <a:solidFill>
            <a:schemeClr val="accent1"/>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20" name="Text Placeholder 2"/>
          <p:cNvSpPr>
            <a:spLocks noGrp="1"/>
          </p:cNvSpPr>
          <p:nvPr>
            <p:ph type="body" sz="quarter" idx="14"/>
          </p:nvPr>
        </p:nvSpPr>
        <p:spPr>
          <a:xfrm>
            <a:off x="507999" y="2729311"/>
            <a:ext cx="2616864" cy="3457844"/>
          </a:xfrm>
          <a:solidFill>
            <a:schemeClr val="bg1">
              <a:lumMod val="95000"/>
            </a:schemeClr>
          </a:solidFill>
        </p:spPr>
        <p:txBody>
          <a:bodyPr lIns="91440" tIns="91440" rIns="9144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1" name="Text Placeholder 1"/>
          <p:cNvSpPr>
            <a:spLocks noGrp="1"/>
          </p:cNvSpPr>
          <p:nvPr>
            <p:ph type="body" sz="quarter" idx="19"/>
          </p:nvPr>
        </p:nvSpPr>
        <p:spPr>
          <a:xfrm>
            <a:off x="499591" y="1313052"/>
            <a:ext cx="2995640" cy="1416259"/>
          </a:xfrm>
          <a:prstGeom prst="homePlate">
            <a:avLst>
              <a:gd name="adj" fmla="val 25709"/>
            </a:avLst>
          </a:prstGeom>
          <a:solidFill>
            <a:schemeClr val="tx1">
              <a:lumMod val="75000"/>
            </a:schemeClr>
          </a:solidFill>
        </p:spPr>
        <p:txBody>
          <a:bodyPr wrap="square" lIns="274320" tIns="91440" rIns="182880" bIns="91440" anchor="ctr">
            <a:noAutofit/>
          </a:bodyPr>
          <a:lstStyle>
            <a:lvl1pPr>
              <a:defRPr sz="2200" b="1">
                <a:solidFill>
                  <a:schemeClr val="bg1"/>
                </a:solidFill>
                <a:latin typeface="+mn-lt"/>
              </a:defRPr>
            </a:lvl1pPr>
          </a:lstStyle>
          <a:p>
            <a:pPr lvl="0"/>
            <a:r>
              <a:rPr lang="en-US"/>
              <a:t>Edit Master text styles</a:t>
            </a:r>
          </a:p>
        </p:txBody>
      </p:sp>
      <p:cxnSp>
        <p:nvCxnSpPr>
          <p:cNvPr id="28"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3" name="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2159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Slide Number Placeholder"/>
          <p:cNvSpPr>
            <a:spLocks noGrp="1"/>
          </p:cNvSpPr>
          <p:nvPr>
            <p:ph type="sldNum" sz="quarter" idx="18"/>
          </p:nvPr>
        </p:nvSpPr>
        <p:spPr/>
        <p:txBody>
          <a:body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17"/>
          </p:nvPr>
        </p:nvSpPr>
        <p:spPr/>
        <p:txBody>
          <a:bodyPr/>
          <a:lstStyle/>
          <a:p>
            <a:r>
              <a:rPr lang="en-GB" dirty="0"/>
              <a:t>Confidential draft, not for citation or distribution.</a:t>
            </a:r>
            <a:endParaRPr lang="en-US" dirty="0"/>
          </a:p>
        </p:txBody>
      </p:sp>
      <p:cxnSp>
        <p:nvCxnSpPr>
          <p:cNvPr id="7"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35479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p:cNvSpPr>
            <a:spLocks noGrp="1"/>
          </p:cNvSpPr>
          <p:nvPr>
            <p:ph type="sldNum" sz="quarter" idx="11"/>
          </p:nvPr>
        </p:nvSpPr>
        <p:spPr/>
        <p:txBody>
          <a:body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10"/>
          </p:nvPr>
        </p:nvSpPr>
        <p:spPr/>
        <p:txBody>
          <a:bodyPr/>
          <a:lstStyle/>
          <a:p>
            <a:r>
              <a:rPr lang="en-GB" dirty="0"/>
              <a:t>Confidential draft, not for citation or distribution.</a:t>
            </a:r>
            <a:endParaRPr lang="en-US" dirty="0"/>
          </a:p>
        </p:txBody>
      </p:sp>
    </p:spTree>
    <p:extLst>
      <p:ext uri="{BB962C8B-B14F-4D97-AF65-F5344CB8AC3E}">
        <p14:creationId xmlns:p14="http://schemas.microsoft.com/office/powerpoint/2010/main" val="24189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Light">
    <p:spTree>
      <p:nvGrpSpPr>
        <p:cNvPr id="1" name=""/>
        <p:cNvGrpSpPr/>
        <p:nvPr/>
      </p:nvGrpSpPr>
      <p:grpSpPr>
        <a:xfrm>
          <a:off x="0" y="0"/>
          <a:ext cx="0" cy="0"/>
          <a:chOff x="0" y="0"/>
          <a:chExt cx="0" cy="0"/>
        </a:xfrm>
      </p:grpSpPr>
      <p:pic>
        <p:nvPicPr>
          <p:cNvPr id="33"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a:t> </a:t>
            </a:r>
          </a:p>
        </p:txBody>
      </p:sp>
      <p:pic>
        <p:nvPicPr>
          <p:cNvPr id="28" name="Brattl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5938" y="4560769"/>
            <a:ext cx="3049895" cy="609720"/>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tx2">
                    <a:lumMod val="75000"/>
                  </a:schemeClr>
                </a:solidFill>
                <a:latin typeface="+mn-lt"/>
              </a:defRPr>
            </a:lvl2pPr>
            <a:lvl3pPr>
              <a:defRPr sz="1600">
                <a:latin typeface="+mn-lt"/>
              </a:defRPr>
            </a:lvl3pPr>
          </a:lstStyle>
          <a:p>
            <a:pPr lvl="0"/>
            <a:r>
              <a:rPr lang="en-US" dirty="0"/>
              <a:t>Date</a:t>
            </a:r>
          </a:p>
        </p:txBody>
      </p:sp>
      <p:sp>
        <p:nvSpPr>
          <p:cNvPr id="30" name="Presented For"/>
          <p:cNvSpPr>
            <a:spLocks noGrp="1"/>
          </p:cNvSpPr>
          <p:nvPr>
            <p:ph type="body" sz="quarter" idx="23" hasCustomPrompt="1"/>
          </p:nvPr>
        </p:nvSpPr>
        <p:spPr>
          <a:xfrm>
            <a:off x="3757435" y="2655664"/>
            <a:ext cx="3290093" cy="1845215"/>
          </a:xfrm>
        </p:spPr>
        <p:txBody>
          <a:bodyPr>
            <a:noAutofit/>
          </a:bodyPr>
          <a:lstStyle>
            <a:lvl1pPr marL="60325" indent="-60325">
              <a:defRPr sz="1600" b="1" cap="all" spc="50" baseline="0">
                <a:solidFill>
                  <a:schemeClr val="accent2"/>
                </a:solidFill>
                <a:latin typeface="+mn-lt"/>
              </a:defRPr>
            </a:lvl1pPr>
            <a:lvl2pPr marL="58738" indent="0">
              <a:spcBef>
                <a:spcPts val="300"/>
              </a:spcBef>
              <a:buNone/>
              <a:defRPr sz="2000">
                <a:solidFill>
                  <a:schemeClr val="accent1"/>
                </a:solidFill>
                <a:latin typeface="+mn-lt"/>
              </a:defRPr>
            </a:lvl2pPr>
            <a:lvl3pPr>
              <a:defRPr sz="1600">
                <a:latin typeface="+mn-lt"/>
              </a:defRPr>
            </a:lvl3pPr>
          </a:lstStyle>
          <a:p>
            <a:pPr lvl="0"/>
            <a:r>
              <a:rPr lang="en-US" dirty="0"/>
              <a:t>Presented For</a:t>
            </a:r>
          </a:p>
          <a:p>
            <a:pPr lvl="1"/>
            <a:r>
              <a:rPr lang="en-US" dirty="0"/>
              <a:t>Client Names</a:t>
            </a:r>
          </a:p>
        </p:txBody>
      </p:sp>
      <p:sp>
        <p:nvSpPr>
          <p:cNvPr id="3" name="Presented By"/>
          <p:cNvSpPr>
            <a:spLocks noGrp="1"/>
          </p:cNvSpPr>
          <p:nvPr>
            <p:ph type="body" sz="quarter" idx="22" hasCustomPrompt="1"/>
          </p:nvPr>
        </p:nvSpPr>
        <p:spPr>
          <a:xfrm>
            <a:off x="515938" y="2655664"/>
            <a:ext cx="3049895" cy="1845215"/>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accent1"/>
                </a:solidFill>
                <a:latin typeface="+mn-lt"/>
              </a:defRPr>
            </a:lvl2pPr>
            <a:lvl3pPr>
              <a:defRPr sz="1600">
                <a:latin typeface="+mn-lt"/>
              </a:defRPr>
            </a:lvl3pPr>
          </a:lstStyle>
          <a:p>
            <a:pPr lvl="0"/>
            <a:r>
              <a:rPr lang="en-US" dirty="0"/>
              <a:t>Presented By</a:t>
            </a:r>
          </a:p>
          <a:p>
            <a:pPr lvl="1"/>
            <a:r>
              <a:rPr lang="en-US" dirty="0"/>
              <a:t>Presenter Names</a:t>
            </a:r>
          </a:p>
        </p:txBody>
      </p:sp>
      <p:sp>
        <p:nvSpPr>
          <p:cNvPr id="29" name="Subtitle"/>
          <p:cNvSpPr>
            <a:spLocks noGrp="1"/>
          </p:cNvSpPr>
          <p:nvPr>
            <p:ph type="body" sz="quarter" idx="21" hasCustomPrompt="1"/>
          </p:nvPr>
        </p:nvSpPr>
        <p:spPr>
          <a:xfrm>
            <a:off x="515937" y="1899602"/>
            <a:ext cx="6806439" cy="756062"/>
          </a:xfrm>
        </p:spPr>
        <p:txBody>
          <a:bodyPr>
            <a:normAutofit/>
          </a:bodyPr>
          <a:lstStyle>
            <a:lvl1pPr marL="117475" indent="-117475">
              <a:lnSpc>
                <a:spcPct val="90000"/>
              </a:lnSpc>
              <a:defRPr sz="1800" b="1" cap="all" spc="50" baseline="0">
                <a:solidFill>
                  <a:schemeClr val="accent1"/>
                </a:solidFill>
                <a:latin typeface="+mn-lt"/>
              </a:defRPr>
            </a:lvl1pPr>
          </a:lstStyle>
          <a:p>
            <a:pPr lvl="0"/>
            <a:r>
              <a:rPr lang="en-US" dirty="0"/>
              <a:t>Presentation Subtitle</a:t>
            </a:r>
          </a:p>
        </p:txBody>
      </p:sp>
      <p:sp>
        <p:nvSpPr>
          <p:cNvPr id="26" name="Title"/>
          <p:cNvSpPr>
            <a:spLocks noGrp="1"/>
          </p:cNvSpPr>
          <p:nvPr>
            <p:ph type="title" hasCustomPrompt="1"/>
          </p:nvPr>
        </p:nvSpPr>
        <p:spPr>
          <a:xfrm>
            <a:off x="516416" y="372383"/>
            <a:ext cx="6805961" cy="1507712"/>
          </a:xfrm>
        </p:spPr>
        <p:txBody>
          <a:bodyPr lIns="91440" anchor="b">
            <a:normAutofit/>
          </a:bodyPr>
          <a:lstStyle>
            <a:lvl1pPr>
              <a:defRPr sz="3600" b="1" baseline="0">
                <a:solidFill>
                  <a:schemeClr val="accent1"/>
                </a:solidFill>
              </a:defRPr>
            </a:lvl1pPr>
          </a:lstStyle>
          <a:p>
            <a:r>
              <a:rPr lang="en-US" dirty="0"/>
              <a:t>Presentation Title</a:t>
            </a:r>
          </a:p>
        </p:txBody>
      </p:sp>
    </p:spTree>
    <p:extLst>
      <p:ext uri="{BB962C8B-B14F-4D97-AF65-F5344CB8AC3E}">
        <p14:creationId xmlns:p14="http://schemas.microsoft.com/office/powerpoint/2010/main" val="234104202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d By 3">
    <p:spTree>
      <p:nvGrpSpPr>
        <p:cNvPr id="1" name=""/>
        <p:cNvGrpSpPr/>
        <p:nvPr/>
      </p:nvGrpSpPr>
      <p:grpSpPr>
        <a:xfrm>
          <a:off x="0" y="0"/>
          <a:ext cx="0" cy="0"/>
          <a:chOff x="0" y="0"/>
          <a:chExt cx="0" cy="0"/>
        </a:xfrm>
      </p:grpSpPr>
      <p:sp>
        <p:nvSpPr>
          <p:cNvPr id="6" name="Slide Number Placeholder"/>
          <p:cNvSpPr>
            <a:spLocks noGrp="1"/>
          </p:cNvSpPr>
          <p:nvPr>
            <p:ph type="sldNum" sz="quarter" idx="33"/>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34"/>
          </p:nvPr>
        </p:nvSpPr>
        <p:spPr/>
        <p:txBody>
          <a:bodyPr/>
          <a:lstStyle/>
          <a:p>
            <a:r>
              <a:rPr lang="en-GB" dirty="0"/>
              <a:t>Confidential draft, not for citation or distribution.</a:t>
            </a:r>
            <a:endParaRPr lang="en-US" dirty="0"/>
          </a:p>
        </p:txBody>
      </p:sp>
      <p:sp>
        <p:nvSpPr>
          <p:cNvPr id="50" name="Text Placeholder 13"/>
          <p:cNvSpPr>
            <a:spLocks noGrp="1"/>
          </p:cNvSpPr>
          <p:nvPr>
            <p:ph type="body" sz="quarter" idx="28" hasCustomPrompt="1"/>
          </p:nvPr>
        </p:nvSpPr>
        <p:spPr>
          <a:xfrm>
            <a:off x="8114077" y="5476155"/>
            <a:ext cx="3572156" cy="381382"/>
          </a:xfrm>
        </p:spPr>
        <p:txBody>
          <a:bodyPr>
            <a:noAutofit/>
          </a:bodyPr>
          <a:lstStyle>
            <a:lvl1pPr algn="ctr">
              <a:spcBef>
                <a:spcPts val="600"/>
              </a:spcBef>
              <a:defRPr sz="1800" baseline="0">
                <a:latin typeface="+mn-lt"/>
              </a:defRPr>
            </a:lvl1pPr>
          </a:lstStyle>
          <a:p>
            <a:pPr lvl="0"/>
            <a:r>
              <a:rPr lang="en-US" dirty="0"/>
              <a:t>+0.123.456.7890</a:t>
            </a:r>
          </a:p>
        </p:txBody>
      </p:sp>
      <p:sp>
        <p:nvSpPr>
          <p:cNvPr id="49" name="Text Placeholder 12"/>
          <p:cNvSpPr>
            <a:spLocks noGrp="1"/>
          </p:cNvSpPr>
          <p:nvPr>
            <p:ph type="body" sz="quarter" idx="27" hasCustomPrompt="1"/>
          </p:nvPr>
        </p:nvSpPr>
        <p:spPr>
          <a:xfrm>
            <a:off x="8114077" y="5094773"/>
            <a:ext cx="3572156" cy="381382"/>
          </a:xfrm>
        </p:spPr>
        <p:txBody>
          <a:bodyPr>
            <a:noAutofit/>
          </a:bodyPr>
          <a:lstStyle>
            <a:lvl1pPr algn="ctr">
              <a:spcBef>
                <a:spcPts val="600"/>
              </a:spcBef>
              <a:defRPr sz="1800" baseline="0">
                <a:latin typeface="+mn-lt"/>
              </a:defRPr>
            </a:lvl1pPr>
          </a:lstStyle>
          <a:p>
            <a:pPr lvl="0"/>
            <a:r>
              <a:rPr lang="en-US" dirty="0"/>
              <a:t>Firstname.Lastname@brattle.com</a:t>
            </a:r>
          </a:p>
        </p:txBody>
      </p:sp>
      <p:sp>
        <p:nvSpPr>
          <p:cNvPr id="54" name="Text Placeholder 11"/>
          <p:cNvSpPr>
            <a:spLocks noGrp="1"/>
          </p:cNvSpPr>
          <p:nvPr>
            <p:ph type="body" sz="quarter" idx="31" hasCustomPrompt="1"/>
          </p:nvPr>
        </p:nvSpPr>
        <p:spPr>
          <a:xfrm>
            <a:off x="8129117"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4" name="Text Placeholder 10"/>
          <p:cNvSpPr>
            <a:spLocks noGrp="1"/>
          </p:cNvSpPr>
          <p:nvPr>
            <p:ph type="body" sz="quarter" idx="17" hasCustomPrompt="1"/>
          </p:nvPr>
        </p:nvSpPr>
        <p:spPr>
          <a:xfrm>
            <a:off x="8353625" y="4009758"/>
            <a:ext cx="3114675" cy="582613"/>
          </a:xfrm>
        </p:spPr>
        <p:txBody>
          <a:bodyPr tIns="182880">
            <a:noAutofit/>
          </a:bodyPr>
          <a:lstStyle>
            <a:lvl1pPr algn="ctr">
              <a:defRPr sz="240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30" name="Picture Placeholder 3"/>
          <p:cNvSpPr>
            <a:spLocks noGrp="1"/>
          </p:cNvSpPr>
          <p:nvPr>
            <p:ph type="pic" sz="quarter" idx="14"/>
          </p:nvPr>
        </p:nvSpPr>
        <p:spPr>
          <a:xfrm>
            <a:off x="8610600"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8" name="Text Placeholder 9"/>
          <p:cNvSpPr>
            <a:spLocks noGrp="1"/>
          </p:cNvSpPr>
          <p:nvPr>
            <p:ph type="body" sz="quarter" idx="26" hasCustomPrompt="1"/>
          </p:nvPr>
        </p:nvSpPr>
        <p:spPr>
          <a:xfrm>
            <a:off x="4315545" y="5476155"/>
            <a:ext cx="3542266" cy="381382"/>
          </a:xfrm>
        </p:spPr>
        <p:txBody>
          <a:bodyPr>
            <a:noAutofit/>
          </a:bodyPr>
          <a:lstStyle>
            <a:lvl1pPr algn="ctr">
              <a:spcBef>
                <a:spcPts val="600"/>
              </a:spcBef>
              <a:defRPr sz="1800" baseline="0">
                <a:latin typeface="+mn-lt"/>
              </a:defRPr>
            </a:lvl1pPr>
          </a:lstStyle>
          <a:p>
            <a:pPr lvl="0"/>
            <a:r>
              <a:rPr lang="en-US" dirty="0"/>
              <a:t>+0.123.456.7890</a:t>
            </a:r>
          </a:p>
        </p:txBody>
      </p:sp>
      <p:sp>
        <p:nvSpPr>
          <p:cNvPr id="47" name="Text Placeholder 8"/>
          <p:cNvSpPr>
            <a:spLocks noGrp="1"/>
          </p:cNvSpPr>
          <p:nvPr>
            <p:ph type="body" sz="quarter" idx="25" hasCustomPrompt="1"/>
          </p:nvPr>
        </p:nvSpPr>
        <p:spPr>
          <a:xfrm>
            <a:off x="4315545" y="5094773"/>
            <a:ext cx="3542266" cy="381382"/>
          </a:xfrm>
        </p:spPr>
        <p:txBody>
          <a:bodyPr>
            <a:noAutofit/>
          </a:bodyPr>
          <a:lstStyle>
            <a:lvl1pPr algn="ctr">
              <a:spcBef>
                <a:spcPts val="600"/>
              </a:spcBef>
              <a:defRPr sz="1800" baseline="0">
                <a:latin typeface="+mn-lt"/>
              </a:defRPr>
            </a:lvl1pPr>
          </a:lstStyle>
          <a:p>
            <a:pPr lvl="0"/>
            <a:r>
              <a:rPr lang="en-US" dirty="0"/>
              <a:t>Firstname.Lastname@brattle.com</a:t>
            </a:r>
          </a:p>
        </p:txBody>
      </p:sp>
      <p:sp>
        <p:nvSpPr>
          <p:cNvPr id="23" name="Text Placeholder 7"/>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53" name="Text Placeholder 6"/>
          <p:cNvSpPr>
            <a:spLocks noGrp="1"/>
          </p:cNvSpPr>
          <p:nvPr>
            <p:ph type="body" sz="quarter" idx="30" hasCustomPrompt="1"/>
          </p:nvPr>
        </p:nvSpPr>
        <p:spPr>
          <a:xfrm>
            <a:off x="4310743"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3" name="Text Placeholder 5"/>
          <p:cNvSpPr>
            <a:spLocks noGrp="1"/>
          </p:cNvSpPr>
          <p:nvPr>
            <p:ph type="body" sz="quarter" idx="16" hasCustomPrompt="1"/>
          </p:nvPr>
        </p:nvSpPr>
        <p:spPr>
          <a:xfrm>
            <a:off x="4533782" y="4009758"/>
            <a:ext cx="3114675" cy="582613"/>
          </a:xfrm>
        </p:spPr>
        <p:txBody>
          <a:bodyPr tIns="182880">
            <a:noAutofit/>
          </a:bodyPr>
          <a:lstStyle>
            <a:lvl1pPr algn="ctr">
              <a:defRPr sz="240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9" name="Picture Placeholder 2"/>
          <p:cNvSpPr>
            <a:spLocks noGrp="1"/>
          </p:cNvSpPr>
          <p:nvPr>
            <p:ph type="pic" sz="quarter" idx="13"/>
          </p:nvPr>
        </p:nvSpPr>
        <p:spPr>
          <a:xfrm>
            <a:off x="478918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6" name="Text Placeholder 4"/>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dirty="0"/>
              <a:t>+0.123.456.7890</a:t>
            </a:r>
          </a:p>
        </p:txBody>
      </p:sp>
      <p:sp>
        <p:nvSpPr>
          <p:cNvPr id="43" name="Text Placeholder 3"/>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dirty="0"/>
              <a:t>Firstname.Lastname@brattle.com</a:t>
            </a:r>
          </a:p>
        </p:txBody>
      </p:sp>
      <p:sp>
        <p:nvSpPr>
          <p:cNvPr id="52" name="Text Placeholder 2"/>
          <p:cNvSpPr>
            <a:spLocks noGrp="1"/>
          </p:cNvSpPr>
          <p:nvPr>
            <p:ph type="body" sz="quarter" idx="29" hasCustomPrompt="1"/>
          </p:nvPr>
        </p:nvSpPr>
        <p:spPr>
          <a:xfrm>
            <a:off x="502418"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2" name="Text Placeholder 1"/>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8" name="Picture Placeholder 1"/>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cxnSp>
        <p:nvCxnSpPr>
          <p:cNvPr id="25"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a:t>Presented By</a:t>
            </a:r>
          </a:p>
        </p:txBody>
      </p:sp>
    </p:spTree>
    <p:extLst>
      <p:ext uri="{BB962C8B-B14F-4D97-AF65-F5344CB8AC3E}">
        <p14:creationId xmlns:p14="http://schemas.microsoft.com/office/powerpoint/2010/main" val="1547995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d By 4">
    <p:spTree>
      <p:nvGrpSpPr>
        <p:cNvPr id="1" name=""/>
        <p:cNvGrpSpPr/>
        <p:nvPr/>
      </p:nvGrpSpPr>
      <p:grpSpPr>
        <a:xfrm>
          <a:off x="0" y="0"/>
          <a:ext cx="0" cy="0"/>
          <a:chOff x="0" y="0"/>
          <a:chExt cx="0" cy="0"/>
        </a:xfrm>
      </p:grpSpPr>
      <p:sp>
        <p:nvSpPr>
          <p:cNvPr id="8" name="Slide Number Placeholder"/>
          <p:cNvSpPr>
            <a:spLocks noGrp="1"/>
          </p:cNvSpPr>
          <p:nvPr>
            <p:ph type="sldNum" sz="quarter" idx="47"/>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48"/>
          </p:nvPr>
        </p:nvSpPr>
        <p:spPr/>
        <p:txBody>
          <a:bodyPr/>
          <a:lstStyle/>
          <a:p>
            <a:r>
              <a:rPr lang="en-GB" dirty="0"/>
              <a:t>Confidential draft, not for citation or distribution.</a:t>
            </a:r>
            <a:endParaRPr lang="en-US" dirty="0"/>
          </a:p>
        </p:txBody>
      </p:sp>
      <p:sp>
        <p:nvSpPr>
          <p:cNvPr id="40"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37" name="Text Placeholder 16"/>
          <p:cNvSpPr>
            <a:spLocks noGrp="1"/>
          </p:cNvSpPr>
          <p:nvPr>
            <p:ph type="body" sz="quarter" idx="44" hasCustomPrompt="1"/>
          </p:nvPr>
        </p:nvSpPr>
        <p:spPr>
          <a:xfrm>
            <a:off x="9099733" y="5476155"/>
            <a:ext cx="2660309" cy="381382"/>
          </a:xfrm>
        </p:spPr>
        <p:txBody>
          <a:bodyPr>
            <a:noAutofit/>
          </a:bodyPr>
          <a:lstStyle>
            <a:lvl1pPr algn="ctr">
              <a:spcBef>
                <a:spcPts val="600"/>
              </a:spcBef>
              <a:defRPr sz="1400" baseline="0">
                <a:latin typeface="+mn-lt"/>
              </a:defRPr>
            </a:lvl1pPr>
          </a:lstStyle>
          <a:p>
            <a:pPr lvl="0"/>
            <a:r>
              <a:rPr lang="en-US" dirty="0"/>
              <a:t>+0.123.456.7890</a:t>
            </a:r>
          </a:p>
        </p:txBody>
      </p:sp>
      <p:sp>
        <p:nvSpPr>
          <p:cNvPr id="36" name="Text Placeholder 15"/>
          <p:cNvSpPr>
            <a:spLocks noGrp="1"/>
          </p:cNvSpPr>
          <p:nvPr>
            <p:ph type="body" sz="quarter" idx="43" hasCustomPrompt="1"/>
          </p:nvPr>
        </p:nvSpPr>
        <p:spPr>
          <a:xfrm>
            <a:off x="9099733" y="5094773"/>
            <a:ext cx="2660309" cy="381382"/>
          </a:xfrm>
        </p:spPr>
        <p:txBody>
          <a:bodyPr>
            <a:noAutofit/>
          </a:bodyPr>
          <a:lstStyle>
            <a:lvl1pPr algn="ctr">
              <a:spcBef>
                <a:spcPts val="600"/>
              </a:spcBef>
              <a:defRPr sz="1400" baseline="0">
                <a:latin typeface="+mn-lt"/>
              </a:defRPr>
            </a:lvl1pPr>
          </a:lstStyle>
          <a:p>
            <a:pPr lvl="0"/>
            <a:r>
              <a:rPr lang="en-US" dirty="0"/>
              <a:t>Firstname.Lastname@brattle.com</a:t>
            </a:r>
          </a:p>
        </p:txBody>
      </p:sp>
      <p:sp>
        <p:nvSpPr>
          <p:cNvPr id="38" name="Text Placeholder 14"/>
          <p:cNvSpPr>
            <a:spLocks noGrp="1"/>
          </p:cNvSpPr>
          <p:nvPr>
            <p:ph type="body" sz="quarter" idx="45" hasCustomPrompt="1"/>
          </p:nvPr>
        </p:nvSpPr>
        <p:spPr>
          <a:xfrm>
            <a:off x="9091791"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5" name="Text Placeholder 13"/>
          <p:cNvSpPr>
            <a:spLocks noGrp="1"/>
          </p:cNvSpPr>
          <p:nvPr>
            <p:ph type="body" sz="quarter" idx="42" hasCustomPrompt="1"/>
          </p:nvPr>
        </p:nvSpPr>
        <p:spPr>
          <a:xfrm>
            <a:off x="9091792" y="4009758"/>
            <a:ext cx="2668250" cy="582613"/>
          </a:xfrm>
        </p:spPr>
        <p:txBody>
          <a:bodyPr tIns="182880">
            <a:normAutofit/>
          </a:bodyPr>
          <a:lstStyle>
            <a:lvl1pPr algn="ctr">
              <a:defRPr sz="22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30" name="Picture Placeholder 4"/>
          <p:cNvSpPr>
            <a:spLocks noGrp="1"/>
          </p:cNvSpPr>
          <p:nvPr>
            <p:ph type="pic" sz="quarter" idx="14"/>
          </p:nvPr>
        </p:nvSpPr>
        <p:spPr>
          <a:xfrm>
            <a:off x="9072534"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27" name="Text Placeholder 12"/>
          <p:cNvSpPr>
            <a:spLocks noGrp="1"/>
          </p:cNvSpPr>
          <p:nvPr>
            <p:ph type="body" sz="quarter" idx="40" hasCustomPrompt="1"/>
          </p:nvPr>
        </p:nvSpPr>
        <p:spPr>
          <a:xfrm>
            <a:off x="6222790" y="5476155"/>
            <a:ext cx="2660309" cy="381382"/>
          </a:xfrm>
        </p:spPr>
        <p:txBody>
          <a:bodyPr>
            <a:noAutofit/>
          </a:bodyPr>
          <a:lstStyle>
            <a:lvl1pPr algn="ctr">
              <a:spcBef>
                <a:spcPts val="600"/>
              </a:spcBef>
              <a:defRPr sz="1400" baseline="0">
                <a:latin typeface="+mn-lt"/>
              </a:defRPr>
            </a:lvl1pPr>
          </a:lstStyle>
          <a:p>
            <a:pPr lvl="0"/>
            <a:r>
              <a:rPr lang="en-US" dirty="0"/>
              <a:t>+0.123.456.7890</a:t>
            </a:r>
          </a:p>
        </p:txBody>
      </p:sp>
      <p:sp>
        <p:nvSpPr>
          <p:cNvPr id="26" name="Text Placeholder 11"/>
          <p:cNvSpPr>
            <a:spLocks noGrp="1"/>
          </p:cNvSpPr>
          <p:nvPr>
            <p:ph type="body" sz="quarter" idx="39" hasCustomPrompt="1"/>
          </p:nvPr>
        </p:nvSpPr>
        <p:spPr>
          <a:xfrm>
            <a:off x="6222790" y="5094773"/>
            <a:ext cx="2660309" cy="381382"/>
          </a:xfrm>
        </p:spPr>
        <p:txBody>
          <a:bodyPr>
            <a:noAutofit/>
          </a:bodyPr>
          <a:lstStyle>
            <a:lvl1pPr algn="ctr">
              <a:spcBef>
                <a:spcPts val="600"/>
              </a:spcBef>
              <a:defRPr sz="1400" baseline="0">
                <a:latin typeface="+mn-lt"/>
              </a:defRPr>
            </a:lvl1pPr>
          </a:lstStyle>
          <a:p>
            <a:pPr lvl="0"/>
            <a:r>
              <a:rPr lang="en-US" dirty="0"/>
              <a:t>Firstname.Lastname@brattle.com</a:t>
            </a:r>
          </a:p>
        </p:txBody>
      </p:sp>
      <p:sp>
        <p:nvSpPr>
          <p:cNvPr id="31" name="Text Placeholder 10"/>
          <p:cNvSpPr>
            <a:spLocks noGrp="1"/>
          </p:cNvSpPr>
          <p:nvPr>
            <p:ph type="body" sz="quarter" idx="41" hasCustomPrompt="1"/>
          </p:nvPr>
        </p:nvSpPr>
        <p:spPr>
          <a:xfrm>
            <a:off x="6214848"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25" name="Text Placeholder 9"/>
          <p:cNvSpPr>
            <a:spLocks noGrp="1"/>
          </p:cNvSpPr>
          <p:nvPr>
            <p:ph type="body" sz="quarter" idx="38" hasCustomPrompt="1"/>
          </p:nvPr>
        </p:nvSpPr>
        <p:spPr>
          <a:xfrm>
            <a:off x="6214849" y="4009758"/>
            <a:ext cx="2668250" cy="582613"/>
          </a:xfrm>
        </p:spPr>
        <p:txBody>
          <a:bodyPr tIns="182880">
            <a:normAutofit/>
          </a:bodyPr>
          <a:lstStyle>
            <a:lvl1pPr algn="ctr">
              <a:defRPr sz="22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0" name="Picture Placeholder 3"/>
          <p:cNvSpPr>
            <a:spLocks noGrp="1"/>
          </p:cNvSpPr>
          <p:nvPr>
            <p:ph type="pic" sz="quarter" idx="33"/>
          </p:nvPr>
        </p:nvSpPr>
        <p:spPr>
          <a:xfrm>
            <a:off x="6214848"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23" name="Text Placeholder 8"/>
          <p:cNvSpPr>
            <a:spLocks noGrp="1"/>
          </p:cNvSpPr>
          <p:nvPr>
            <p:ph type="body" sz="quarter" idx="36" hasCustomPrompt="1"/>
          </p:nvPr>
        </p:nvSpPr>
        <p:spPr>
          <a:xfrm>
            <a:off x="3300731" y="5476155"/>
            <a:ext cx="2660309" cy="381382"/>
          </a:xfrm>
        </p:spPr>
        <p:txBody>
          <a:bodyPr>
            <a:noAutofit/>
          </a:bodyPr>
          <a:lstStyle>
            <a:lvl1pPr algn="ctr">
              <a:spcBef>
                <a:spcPts val="600"/>
              </a:spcBef>
              <a:defRPr sz="1400" baseline="0">
                <a:latin typeface="+mn-lt"/>
              </a:defRPr>
            </a:lvl1pPr>
          </a:lstStyle>
          <a:p>
            <a:pPr lvl="0"/>
            <a:r>
              <a:rPr lang="en-US" dirty="0"/>
              <a:t>+0.123.456.7890</a:t>
            </a:r>
          </a:p>
        </p:txBody>
      </p:sp>
      <p:sp>
        <p:nvSpPr>
          <p:cNvPr id="22" name="Text Placeholder 7"/>
          <p:cNvSpPr>
            <a:spLocks noGrp="1"/>
          </p:cNvSpPr>
          <p:nvPr>
            <p:ph type="body" sz="quarter" idx="35" hasCustomPrompt="1"/>
          </p:nvPr>
        </p:nvSpPr>
        <p:spPr>
          <a:xfrm>
            <a:off x="3300731" y="5094773"/>
            <a:ext cx="2660309" cy="381382"/>
          </a:xfrm>
        </p:spPr>
        <p:txBody>
          <a:bodyPr>
            <a:noAutofit/>
          </a:bodyPr>
          <a:lstStyle>
            <a:lvl1pPr algn="ctr">
              <a:spcBef>
                <a:spcPts val="600"/>
              </a:spcBef>
              <a:defRPr sz="1400" baseline="0">
                <a:latin typeface="+mn-lt"/>
              </a:defRPr>
            </a:lvl1pPr>
          </a:lstStyle>
          <a:p>
            <a:pPr lvl="0"/>
            <a:r>
              <a:rPr lang="en-US" dirty="0"/>
              <a:t>Firstname.Lastname@brattle.com</a:t>
            </a:r>
          </a:p>
        </p:txBody>
      </p:sp>
      <p:sp>
        <p:nvSpPr>
          <p:cNvPr id="24" name="Text Placeholder 6"/>
          <p:cNvSpPr>
            <a:spLocks noGrp="1"/>
          </p:cNvSpPr>
          <p:nvPr>
            <p:ph type="body" sz="quarter" idx="37" hasCustomPrompt="1"/>
          </p:nvPr>
        </p:nvSpPr>
        <p:spPr>
          <a:xfrm>
            <a:off x="3292789"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21" name="Text Placeholder 5"/>
          <p:cNvSpPr>
            <a:spLocks noGrp="1"/>
          </p:cNvSpPr>
          <p:nvPr>
            <p:ph type="body" sz="quarter" idx="34" hasCustomPrompt="1"/>
          </p:nvPr>
        </p:nvSpPr>
        <p:spPr>
          <a:xfrm>
            <a:off x="3292790" y="4009758"/>
            <a:ext cx="2668250" cy="582613"/>
          </a:xfrm>
        </p:spPr>
        <p:txBody>
          <a:bodyPr tIns="182880">
            <a:normAutofit/>
          </a:bodyPr>
          <a:lstStyle>
            <a:lvl1pPr algn="ctr">
              <a:defRPr sz="22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9" name="Picture Placeholder 2"/>
          <p:cNvSpPr>
            <a:spLocks noGrp="1"/>
          </p:cNvSpPr>
          <p:nvPr>
            <p:ph type="pic" sz="quarter" idx="13"/>
          </p:nvPr>
        </p:nvSpPr>
        <p:spPr>
          <a:xfrm>
            <a:off x="3357163"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6" name="Text Placeholder 4"/>
          <p:cNvSpPr>
            <a:spLocks noGrp="1"/>
          </p:cNvSpPr>
          <p:nvPr>
            <p:ph type="body" sz="quarter" idx="24" hasCustomPrompt="1"/>
          </p:nvPr>
        </p:nvSpPr>
        <p:spPr>
          <a:xfrm>
            <a:off x="488742" y="5476155"/>
            <a:ext cx="2660309" cy="381382"/>
          </a:xfrm>
        </p:spPr>
        <p:txBody>
          <a:bodyPr>
            <a:noAutofit/>
          </a:bodyPr>
          <a:lstStyle>
            <a:lvl1pPr algn="ctr">
              <a:spcBef>
                <a:spcPts val="600"/>
              </a:spcBef>
              <a:defRPr sz="1400" baseline="0">
                <a:latin typeface="+mn-lt"/>
              </a:defRPr>
            </a:lvl1pPr>
          </a:lstStyle>
          <a:p>
            <a:pPr lvl="0"/>
            <a:r>
              <a:rPr lang="en-US" dirty="0"/>
              <a:t>+0.123.456.7890</a:t>
            </a:r>
          </a:p>
        </p:txBody>
      </p:sp>
      <p:sp>
        <p:nvSpPr>
          <p:cNvPr id="43" name="Text Placeholder 3"/>
          <p:cNvSpPr>
            <a:spLocks noGrp="1"/>
          </p:cNvSpPr>
          <p:nvPr>
            <p:ph type="body" sz="quarter" idx="21" hasCustomPrompt="1"/>
          </p:nvPr>
        </p:nvSpPr>
        <p:spPr>
          <a:xfrm>
            <a:off x="488742" y="5094773"/>
            <a:ext cx="2660309" cy="381382"/>
          </a:xfrm>
        </p:spPr>
        <p:txBody>
          <a:bodyPr>
            <a:noAutofit/>
          </a:bodyPr>
          <a:lstStyle>
            <a:lvl1pPr algn="ctr">
              <a:spcBef>
                <a:spcPts val="600"/>
              </a:spcBef>
              <a:defRPr sz="1400" baseline="0">
                <a:latin typeface="+mn-lt"/>
              </a:defRPr>
            </a:lvl1pPr>
          </a:lstStyle>
          <a:p>
            <a:pPr lvl="0"/>
            <a:r>
              <a:rPr lang="en-US" dirty="0"/>
              <a:t>Firstname.Lastname@brattle.com</a:t>
            </a:r>
          </a:p>
        </p:txBody>
      </p:sp>
      <p:sp>
        <p:nvSpPr>
          <p:cNvPr id="52" name="Text Placeholder 2"/>
          <p:cNvSpPr>
            <a:spLocks noGrp="1"/>
          </p:cNvSpPr>
          <p:nvPr>
            <p:ph type="body" sz="quarter" idx="29" hasCustomPrompt="1"/>
          </p:nvPr>
        </p:nvSpPr>
        <p:spPr>
          <a:xfrm>
            <a:off x="480800"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2" name="Text Placeholder 1"/>
          <p:cNvSpPr>
            <a:spLocks noGrp="1"/>
          </p:cNvSpPr>
          <p:nvPr>
            <p:ph type="body" sz="quarter" idx="15" hasCustomPrompt="1"/>
          </p:nvPr>
        </p:nvSpPr>
        <p:spPr>
          <a:xfrm>
            <a:off x="480801" y="4009758"/>
            <a:ext cx="2668250" cy="582613"/>
          </a:xfrm>
        </p:spPr>
        <p:txBody>
          <a:bodyPr tIns="182880">
            <a:normAutofit/>
          </a:bodyPr>
          <a:lstStyle>
            <a:lvl1pPr algn="ctr">
              <a:defRPr sz="22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8" name="Picture Placeholder 1"/>
          <p:cNvSpPr>
            <a:spLocks noGrp="1"/>
          </p:cNvSpPr>
          <p:nvPr>
            <p:ph type="pic" sz="quarter" idx="12"/>
          </p:nvPr>
        </p:nvSpPr>
        <p:spPr>
          <a:xfrm>
            <a:off x="499478"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cxnSp>
        <p:nvCxnSpPr>
          <p:cNvPr id="39"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a:t>Presented By</a:t>
            </a:r>
          </a:p>
        </p:txBody>
      </p:sp>
    </p:spTree>
    <p:extLst>
      <p:ext uri="{BB962C8B-B14F-4D97-AF65-F5344CB8AC3E}">
        <p14:creationId xmlns:p14="http://schemas.microsoft.com/office/powerpoint/2010/main" val="342779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pert Bio">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dirty="0"/>
              <a:t>brattle.com | </a:t>
            </a:r>
            <a:fld id="{C95ECF09-ED6D-489D-87B4-9DBCD4D54A41}" type="slidenum">
              <a:rPr lang="en-US" smtClean="0"/>
              <a:pPr/>
              <a:t>‹#›</a:t>
            </a:fld>
            <a:endParaRPr lang="en-US" dirty="0"/>
          </a:p>
        </p:txBody>
      </p:sp>
      <p:sp>
        <p:nvSpPr>
          <p:cNvPr id="4" name="Footer Placeholder"/>
          <p:cNvSpPr>
            <a:spLocks noGrp="1"/>
          </p:cNvSpPr>
          <p:nvPr>
            <p:ph type="ftr" sz="quarter" idx="35"/>
          </p:nvPr>
        </p:nvSpPr>
        <p:spPr/>
        <p:txBody>
          <a:bodyPr/>
          <a:lstStyle/>
          <a:p>
            <a:r>
              <a:rPr lang="en-GB" dirty="0"/>
              <a:t>Confidential draft, not for citation or distribution.</a:t>
            </a:r>
            <a:endParaRPr lang="en-US" dirty="0"/>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46" name="Text Placeholder 5"/>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dirty="0"/>
              <a:t>+0.123.456.7890</a:t>
            </a:r>
          </a:p>
        </p:txBody>
      </p:sp>
      <p:sp>
        <p:nvSpPr>
          <p:cNvPr id="43" name="Text Placeholder 4"/>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dirty="0"/>
              <a:t>Firstname.Lastname@brattle.com</a:t>
            </a:r>
          </a:p>
        </p:txBody>
      </p:sp>
      <p:sp>
        <p:nvSpPr>
          <p:cNvPr id="52" name="Text Placeholder 3"/>
          <p:cNvSpPr>
            <a:spLocks noGrp="1"/>
          </p:cNvSpPr>
          <p:nvPr>
            <p:ph type="body" sz="quarter" idx="29" hasCustomPrompt="1"/>
          </p:nvPr>
        </p:nvSpPr>
        <p:spPr>
          <a:xfrm>
            <a:off x="502418" y="4648820"/>
            <a:ext cx="3547295" cy="463550"/>
          </a:xfrm>
        </p:spPr>
        <p:txBody>
          <a:bodyPr t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2" name="Text Placeholder 2"/>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8" name="Picture Placeholder"/>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lvl1pPr>
          </a:lstStyle>
          <a:p>
            <a:r>
              <a:rPr lang="en-US"/>
              <a:t>Click icon to add picture</a:t>
            </a:r>
            <a:endParaRPr lang="en-US" dirty="0"/>
          </a:p>
        </p:txBody>
      </p:sp>
      <p:sp>
        <p:nvSpPr>
          <p:cNvPr id="5" name="Text Placeholder 1"/>
          <p:cNvSpPr>
            <a:spLocks noGrp="1"/>
          </p:cNvSpPr>
          <p:nvPr>
            <p:ph type="body" sz="quarter" idx="32"/>
          </p:nvPr>
        </p:nvSpPr>
        <p:spPr>
          <a:xfrm>
            <a:off x="4430713" y="1407149"/>
            <a:ext cx="7242175" cy="4450388"/>
          </a:xfrm>
        </p:spPr>
        <p:txBody>
          <a:bodyPr/>
          <a:lstStyle>
            <a:lvl1pPr marL="111125" indent="-111125">
              <a:defRPr sz="2000">
                <a:solidFill>
                  <a:schemeClr val="accent2"/>
                </a:solidFill>
                <a:latin typeface="+mn-lt"/>
              </a:defRPr>
            </a:lvl1pPr>
            <a:lvl2pPr marL="111125" indent="0">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a:p>
            <a:pPr lvl="2"/>
            <a:r>
              <a:rPr lang="en-US"/>
              <a:t>Third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a:t>Presented By</a:t>
            </a:r>
          </a:p>
        </p:txBody>
      </p:sp>
    </p:spTree>
    <p:extLst>
      <p:ext uri="{BB962C8B-B14F-4D97-AF65-F5344CB8AC3E}">
        <p14:creationId xmlns:p14="http://schemas.microsoft.com/office/powerpoint/2010/main" val="421731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uthor Bios">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dirty="0"/>
              <a:t>brattle.com | </a:t>
            </a:r>
            <a:fld id="{C95ECF09-ED6D-489D-87B4-9DBCD4D54A41}" type="slidenum">
              <a:rPr lang="en-US" smtClean="0"/>
              <a:pPr/>
              <a:t>‹#›</a:t>
            </a:fld>
            <a:endParaRPr lang="en-US" dirty="0"/>
          </a:p>
        </p:txBody>
      </p:sp>
      <p:sp>
        <p:nvSpPr>
          <p:cNvPr id="4" name="Footer Placeholder"/>
          <p:cNvSpPr>
            <a:spLocks noGrp="1"/>
          </p:cNvSpPr>
          <p:nvPr>
            <p:ph type="ftr" sz="quarter" idx="35"/>
          </p:nvPr>
        </p:nvSpPr>
        <p:spPr/>
        <p:txBody>
          <a:bodyPr/>
          <a:lstStyle/>
          <a:p>
            <a:r>
              <a:rPr lang="en-GB" dirty="0"/>
              <a:t>Confidential draft, not for citation or distribution.</a:t>
            </a:r>
            <a:endParaRPr lang="en-US" dirty="0"/>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8" name="Picture Placeholder"/>
          <p:cNvSpPr>
            <a:spLocks noGrp="1"/>
          </p:cNvSpPr>
          <p:nvPr>
            <p:ph type="pic" sz="quarter" idx="12"/>
          </p:nvPr>
        </p:nvSpPr>
        <p:spPr>
          <a:xfrm>
            <a:off x="967761" y="1407148"/>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a:t>Click icon to add picture</a:t>
            </a:r>
            <a:endParaRPr lang="en-US" dirty="0"/>
          </a:p>
        </p:txBody>
      </p:sp>
      <p:sp>
        <p:nvSpPr>
          <p:cNvPr id="5" name="Text Placeholder 1"/>
          <p:cNvSpPr>
            <a:spLocks noGrp="1"/>
          </p:cNvSpPr>
          <p:nvPr>
            <p:ph type="body" sz="quarter" idx="32"/>
          </p:nvPr>
        </p:nvSpPr>
        <p:spPr>
          <a:xfrm>
            <a:off x="3443118" y="1320034"/>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a:t>Presented By</a:t>
            </a:r>
          </a:p>
        </p:txBody>
      </p:sp>
      <p:sp>
        <p:nvSpPr>
          <p:cNvPr id="15" name="Picture Placeholder"/>
          <p:cNvSpPr>
            <a:spLocks noGrp="1"/>
          </p:cNvSpPr>
          <p:nvPr>
            <p:ph type="pic" sz="quarter" idx="50"/>
          </p:nvPr>
        </p:nvSpPr>
        <p:spPr>
          <a:xfrm>
            <a:off x="967761" y="3826926"/>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a:t>Click icon to add picture</a:t>
            </a:r>
            <a:endParaRPr lang="en-US" dirty="0"/>
          </a:p>
        </p:txBody>
      </p:sp>
      <p:sp>
        <p:nvSpPr>
          <p:cNvPr id="16" name="Text Placeholder 1"/>
          <p:cNvSpPr>
            <a:spLocks noGrp="1"/>
          </p:cNvSpPr>
          <p:nvPr>
            <p:ph type="body" sz="quarter" idx="51"/>
          </p:nvPr>
        </p:nvSpPr>
        <p:spPr>
          <a:xfrm>
            <a:off x="3443118" y="3740642"/>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p:txBody>
      </p:sp>
    </p:spTree>
    <p:extLst>
      <p:ext uri="{BB962C8B-B14F-4D97-AF65-F5344CB8AC3E}">
        <p14:creationId xmlns:p14="http://schemas.microsoft.com/office/powerpoint/2010/main" val="1172077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xpert Feature">
    <p:spTree>
      <p:nvGrpSpPr>
        <p:cNvPr id="1" name=""/>
        <p:cNvGrpSpPr/>
        <p:nvPr/>
      </p:nvGrpSpPr>
      <p:grpSpPr>
        <a:xfrm>
          <a:off x="0" y="0"/>
          <a:ext cx="0" cy="0"/>
          <a:chOff x="0" y="0"/>
          <a:chExt cx="0" cy="0"/>
        </a:xfrm>
      </p:grpSpPr>
      <p:pic>
        <p:nvPicPr>
          <p:cNvPr id="17" name="Pattern Background"/>
          <p:cNvPicPr>
            <a:picLocks noChangeAspect="1"/>
          </p:cNvPicPr>
          <p:nvPr/>
        </p:nvPicPr>
        <p:blipFill rotWithShape="1">
          <a:blip r:embed="rId2" cstate="screen">
            <a:extLst>
              <a:ext uri="{28A0092B-C50C-407E-A947-70E740481C1C}">
                <a14:useLocalDpi xmlns:a14="http://schemas.microsoft.com/office/drawing/2010/main"/>
              </a:ext>
            </a:extLst>
          </a:blip>
          <a:srcRect l="-182" r="-76"/>
          <a:stretch/>
        </p:blipFill>
        <p:spPr>
          <a:xfrm>
            <a:off x="-38469" y="1"/>
            <a:ext cx="12248397" cy="2438400"/>
          </a:xfrm>
          <a:prstGeom prst="rect">
            <a:avLst/>
          </a:prstGeom>
        </p:spPr>
      </p:pic>
      <p:sp>
        <p:nvSpPr>
          <p:cNvPr id="10" name="Rectangle"/>
          <p:cNvSpPr/>
          <p:nvPr/>
        </p:nvSpPr>
        <p:spPr>
          <a:xfrm>
            <a:off x="5156079" y="1401337"/>
            <a:ext cx="2032906" cy="8307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38"/>
          </p:nvPr>
        </p:nvSpPr>
        <p:spPr/>
        <p:txBody>
          <a:body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39"/>
          </p:nvPr>
        </p:nvSpPr>
        <p:spPr/>
        <p:txBody>
          <a:bodyPr/>
          <a:lstStyle/>
          <a:p>
            <a:r>
              <a:rPr lang="en-GB" dirty="0"/>
              <a:t>Confidential draft, not for citation or distribution.</a:t>
            </a:r>
            <a:endParaRPr lang="en-US" dirty="0"/>
          </a:p>
        </p:txBody>
      </p:sp>
      <p:sp>
        <p:nvSpPr>
          <p:cNvPr id="14" name="Dsiclaimer"/>
          <p:cNvSpPr>
            <a:spLocks noGrp="1"/>
          </p:cNvSpPr>
          <p:nvPr>
            <p:ph type="body" sz="quarter" idx="49" hasCustomPrompt="1"/>
          </p:nvPr>
        </p:nvSpPr>
        <p:spPr>
          <a:xfrm>
            <a:off x="601334" y="6064654"/>
            <a:ext cx="9527403"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4" name="Freeform"/>
          <p:cNvSpPr/>
          <p:nvPr/>
        </p:nvSpPr>
        <p:spPr>
          <a:xfrm>
            <a:off x="7188985" y="1"/>
            <a:ext cx="4415380" cy="2583516"/>
          </a:xfrm>
          <a:custGeom>
            <a:avLst/>
            <a:gdLst>
              <a:gd name="connsiteX0" fmla="*/ 645880 w 4415380"/>
              <a:gd name="connsiteY0" fmla="*/ 0 h 2583516"/>
              <a:gd name="connsiteX1" fmla="*/ 4415380 w 4415380"/>
              <a:gd name="connsiteY1" fmla="*/ 0 h 2583516"/>
              <a:gd name="connsiteX2" fmla="*/ 3769501 w 4415380"/>
              <a:gd name="connsiteY2" fmla="*/ 2583516 h 2583516"/>
              <a:gd name="connsiteX3" fmla="*/ 0 w 4415380"/>
              <a:gd name="connsiteY3" fmla="*/ 2583516 h 2583516"/>
            </a:gdLst>
            <a:ahLst/>
            <a:cxnLst>
              <a:cxn ang="0">
                <a:pos x="connsiteX0" y="connsiteY0"/>
              </a:cxn>
              <a:cxn ang="0">
                <a:pos x="connsiteX1" y="connsiteY1"/>
              </a:cxn>
              <a:cxn ang="0">
                <a:pos x="connsiteX2" y="connsiteY2"/>
              </a:cxn>
              <a:cxn ang="0">
                <a:pos x="connsiteX3" y="connsiteY3"/>
              </a:cxn>
            </a:cxnLst>
            <a:rect l="l" t="t" r="r" b="b"/>
            <a:pathLst>
              <a:path w="4415380" h="2583516">
                <a:moveTo>
                  <a:pt x="645880" y="0"/>
                </a:moveTo>
                <a:lnTo>
                  <a:pt x="4415380" y="0"/>
                </a:lnTo>
                <a:lnTo>
                  <a:pt x="3769501" y="2583516"/>
                </a:lnTo>
                <a:lnTo>
                  <a:pt x="0" y="2583516"/>
                </a:lnTo>
                <a:close/>
              </a:path>
            </a:pathLst>
          </a:cu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1200"/>
              </a:spcBef>
              <a:spcAft>
                <a:spcPts val="1200"/>
              </a:spcAft>
            </a:pPr>
            <a:r>
              <a:rPr lang="en-US" sz="1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p>
        </p:txBody>
      </p:sp>
      <p:sp>
        <p:nvSpPr>
          <p:cNvPr id="22" name="Picture Placeholder"/>
          <p:cNvSpPr>
            <a:spLocks noGrp="1"/>
          </p:cNvSpPr>
          <p:nvPr>
            <p:ph type="pic" sz="quarter" idx="36" hasCustomPrompt="1"/>
          </p:nvPr>
        </p:nvSpPr>
        <p:spPr>
          <a:xfrm>
            <a:off x="7319666" y="0"/>
            <a:ext cx="4132853" cy="2708275"/>
          </a:xfrm>
          <a:custGeom>
            <a:avLst/>
            <a:gdLst>
              <a:gd name="connsiteX0" fmla="*/ 677069 w 4132853"/>
              <a:gd name="connsiteY0" fmla="*/ 0 h 2708275"/>
              <a:gd name="connsiteX1" fmla="*/ 4132853 w 4132853"/>
              <a:gd name="connsiteY1" fmla="*/ 0 h 2708275"/>
              <a:gd name="connsiteX2" fmla="*/ 3455785 w 4132853"/>
              <a:gd name="connsiteY2" fmla="*/ 2708275 h 2708275"/>
              <a:gd name="connsiteX3" fmla="*/ 0 w 4132853"/>
              <a:gd name="connsiteY3" fmla="*/ 2708275 h 2708275"/>
            </a:gdLst>
            <a:ahLst/>
            <a:cxnLst>
              <a:cxn ang="0">
                <a:pos x="connsiteX0" y="connsiteY0"/>
              </a:cxn>
              <a:cxn ang="0">
                <a:pos x="connsiteX1" y="connsiteY1"/>
              </a:cxn>
              <a:cxn ang="0">
                <a:pos x="connsiteX2" y="connsiteY2"/>
              </a:cxn>
              <a:cxn ang="0">
                <a:pos x="connsiteX3" y="connsiteY3"/>
              </a:cxn>
            </a:cxnLst>
            <a:rect l="l" t="t" r="r" b="b"/>
            <a:pathLst>
              <a:path w="4132853" h="2708275">
                <a:moveTo>
                  <a:pt x="677069" y="0"/>
                </a:moveTo>
                <a:lnTo>
                  <a:pt x="4132853" y="0"/>
                </a:lnTo>
                <a:lnTo>
                  <a:pt x="3455785" y="2708275"/>
                </a:lnTo>
                <a:lnTo>
                  <a:pt x="0" y="2708275"/>
                </a:lnTo>
                <a:close/>
              </a:path>
            </a:pathLst>
          </a:custGeom>
          <a:effectLst>
            <a:outerShdw blurRad="203200" sx="102000" sy="102000" algn="ctr" rotWithShape="0">
              <a:prstClr val="black">
                <a:alpha val="25000"/>
              </a:prstClr>
            </a:outerShdw>
          </a:effectLst>
        </p:spPr>
        <p:txBody>
          <a:bodyPr wrap="square" anchor="ctr">
            <a:noAutofit/>
          </a:bodyPr>
          <a:lstStyle>
            <a:lvl1pPr algn="ctr">
              <a:defRPr/>
            </a:lvl1pPr>
          </a:lstStyle>
          <a:p>
            <a:r>
              <a:rPr lang="en-US" dirty="0"/>
              <a:t> </a:t>
            </a:r>
          </a:p>
        </p:txBody>
      </p:sp>
      <p:sp>
        <p:nvSpPr>
          <p:cNvPr id="5" name="Text Placeholder 4"/>
          <p:cNvSpPr>
            <a:spLocks noGrp="1"/>
          </p:cNvSpPr>
          <p:nvPr>
            <p:ph type="body" sz="quarter" idx="32"/>
          </p:nvPr>
        </p:nvSpPr>
        <p:spPr>
          <a:xfrm>
            <a:off x="512024" y="2727469"/>
            <a:ext cx="11160694" cy="3468993"/>
          </a:xfrm>
        </p:spPr>
        <p:txBody>
          <a:bodyPr numCol="2" spcCol="457200"/>
          <a:lstStyle>
            <a:lvl1pPr>
              <a:defRPr sz="1800">
                <a:solidFill>
                  <a:schemeClr val="accent2"/>
                </a:solidFill>
                <a:latin typeface="+mn-lt"/>
              </a:defRPr>
            </a:lvl1pPr>
            <a:lvl2pPr marL="111125" indent="0">
              <a:buNone/>
              <a:defRPr sz="1600">
                <a:latin typeface="+mn-lt"/>
              </a:defRPr>
            </a:lvl2pPr>
            <a:lvl3pPr marL="341313" indent="-225425">
              <a:spcBef>
                <a:spcPts val="600"/>
              </a:spcBef>
              <a:buSzPct val="90000"/>
              <a:buFont typeface="Wingdings 2" panose="05020102010507070707" pitchFamily="18" charset="2"/>
              <a:buChar char=""/>
              <a:defRPr sz="1600" baseline="0"/>
            </a:lvl3pPr>
          </a:lstStyle>
          <a:p>
            <a:pPr lvl="0"/>
            <a:r>
              <a:rPr lang="en-US"/>
              <a:t>Edit Master text styles</a:t>
            </a:r>
          </a:p>
          <a:p>
            <a:pPr lvl="1"/>
            <a:r>
              <a:rPr lang="en-US"/>
              <a:t>Second level</a:t>
            </a:r>
          </a:p>
          <a:p>
            <a:pPr lvl="2"/>
            <a:r>
              <a:rPr lang="en-US"/>
              <a:t>Third level</a:t>
            </a:r>
          </a:p>
        </p:txBody>
      </p:sp>
      <p:sp>
        <p:nvSpPr>
          <p:cNvPr id="46" name="Text Placeholder 3"/>
          <p:cNvSpPr>
            <a:spLocks noGrp="1"/>
          </p:cNvSpPr>
          <p:nvPr>
            <p:ph type="body" sz="quarter" idx="24" hasCustomPrompt="1"/>
          </p:nvPr>
        </p:nvSpPr>
        <p:spPr>
          <a:xfrm>
            <a:off x="502419" y="1784923"/>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dirty="0"/>
              <a:t>+0.123.456.7890</a:t>
            </a:r>
          </a:p>
        </p:txBody>
      </p:sp>
      <p:sp>
        <p:nvSpPr>
          <p:cNvPr id="43" name="Text Placeholder 2"/>
          <p:cNvSpPr>
            <a:spLocks noGrp="1"/>
          </p:cNvSpPr>
          <p:nvPr>
            <p:ph type="body" sz="quarter" idx="21" hasCustomPrompt="1"/>
          </p:nvPr>
        </p:nvSpPr>
        <p:spPr>
          <a:xfrm>
            <a:off x="502419" y="1396397"/>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dirty="0"/>
              <a:t>Firstname.Lastname@brattle.com</a:t>
            </a:r>
          </a:p>
        </p:txBody>
      </p:sp>
      <p:sp>
        <p:nvSpPr>
          <p:cNvPr id="52" name="Text Placeholder 2"/>
          <p:cNvSpPr>
            <a:spLocks noGrp="1"/>
          </p:cNvSpPr>
          <p:nvPr>
            <p:ph type="body" sz="quarter" idx="29" hasCustomPrompt="1"/>
          </p:nvPr>
        </p:nvSpPr>
        <p:spPr>
          <a:xfrm>
            <a:off x="502418" y="1038379"/>
            <a:ext cx="6543841" cy="338554"/>
          </a:xfrm>
        </p:spPr>
        <p:txBody>
          <a:bodyPr tIns="45720" bIns="45720" anchor="ctr">
            <a:spAutoFit/>
          </a:bodyPr>
          <a:lstStyle>
            <a:lvl1pPr marL="115888" indent="-55563" algn="l">
              <a:defRPr sz="1600" b="1" i="0" cap="all" spc="50" baseline="0">
                <a:solidFill>
                  <a:schemeClr val="accent2">
                    <a:lumMod val="60000"/>
                    <a:lumOff val="40000"/>
                  </a:schemeClr>
                </a:solidFill>
                <a:latin typeface="+mn-lt"/>
              </a:defRPr>
            </a:lvl1pPr>
          </a:lstStyle>
          <a:p>
            <a:pPr lvl="0"/>
            <a:r>
              <a:rPr lang="en-US" sz="1600" b="1" i="0" spc="50" baseline="0" dirty="0">
                <a:latin typeface="+mn-lt"/>
              </a:rPr>
              <a:t>Title | Location</a:t>
            </a:r>
            <a:endParaRPr lang="en-US" dirty="0"/>
          </a:p>
        </p:txBody>
      </p:sp>
      <p:sp>
        <p:nvSpPr>
          <p:cNvPr id="32" name="Text Placeholder 1"/>
          <p:cNvSpPr>
            <a:spLocks noGrp="1"/>
          </p:cNvSpPr>
          <p:nvPr>
            <p:ph type="body" sz="quarter" idx="15" hasCustomPrompt="1"/>
          </p:nvPr>
        </p:nvSpPr>
        <p:spPr>
          <a:xfrm>
            <a:off x="502419" y="430354"/>
            <a:ext cx="6543840" cy="582613"/>
          </a:xfrm>
        </p:spPr>
        <p:txBody>
          <a:bodyPr tIns="91440" bIns="91440" anchor="ctr">
            <a:noAutofit/>
          </a:bodyPr>
          <a:lstStyle>
            <a:lvl1pPr algn="l">
              <a:defRPr sz="3200" baseline="0">
                <a:solidFill>
                  <a:schemeClr val="bg1"/>
                </a:solidFill>
                <a:latin typeface="+mn-lt"/>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4086168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pic>
        <p:nvPicPr>
          <p:cNvPr id="23" name="Pattern Background"/>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a:t> </a:t>
            </a:r>
          </a:p>
        </p:txBody>
      </p:sp>
      <p:sp>
        <p:nvSpPr>
          <p:cNvPr id="29" name="Subtitle"/>
          <p:cNvSpPr>
            <a:spLocks noGrp="1"/>
          </p:cNvSpPr>
          <p:nvPr>
            <p:ph type="body" sz="quarter" idx="21"/>
          </p:nvPr>
        </p:nvSpPr>
        <p:spPr>
          <a:xfrm>
            <a:off x="515937" y="2904631"/>
            <a:ext cx="7047091" cy="1324469"/>
          </a:xfrm>
        </p:spPr>
        <p:txBody>
          <a:bodyPr lIns="36576">
            <a:normAutofit/>
          </a:bodyPr>
          <a:lstStyle>
            <a:lvl1pPr marL="60325" indent="-60325">
              <a:lnSpc>
                <a:spcPct val="90000"/>
              </a:lnSpc>
              <a:defRPr sz="2200" b="1" cap="all" spc="50" baseline="0">
                <a:solidFill>
                  <a:schemeClr val="accent1"/>
                </a:solidFill>
                <a:latin typeface="+mn-lt"/>
              </a:defRPr>
            </a:lvl1pPr>
          </a:lstStyle>
          <a:p>
            <a:pPr lvl="0"/>
            <a:r>
              <a:rPr lang="en-US"/>
              <a:t>Edit Master text styles</a:t>
            </a:r>
          </a:p>
        </p:txBody>
      </p:sp>
      <p:sp>
        <p:nvSpPr>
          <p:cNvPr id="26" name="Title"/>
          <p:cNvSpPr>
            <a:spLocks noGrp="1"/>
          </p:cNvSpPr>
          <p:nvPr>
            <p:ph type="title" hasCustomPrompt="1"/>
          </p:nvPr>
        </p:nvSpPr>
        <p:spPr>
          <a:xfrm>
            <a:off x="516416" y="649480"/>
            <a:ext cx="7815734" cy="2096482"/>
          </a:xfrm>
        </p:spPr>
        <p:txBody>
          <a:bodyPr lIns="91440" anchor="b">
            <a:noAutofit/>
          </a:bodyPr>
          <a:lstStyle>
            <a:lvl1pPr>
              <a:defRPr sz="4200" b="1" baseline="0">
                <a:solidFill>
                  <a:schemeClr val="accent1"/>
                </a:solidFill>
              </a:defRPr>
            </a:lvl1pPr>
          </a:lstStyle>
          <a:p>
            <a:r>
              <a:rPr lang="en-US" dirty="0"/>
              <a:t>Section Title</a:t>
            </a:r>
          </a:p>
        </p:txBody>
      </p:sp>
    </p:spTree>
    <p:extLst>
      <p:ext uri="{BB962C8B-B14F-4D97-AF65-F5344CB8AC3E}">
        <p14:creationId xmlns:p14="http://schemas.microsoft.com/office/powerpoint/2010/main" val="410098928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ockquote">
    <p:bg>
      <p:bgPr>
        <a:solidFill>
          <a:schemeClr val="bg1"/>
        </a:solidFill>
        <a:effectLst/>
      </p:bgPr>
    </p:bg>
    <p:spTree>
      <p:nvGrpSpPr>
        <p:cNvPr id="1" name=""/>
        <p:cNvGrpSpPr/>
        <p:nvPr/>
      </p:nvGrpSpPr>
      <p:grpSpPr>
        <a:xfrm>
          <a:off x="0" y="0"/>
          <a:ext cx="0" cy="0"/>
          <a:chOff x="0" y="0"/>
          <a:chExt cx="0" cy="0"/>
        </a:xfrm>
      </p:grpSpPr>
      <p:pic>
        <p:nvPicPr>
          <p:cNvPr id="2" name="Pattern Background"/>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38747"/>
            <a:ext cx="12197166" cy="6896747"/>
          </a:xfrm>
          <a:prstGeom prst="rect">
            <a:avLst/>
          </a:prstGeom>
        </p:spPr>
      </p:pic>
      <p:sp>
        <p:nvSpPr>
          <p:cNvPr id="10" name="Gradient Overlay"/>
          <p:cNvSpPr/>
          <p:nvPr userDrawn="1"/>
        </p:nvSpPr>
        <p:spPr>
          <a:xfrm>
            <a:off x="5166" y="-38748"/>
            <a:ext cx="12192000" cy="6896748"/>
          </a:xfrm>
          <a:prstGeom prst="rect">
            <a:avLst/>
          </a:prstGeom>
          <a:gradFill>
            <a:gsLst>
              <a:gs pos="10000">
                <a:schemeClr val="tx2">
                  <a:alpha val="90000"/>
                </a:schemeClr>
              </a:gs>
              <a:gs pos="90000">
                <a:schemeClr val="tx2">
                  <a:alpha val="10000"/>
                </a:schemeClr>
              </a:gs>
            </a:gsLst>
            <a:lin ang="18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p:cNvCxnSpPr/>
          <p:nvPr/>
        </p:nvCxnSpPr>
        <p:spPr>
          <a:xfrm>
            <a:off x="601335" y="1135248"/>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itle"/>
          <p:cNvSpPr>
            <a:spLocks noGrp="1"/>
          </p:cNvSpPr>
          <p:nvPr>
            <p:ph type="title" hasCustomPrompt="1"/>
          </p:nvPr>
        </p:nvSpPr>
        <p:spPr>
          <a:xfrm>
            <a:off x="516416" y="1708219"/>
            <a:ext cx="11065984" cy="4501661"/>
          </a:xfrm>
        </p:spPr>
        <p:txBody>
          <a:bodyPr anchor="t" anchorCtr="0">
            <a:normAutofit/>
          </a:bodyPr>
          <a:lstStyle>
            <a:lvl1pPr marL="0" algn="l" defTabSz="457200" rtl="0" eaLnBrk="1" latinLnBrk="0" hangingPunct="1">
              <a:lnSpc>
                <a:spcPct val="90000"/>
              </a:lnSpc>
              <a:spcBef>
                <a:spcPct val="0"/>
              </a:spcBef>
              <a:buNone/>
              <a:defRPr lang="en-US" sz="5000" b="1" kern="1200" dirty="0">
                <a:solidFill>
                  <a:schemeClr val="bg1"/>
                </a:solidFill>
                <a:latin typeface="Calibri" panose="020F0502020204030204" pitchFamily="34" charset="0"/>
                <a:ea typeface="+mj-ea"/>
                <a:cs typeface="Calibri" panose="020F0502020204030204" pitchFamily="34" charset="0"/>
              </a:defRPr>
            </a:lvl1pPr>
          </a:lstStyle>
          <a:p>
            <a:r>
              <a:rPr lang="en-US" dirty="0"/>
              <a:t>Block Quote Text</a:t>
            </a:r>
          </a:p>
        </p:txBody>
      </p:sp>
    </p:spTree>
    <p:extLst>
      <p:ext uri="{BB962C8B-B14F-4D97-AF65-F5344CB8AC3E}">
        <p14:creationId xmlns:p14="http://schemas.microsoft.com/office/powerpoint/2010/main" val="256687818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pic>
        <p:nvPicPr>
          <p:cNvPr id="9" name="Pattern Background"/>
          <p:cNvPicPr>
            <a:picLocks/>
          </p:cNvPicPr>
          <p:nvPr userDrawn="1"/>
        </p:nvPicPr>
        <p:blipFill rotWithShape="1">
          <a:blip r:embed="rId2" cstate="hqprint">
            <a:extLst>
              <a:ext uri="{28A0092B-C50C-407E-A947-70E740481C1C}">
                <a14:useLocalDpi xmlns:a14="http://schemas.microsoft.com/office/drawing/2010/main"/>
              </a:ext>
            </a:extLst>
          </a:blip>
          <a:srcRect b="66974"/>
          <a:stretch/>
        </p:blipFill>
        <p:spPr>
          <a:xfrm>
            <a:off x="0" y="-38746"/>
            <a:ext cx="12192000" cy="2286000"/>
          </a:xfrm>
          <a:prstGeom prst="rect">
            <a:avLst/>
          </a:prstGeom>
        </p:spPr>
      </p:pic>
      <p:sp>
        <p:nvSpPr>
          <p:cNvPr id="13" name="Gradient Overlay"/>
          <p:cNvSpPr/>
          <p:nvPr userDrawn="1"/>
        </p:nvSpPr>
        <p:spPr>
          <a:xfrm>
            <a:off x="2583" y="-38748"/>
            <a:ext cx="12189417" cy="2286002"/>
          </a:xfrm>
          <a:prstGeom prst="rect">
            <a:avLst/>
          </a:prstGeom>
          <a:gradFill>
            <a:gsLst>
              <a:gs pos="10000">
                <a:schemeClr val="tx2">
                  <a:alpha val="90000"/>
                </a:schemeClr>
              </a:gs>
              <a:gs pos="90000">
                <a:schemeClr val="tx2">
                  <a:alpha val="10000"/>
                </a:schemeClr>
              </a:gs>
            </a:gsLst>
            <a:lin ang="18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dirty="0"/>
          </a:p>
        </p:txBody>
      </p:sp>
      <p:sp>
        <p:nvSpPr>
          <p:cNvPr id="3" name="Footer Placeholder"/>
          <p:cNvSpPr>
            <a:spLocks noGrp="1"/>
          </p:cNvSpPr>
          <p:nvPr>
            <p:ph type="ftr" sz="quarter" idx="20"/>
          </p:nvPr>
        </p:nvSpPr>
        <p:spPr/>
        <p:txBody>
          <a:bodyPr/>
          <a:lstStyle/>
          <a:p>
            <a:r>
              <a:rPr lang="en-GB" dirty="0"/>
              <a:t>Confidential draft, not for citation or distribution.</a:t>
            </a:r>
            <a:endParaRPr lang="en-US" dirty="0"/>
          </a:p>
        </p:txBody>
      </p:sp>
      <p:sp>
        <p:nvSpPr>
          <p:cNvPr id="11" name="Text Placeholder"/>
          <p:cNvSpPr>
            <a:spLocks noGrp="1"/>
          </p:cNvSpPr>
          <p:nvPr>
            <p:ph type="body" sz="quarter" idx="16"/>
          </p:nvPr>
        </p:nvSpPr>
        <p:spPr>
          <a:xfrm>
            <a:off x="508000" y="2376655"/>
            <a:ext cx="11164888" cy="3800307"/>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ection Header"/>
          <p:cNvSpPr>
            <a:spLocks noGrp="1"/>
          </p:cNvSpPr>
          <p:nvPr>
            <p:ph type="body" sz="quarter" idx="19" hasCustomPrompt="1"/>
          </p:nvPr>
        </p:nvSpPr>
        <p:spPr>
          <a:xfrm>
            <a:off x="508000" y="760864"/>
            <a:ext cx="6040438" cy="477054"/>
          </a:xfrm>
        </p:spPr>
        <p:txBody>
          <a:bodyPr lIns="45720">
            <a:spAutoFit/>
          </a:bodyPr>
          <a:lstStyle>
            <a:lvl1pPr marL="55563" indent="-55563">
              <a:defRPr sz="1600" b="1" cap="all" spc="50" baseline="0">
                <a:solidFill>
                  <a:schemeClr val="accent1">
                    <a:lumMod val="20000"/>
                    <a:lumOff val="80000"/>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cxnSp>
        <p:nvCxnSpPr>
          <p:cNvPr id="12" name="Straight Connector"/>
          <p:cNvCxnSpPr/>
          <p:nvPr userDrawn="1"/>
        </p:nvCxnSpPr>
        <p:spPr>
          <a:xfrm>
            <a:off x="601335" y="2014597"/>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508000" y="1329720"/>
            <a:ext cx="11164718" cy="55547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06925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TOC">
    <p:spTree>
      <p:nvGrpSpPr>
        <p:cNvPr id="1" name=""/>
        <p:cNvGrpSpPr/>
        <p:nvPr/>
      </p:nvGrpSpPr>
      <p:grpSpPr>
        <a:xfrm>
          <a:off x="0" y="0"/>
          <a:ext cx="0" cy="0"/>
          <a:chOff x="0" y="0"/>
          <a:chExt cx="0" cy="0"/>
        </a:xfrm>
      </p:grpSpPr>
      <p:pic>
        <p:nvPicPr>
          <p:cNvPr id="9" name="Pattern Background"/>
          <p:cNvPicPr>
            <a:picLocks/>
          </p:cNvPicPr>
          <p:nvPr userDrawn="1"/>
        </p:nvPicPr>
        <p:blipFill rotWithShape="1">
          <a:blip r:embed="rId2" cstate="hqprint">
            <a:extLst>
              <a:ext uri="{28A0092B-C50C-407E-A947-70E740481C1C}">
                <a14:useLocalDpi xmlns:a14="http://schemas.microsoft.com/office/drawing/2010/main"/>
              </a:ext>
            </a:extLst>
          </a:blip>
          <a:srcRect l="60135" r="2664" b="54"/>
          <a:stretch/>
        </p:blipFill>
        <p:spPr>
          <a:xfrm>
            <a:off x="7654834" y="-1"/>
            <a:ext cx="4535607" cy="6858002"/>
          </a:xfrm>
          <a:prstGeom prst="rect">
            <a:avLst/>
          </a:prstGeom>
        </p:spPr>
      </p:pic>
      <p:sp>
        <p:nvSpPr>
          <p:cNvPr id="19" name="Freeform 18"/>
          <p:cNvSpPr/>
          <p:nvPr userDrawn="1"/>
        </p:nvSpPr>
        <p:spPr>
          <a:xfrm>
            <a:off x="-47824" y="-2"/>
            <a:ext cx="10563423" cy="6858001"/>
          </a:xfrm>
          <a:custGeom>
            <a:avLst/>
            <a:gdLst>
              <a:gd name="connsiteX0" fmla="*/ 0 w 10509713"/>
              <a:gd name="connsiteY0" fmla="*/ 0 h 6858001"/>
              <a:gd name="connsiteX1" fmla="*/ 5260993 w 10509713"/>
              <a:gd name="connsiteY1" fmla="*/ 0 h 6858001"/>
              <a:gd name="connsiteX2" fmla="*/ 5260993 w 10509713"/>
              <a:gd name="connsiteY2" fmla="*/ 1 h 6858001"/>
              <a:gd name="connsiteX3" fmla="*/ 8138118 w 10509713"/>
              <a:gd name="connsiteY3" fmla="*/ 1 h 6858001"/>
              <a:gd name="connsiteX4" fmla="*/ 10509713 w 10509713"/>
              <a:gd name="connsiteY4" fmla="*/ 6858001 h 6858001"/>
              <a:gd name="connsiteX5" fmla="*/ 7961357 w 10509713"/>
              <a:gd name="connsiteY5" fmla="*/ 6858001 h 6858001"/>
              <a:gd name="connsiteX6" fmla="*/ 7961354 w 10509713"/>
              <a:gd name="connsiteY6" fmla="*/ 6858001 h 6858001"/>
              <a:gd name="connsiteX7" fmla="*/ 6096678 w 10509713"/>
              <a:gd name="connsiteY7" fmla="*/ 6858001 h 6858001"/>
              <a:gd name="connsiteX8" fmla="*/ 5928858 w 10509713"/>
              <a:gd name="connsiteY8" fmla="*/ 6858001 h 6858001"/>
              <a:gd name="connsiteX9" fmla="*/ 5260993 w 10509713"/>
              <a:gd name="connsiteY9" fmla="*/ 6858001 h 6858001"/>
              <a:gd name="connsiteX10" fmla="*/ 5112946 w 10509713"/>
              <a:gd name="connsiteY10" fmla="*/ 6858001 h 6858001"/>
              <a:gd name="connsiteX11" fmla="*/ 0 w 10509713"/>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09713" h="6858001">
                <a:moveTo>
                  <a:pt x="0" y="0"/>
                </a:moveTo>
                <a:lnTo>
                  <a:pt x="5260993" y="0"/>
                </a:lnTo>
                <a:lnTo>
                  <a:pt x="5260993" y="1"/>
                </a:lnTo>
                <a:lnTo>
                  <a:pt x="8138118" y="1"/>
                </a:lnTo>
                <a:lnTo>
                  <a:pt x="10509713" y="6858001"/>
                </a:lnTo>
                <a:lnTo>
                  <a:pt x="7961357" y="6858001"/>
                </a:lnTo>
                <a:lnTo>
                  <a:pt x="7961354" y="6858001"/>
                </a:lnTo>
                <a:lnTo>
                  <a:pt x="6096678" y="6858001"/>
                </a:lnTo>
                <a:lnTo>
                  <a:pt x="5928858" y="6858001"/>
                </a:lnTo>
                <a:lnTo>
                  <a:pt x="5260993" y="6858001"/>
                </a:lnTo>
                <a:lnTo>
                  <a:pt x="5112946" y="6858001"/>
                </a:lnTo>
                <a:lnTo>
                  <a:pt x="0" y="68580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1"/>
          </p:nvPr>
        </p:nvSpPr>
        <p:spPr/>
        <p:txBody>
          <a:bodyPr/>
          <a:lstStyle>
            <a:lvl1pPr>
              <a:defRPr>
                <a:solidFill>
                  <a:schemeClr val="bg1"/>
                </a:solidFill>
              </a:defRPr>
            </a:lvl1pPr>
          </a:lstStyle>
          <a:p>
            <a:r>
              <a:rPr lang="en-US"/>
              <a:t>brattle.com | </a:t>
            </a:r>
            <a:fld id="{C95ECF09-ED6D-489D-87B4-9DBCD4D54A41}" type="slidenum">
              <a:rPr lang="en-US" smtClean="0"/>
              <a:pPr/>
              <a:t>‹#›</a:t>
            </a:fld>
            <a:endParaRPr lang="en-US" dirty="0"/>
          </a:p>
        </p:txBody>
      </p:sp>
      <p:sp>
        <p:nvSpPr>
          <p:cNvPr id="3" name="Footer Placeholder"/>
          <p:cNvSpPr>
            <a:spLocks noGrp="1"/>
          </p:cNvSpPr>
          <p:nvPr>
            <p:ph type="ftr" sz="quarter" idx="20"/>
          </p:nvPr>
        </p:nvSpPr>
        <p:spPr/>
        <p:txBody>
          <a:bodyPr/>
          <a:lstStyle/>
          <a:p>
            <a:r>
              <a:rPr lang="en-GB" dirty="0"/>
              <a:t>Confidential draft, not for citation or distribution.</a:t>
            </a:r>
            <a:endParaRPr lang="en-US" dirty="0"/>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marL="508000" indent="-457200">
              <a:buClr>
                <a:schemeClr val="bg2"/>
              </a:buClr>
              <a:buSzPct val="100000"/>
              <a:buFont typeface="+mj-lt"/>
              <a:buAutoNum type="arabicPeriod"/>
              <a:defRPr sz="2600">
                <a:solidFill>
                  <a:schemeClr val="tx1"/>
                </a:solidFill>
              </a:defRPr>
            </a:lvl1pPr>
            <a:lvl2pPr marL="512763" indent="-401638">
              <a:buSzPct val="100000"/>
              <a:buFont typeface="+mj-lt"/>
              <a:buAutoNum type="romanUcPeriod"/>
              <a:defRPr sz="2600">
                <a:solidFill>
                  <a:schemeClr val="tx1"/>
                </a:solidFill>
              </a:defRPr>
            </a:lvl2pPr>
            <a:lvl3pPr marL="854075" indent="-338138">
              <a:buClr>
                <a:schemeClr val="bg2"/>
              </a:buClr>
              <a:buFont typeface="+mj-lt"/>
              <a:buAutoNum type="alphaUcPeriod"/>
              <a:defRPr sz="2000">
                <a:solidFill>
                  <a:schemeClr val="tx1"/>
                </a:solidFill>
              </a:defRPr>
            </a:lvl3pPr>
            <a:lvl4pPr marL="1144588" indent="-282575">
              <a:buSzPct val="100000"/>
              <a:buFont typeface="+mj-lt"/>
              <a:buAutoNum type="arabicPeriod"/>
              <a:defRPr sz="1800">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p:cNvCxnSpPr/>
          <p:nvPr/>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2" name="Title"/>
          <p:cNvSpPr>
            <a:spLocks noGrp="1"/>
          </p:cNvSpPr>
          <p:nvPr>
            <p:ph type="title"/>
          </p:nvPr>
        </p:nvSpPr>
        <p:spPr/>
        <p:txBody>
          <a:bodyPr/>
          <a:lstStyle/>
          <a:p>
            <a:r>
              <a:rPr lang="en-US"/>
              <a:t>Click to edit Master title style</a:t>
            </a:r>
            <a:endParaRPr lang="en-US" dirty="0"/>
          </a:p>
        </p:txBody>
      </p:sp>
      <p:sp>
        <p:nvSpPr>
          <p:cNvPr id="15"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dirty="0"/>
              <a:t> </a:t>
            </a:r>
          </a:p>
        </p:txBody>
      </p:sp>
    </p:spTree>
    <p:extLst>
      <p:ext uri="{BB962C8B-B14F-4D97-AF65-F5344CB8AC3E}">
        <p14:creationId xmlns:p14="http://schemas.microsoft.com/office/powerpoint/2010/main" val="129933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ight 1-Column">
    <p:spTree>
      <p:nvGrpSpPr>
        <p:cNvPr id="1" name=""/>
        <p:cNvGrpSpPr/>
        <p:nvPr/>
      </p:nvGrpSpPr>
      <p:grpSpPr>
        <a:xfrm>
          <a:off x="0" y="0"/>
          <a:ext cx="0" cy="0"/>
          <a:chOff x="0" y="0"/>
          <a:chExt cx="0" cy="0"/>
        </a:xfrm>
      </p:grpSpPr>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dirty="0"/>
          </a:p>
        </p:txBody>
      </p:sp>
      <p:sp>
        <p:nvSpPr>
          <p:cNvPr id="3" name="Footer Placeholder"/>
          <p:cNvSpPr>
            <a:spLocks noGrp="1"/>
          </p:cNvSpPr>
          <p:nvPr>
            <p:ph type="ftr" sz="quarter" idx="20"/>
          </p:nvPr>
        </p:nvSpPr>
        <p:spPr/>
        <p:txBody>
          <a:bodyPr/>
          <a:lstStyle/>
          <a:p>
            <a:r>
              <a:rPr lang="en-GB" dirty="0"/>
              <a:t>Confidential draft, not for citation or distribution.</a:t>
            </a:r>
            <a:endParaRPr lang="en-US" dirty="0"/>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2037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ight 1-Column Image">
    <p:spTree>
      <p:nvGrpSpPr>
        <p:cNvPr id="1" name=""/>
        <p:cNvGrpSpPr/>
        <p:nvPr/>
      </p:nvGrpSpPr>
      <p:grpSpPr>
        <a:xfrm>
          <a:off x="0" y="0"/>
          <a:ext cx="0" cy="0"/>
          <a:chOff x="0" y="0"/>
          <a:chExt cx="0" cy="0"/>
        </a:xfrm>
      </p:grpSpPr>
      <p:sp>
        <p:nvSpPr>
          <p:cNvPr id="22"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dirty="0"/>
              <a:t> </a:t>
            </a:r>
          </a:p>
        </p:txBody>
      </p:sp>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dirty="0"/>
          </a:p>
        </p:txBody>
      </p:sp>
      <p:sp>
        <p:nvSpPr>
          <p:cNvPr id="3" name="Footer Placeholder"/>
          <p:cNvSpPr>
            <a:spLocks noGrp="1"/>
          </p:cNvSpPr>
          <p:nvPr>
            <p:ph type="ftr" sz="quarter" idx="20"/>
          </p:nvPr>
        </p:nvSpPr>
        <p:spPr/>
        <p:txBody>
          <a:bodyPr/>
          <a:lstStyle/>
          <a:p>
            <a:r>
              <a:rPr lang="en-GB" dirty="0"/>
              <a:t>Confidential draft, not for citation or distribution.</a:t>
            </a:r>
            <a:endParaRPr lang="en-US" dirty="0"/>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355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Light 1-Column 2-Line Title">
    <p:spTree>
      <p:nvGrpSpPr>
        <p:cNvPr id="1" name=""/>
        <p:cNvGrpSpPr/>
        <p:nvPr/>
      </p:nvGrpSpPr>
      <p:grpSpPr>
        <a:xfrm>
          <a:off x="0" y="0"/>
          <a:ext cx="0" cy="0"/>
          <a:chOff x="0" y="0"/>
          <a:chExt cx="0" cy="0"/>
        </a:xfrm>
      </p:grpSpPr>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dirty="0"/>
          </a:p>
        </p:txBody>
      </p:sp>
      <p:sp>
        <p:nvSpPr>
          <p:cNvPr id="3" name="Footer Placeholder"/>
          <p:cNvSpPr>
            <a:spLocks noGrp="1"/>
          </p:cNvSpPr>
          <p:nvPr>
            <p:ph type="ftr" sz="quarter" idx="20"/>
          </p:nvPr>
        </p:nvSpPr>
        <p:spPr/>
        <p:txBody>
          <a:bodyPr/>
          <a:lstStyle/>
          <a:p>
            <a:r>
              <a:rPr lang="en-GB" dirty="0"/>
              <a:t>Confidential draft, not for citation or distribution.</a:t>
            </a:r>
            <a:endParaRPr lang="en-US" dirty="0"/>
          </a:p>
        </p:txBody>
      </p:sp>
      <p:sp>
        <p:nvSpPr>
          <p:cNvPr id="11" name="Text Placeholder"/>
          <p:cNvSpPr>
            <a:spLocks noGrp="1"/>
          </p:cNvSpPr>
          <p:nvPr>
            <p:ph type="body" sz="quarter" idx="16"/>
          </p:nvPr>
        </p:nvSpPr>
        <p:spPr>
          <a:xfrm>
            <a:off x="508000" y="1525985"/>
            <a:ext cx="11164888" cy="4650978"/>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p:cNvCxnSpPr/>
          <p:nvPr/>
        </p:nvCxnSpPr>
        <p:spPr>
          <a:xfrm>
            <a:off x="601335" y="1525985"/>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2" name="Title"/>
          <p:cNvSpPr>
            <a:spLocks noGrp="1"/>
          </p:cNvSpPr>
          <p:nvPr>
            <p:ph type="title"/>
          </p:nvPr>
        </p:nvSpPr>
        <p:spPr>
          <a:xfrm>
            <a:off x="508000" y="857632"/>
            <a:ext cx="10231535" cy="555476"/>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29399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508000" y="512748"/>
            <a:ext cx="10231535" cy="555476"/>
          </a:xfrm>
          <a:prstGeom prst="rect">
            <a:avLst/>
          </a:prstGeom>
        </p:spPr>
        <p:txBody>
          <a:bodyPr vert="horz" lIns="73152" tIns="45720" rIns="91440" bIns="91440" rtlCol="0" anchor="b" anchorCtr="0">
            <a:noAutofit/>
          </a:bodyPr>
          <a:lstStyle/>
          <a:p>
            <a:r>
              <a:rPr lang="en-US"/>
              <a:t>Click to edit Master title style</a:t>
            </a:r>
            <a:endParaRPr lang="en-US" dirty="0"/>
          </a:p>
        </p:txBody>
      </p:sp>
      <p:sp>
        <p:nvSpPr>
          <p:cNvPr id="5" name="Text Placeholder 4"/>
          <p:cNvSpPr>
            <a:spLocks noGrp="1"/>
          </p:cNvSpPr>
          <p:nvPr>
            <p:ph type="body" idx="1"/>
          </p:nvPr>
        </p:nvSpPr>
        <p:spPr>
          <a:xfrm>
            <a:off x="508000" y="1181100"/>
            <a:ext cx="11164718" cy="4995864"/>
          </a:xfrm>
          <a:prstGeom prst="rect">
            <a:avLst/>
          </a:prstGeom>
        </p:spPr>
        <p:txBody>
          <a:bodyPr vert="horz" lIns="0" tIns="18288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2" name="Footer Placeholder 1"/>
          <p:cNvSpPr>
            <a:spLocks noGrp="1"/>
          </p:cNvSpPr>
          <p:nvPr>
            <p:ph type="ftr" sz="quarter" idx="3"/>
          </p:nvPr>
        </p:nvSpPr>
        <p:spPr>
          <a:xfrm>
            <a:off x="507999" y="6356350"/>
            <a:ext cx="9620739" cy="365125"/>
          </a:xfrm>
          <a:prstGeom prst="rect">
            <a:avLst/>
          </a:prstGeom>
        </p:spPr>
        <p:txBody>
          <a:bodyPr vert="horz" lIns="91440" tIns="45720" rIns="91440" bIns="45720" rtlCol="0" anchor="ctr"/>
          <a:lstStyle>
            <a:lvl1pPr marL="0" indent="0" algn="l">
              <a:defRPr sz="1000">
                <a:solidFill>
                  <a:schemeClr val="bg2"/>
                </a:solidFill>
              </a:defRPr>
            </a:lvl1pPr>
          </a:lstStyle>
          <a:p>
            <a:r>
              <a:rPr lang="en-GB" dirty="0"/>
              <a:t>Confidential draft, not for citation or distribution.</a:t>
            </a:r>
            <a:endParaRPr lang="en-US" dirty="0"/>
          </a:p>
        </p:txBody>
      </p:sp>
      <p:sp>
        <p:nvSpPr>
          <p:cNvPr id="3" name="Slide Number Placeholder 2"/>
          <p:cNvSpPr>
            <a:spLocks noGrp="1"/>
          </p:cNvSpPr>
          <p:nvPr>
            <p:ph type="sldNum" sz="quarter" idx="4"/>
          </p:nvPr>
        </p:nvSpPr>
        <p:spPr>
          <a:xfrm>
            <a:off x="10219174" y="6356350"/>
            <a:ext cx="1453544" cy="365125"/>
          </a:xfrm>
          <a:prstGeom prst="rect">
            <a:avLst/>
          </a:prstGeom>
        </p:spPr>
        <p:txBody>
          <a:bodyPr vert="horz" lIns="91440" tIns="45720" rIns="91440" bIns="45720" rtlCol="0" anchor="ctr"/>
          <a:lstStyle>
            <a:lvl1pPr algn="r">
              <a:defRPr sz="1000">
                <a:solidFill>
                  <a:schemeClr val="bg2"/>
                </a:solidFill>
              </a:defRPr>
            </a:lvl1pPr>
          </a:lstStyle>
          <a:p>
            <a:r>
              <a:rPr lang="en-US" dirty="0"/>
              <a:t>brattle.com | </a:t>
            </a:r>
            <a:fld id="{C95ECF09-ED6D-489D-87B4-9DBCD4D54A41}" type="slidenum">
              <a:rPr lang="en-US" smtClean="0"/>
              <a:pPr/>
              <a:t>‹#›</a:t>
            </a:fld>
            <a:endParaRPr lang="en-US" dirty="0"/>
          </a:p>
        </p:txBody>
      </p:sp>
    </p:spTree>
    <p:extLst>
      <p:ext uri="{BB962C8B-B14F-4D97-AF65-F5344CB8AC3E}">
        <p14:creationId xmlns:p14="http://schemas.microsoft.com/office/powerpoint/2010/main" val="1656265087"/>
      </p:ext>
    </p:extLst>
  </p:cSld>
  <p:clrMap bg1="lt1" tx1="dk1" bg2="lt2" tx2="dk2" accent1="accent1" accent2="accent2" accent3="accent3" accent4="accent4" accent5="accent5" accent6="accent6" hlink="hlink" folHlink="folHlink"/>
  <p:sldLayoutIdLst>
    <p:sldLayoutId id="2147483651" r:id="rId1"/>
    <p:sldLayoutId id="2147483680" r:id="rId2"/>
    <p:sldLayoutId id="2147483685" r:id="rId3"/>
    <p:sldLayoutId id="2147483713" r:id="rId4"/>
    <p:sldLayoutId id="2147483724" r:id="rId5"/>
    <p:sldLayoutId id="2147483720" r:id="rId6"/>
    <p:sldLayoutId id="2147483681" r:id="rId7"/>
    <p:sldLayoutId id="2147483722" r:id="rId8"/>
    <p:sldLayoutId id="2147483721" r:id="rId9"/>
    <p:sldLayoutId id="2147483706" r:id="rId10"/>
    <p:sldLayoutId id="2147483702" r:id="rId11"/>
    <p:sldLayoutId id="2147483710" r:id="rId12"/>
    <p:sldLayoutId id="2147483701" r:id="rId13"/>
    <p:sldLayoutId id="2147483700" r:id="rId14"/>
    <p:sldLayoutId id="2147483717" r:id="rId15"/>
    <p:sldLayoutId id="2147483705" r:id="rId16"/>
    <p:sldLayoutId id="2147483719" r:id="rId17"/>
    <p:sldLayoutId id="2147483682" r:id="rId18"/>
    <p:sldLayoutId id="2147483714" r:id="rId19"/>
    <p:sldLayoutId id="2147483696" r:id="rId20"/>
    <p:sldLayoutId id="2147483709" r:id="rId21"/>
    <p:sldLayoutId id="2147483704" r:id="rId22"/>
    <p:sldLayoutId id="2147483723" r:id="rId23"/>
    <p:sldLayoutId id="2147483716" r:id="rId24"/>
  </p:sldLayoutIdLst>
  <p:hf hdr="0" dt="0"/>
  <p:txStyles>
    <p:titleStyle>
      <a:lvl1pPr algn="l" defTabSz="457200" rtl="0" eaLnBrk="1" latinLnBrk="0" hangingPunct="1">
        <a:lnSpc>
          <a:spcPct val="80000"/>
        </a:lnSpc>
        <a:spcBef>
          <a:spcPct val="0"/>
        </a:spcBef>
        <a:buNone/>
        <a:defRPr sz="2800" kern="1200">
          <a:solidFill>
            <a:schemeClr val="accent1"/>
          </a:solidFill>
          <a:latin typeface="Calibri" panose="020F0502020204030204" pitchFamily="34" charset="0"/>
          <a:ea typeface="+mj-ea"/>
          <a:cs typeface="Calibri" panose="020F0502020204030204" pitchFamily="34" charset="0"/>
        </a:defRPr>
      </a:lvl1pPr>
    </p:titleStyle>
    <p:bodyStyle>
      <a:lvl1pPr marL="87313" indent="-87313" algn="l" defTabSz="457200" rtl="0" eaLnBrk="1" latinLnBrk="0" hangingPunct="1">
        <a:spcBef>
          <a:spcPts val="1800"/>
        </a:spcBef>
        <a:buSzPct val="25000"/>
        <a:buFont typeface="Calibri Light" panose="020F0302020204030204" pitchFamily="34" charset="0"/>
        <a:buChar char=" "/>
        <a:defRPr sz="20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18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6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4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18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0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solar panels and wind turbines&#10;&#10;Description automatically generated">
            <a:extLst>
              <a:ext uri="{FF2B5EF4-FFF2-40B4-BE49-F238E27FC236}">
                <a16:creationId xmlns:a16="http://schemas.microsoft.com/office/drawing/2014/main" id="{B9830AA0-3226-EFA4-0104-FBEAA58480E4}"/>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l="17537" r="17537"/>
          <a:stretch>
            <a:fillRect/>
          </a:stretch>
        </p:blipFill>
        <p:spPr/>
      </p:pic>
      <p:sp>
        <p:nvSpPr>
          <p:cNvPr id="7" name="Text Placeholder 6"/>
          <p:cNvSpPr>
            <a:spLocks noGrp="1"/>
          </p:cNvSpPr>
          <p:nvPr>
            <p:ph type="body" sz="quarter" idx="26"/>
          </p:nvPr>
        </p:nvSpPr>
        <p:spPr>
          <a:xfrm>
            <a:off x="535205" y="4799478"/>
            <a:ext cx="3040800" cy="590942"/>
          </a:xfrm>
        </p:spPr>
        <p:txBody>
          <a:bodyPr/>
          <a:lstStyle/>
          <a:p>
            <a:r>
              <a:rPr lang="en-US" dirty="0"/>
              <a:t>MARCH 22, 2024</a:t>
            </a:r>
          </a:p>
        </p:txBody>
      </p:sp>
      <p:sp>
        <p:nvSpPr>
          <p:cNvPr id="6" name="Text Placeholder 5"/>
          <p:cNvSpPr>
            <a:spLocks noGrp="1"/>
          </p:cNvSpPr>
          <p:nvPr>
            <p:ph type="body" sz="quarter" idx="22"/>
          </p:nvPr>
        </p:nvSpPr>
        <p:spPr>
          <a:xfrm>
            <a:off x="3798689" y="1678637"/>
            <a:ext cx="3942396" cy="1292225"/>
          </a:xfrm>
        </p:spPr>
        <p:txBody>
          <a:bodyPr/>
          <a:lstStyle/>
          <a:p>
            <a:r>
              <a:rPr lang="en-US" sz="1400" dirty="0"/>
              <a:t>Prepared For</a:t>
            </a:r>
          </a:p>
          <a:p>
            <a:pPr lvl="1"/>
            <a:r>
              <a:rPr lang="en-US" sz="1800" dirty="0"/>
              <a:t>ERCOT Supply Analysis Working Group</a:t>
            </a:r>
          </a:p>
        </p:txBody>
      </p:sp>
      <p:sp>
        <p:nvSpPr>
          <p:cNvPr id="3" name="Text Placeholder 2"/>
          <p:cNvSpPr>
            <a:spLocks noGrp="1"/>
          </p:cNvSpPr>
          <p:nvPr>
            <p:ph type="body" sz="quarter" idx="18"/>
          </p:nvPr>
        </p:nvSpPr>
        <p:spPr>
          <a:xfrm>
            <a:off x="528941" y="1678637"/>
            <a:ext cx="3542018" cy="2887100"/>
          </a:xfrm>
        </p:spPr>
        <p:txBody>
          <a:bodyPr/>
          <a:lstStyle/>
          <a:p>
            <a:r>
              <a:rPr lang="en-US" sz="1400" dirty="0"/>
              <a:t>Prepared  By</a:t>
            </a:r>
          </a:p>
          <a:p>
            <a:pPr lvl="1"/>
            <a:r>
              <a:rPr lang="en-US" sz="1800" b="1" dirty="0"/>
              <a:t>The Brattle Group</a:t>
            </a:r>
          </a:p>
          <a:p>
            <a:pPr lvl="1"/>
            <a:r>
              <a:rPr lang="en-US" sz="1800" dirty="0"/>
              <a:t>Sam Newell</a:t>
            </a:r>
          </a:p>
          <a:p>
            <a:pPr lvl="1"/>
            <a:r>
              <a:rPr lang="en-US" sz="1800" dirty="0"/>
              <a:t>Andrew W. Thompson </a:t>
            </a:r>
          </a:p>
          <a:p>
            <a:pPr lvl="1"/>
            <a:r>
              <a:rPr lang="en-US" sz="1800" dirty="0"/>
              <a:t>Rohan Janakiraman</a:t>
            </a:r>
          </a:p>
          <a:p>
            <a:pPr lvl="1">
              <a:spcBef>
                <a:spcPts val="1200"/>
              </a:spcBef>
            </a:pPr>
            <a:r>
              <a:rPr lang="en-US" sz="1800" b="1" dirty="0"/>
              <a:t>Sargent &amp; Lundy</a:t>
            </a:r>
          </a:p>
          <a:p>
            <a:pPr lvl="1"/>
            <a:r>
              <a:rPr lang="en-US" sz="1800" dirty="0"/>
              <a:t>Sang Gang </a:t>
            </a:r>
          </a:p>
          <a:p>
            <a:pPr lvl="1"/>
            <a:r>
              <a:rPr lang="en-US" sz="1800" dirty="0"/>
              <a:t>Joshua </a:t>
            </a:r>
            <a:r>
              <a:rPr lang="en-US" sz="1800" dirty="0" err="1"/>
              <a:t>Jungé</a:t>
            </a:r>
            <a:r>
              <a:rPr lang="en-US" sz="1800" dirty="0"/>
              <a:t> </a:t>
            </a:r>
          </a:p>
          <a:p>
            <a:pPr lvl="1"/>
            <a:r>
              <a:rPr lang="en-US" sz="1800" dirty="0"/>
              <a:t>Hyojin Lee</a:t>
            </a:r>
          </a:p>
          <a:p>
            <a:pPr lvl="1"/>
            <a:endParaRPr lang="en-US" sz="1800" dirty="0"/>
          </a:p>
        </p:txBody>
      </p:sp>
      <p:sp>
        <p:nvSpPr>
          <p:cNvPr id="12" name="Text Placeholder 11"/>
          <p:cNvSpPr>
            <a:spLocks noGrp="1"/>
          </p:cNvSpPr>
          <p:nvPr>
            <p:ph type="body" sz="quarter" idx="21"/>
          </p:nvPr>
        </p:nvSpPr>
        <p:spPr>
          <a:xfrm>
            <a:off x="515937" y="1216935"/>
            <a:ext cx="6806439" cy="724675"/>
          </a:xfrm>
        </p:spPr>
        <p:txBody>
          <a:bodyPr/>
          <a:lstStyle/>
          <a:p>
            <a:r>
              <a:rPr lang="en-US" dirty="0"/>
              <a:t>Reference and Alternative Technology Selection</a:t>
            </a:r>
          </a:p>
        </p:txBody>
      </p:sp>
      <p:sp>
        <p:nvSpPr>
          <p:cNvPr id="2" name="Title 1"/>
          <p:cNvSpPr>
            <a:spLocks noGrp="1"/>
          </p:cNvSpPr>
          <p:nvPr>
            <p:ph type="title"/>
          </p:nvPr>
        </p:nvSpPr>
        <p:spPr>
          <a:xfrm>
            <a:off x="516416" y="194154"/>
            <a:ext cx="6805961" cy="994189"/>
          </a:xfrm>
        </p:spPr>
        <p:txBody>
          <a:bodyPr/>
          <a:lstStyle/>
          <a:p>
            <a:r>
              <a:rPr lang="en-US" dirty="0"/>
              <a:t>ERCOT CONE Study</a:t>
            </a:r>
          </a:p>
        </p:txBody>
      </p:sp>
    </p:spTree>
    <p:extLst>
      <p:ext uri="{BB962C8B-B14F-4D97-AF65-F5344CB8AC3E}">
        <p14:creationId xmlns:p14="http://schemas.microsoft.com/office/powerpoint/2010/main" val="3437159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9</a:t>
            </a:fld>
            <a:endParaRPr lang="en-US" dirty="0"/>
          </a:p>
        </p:txBody>
      </p:sp>
      <p:sp>
        <p:nvSpPr>
          <p:cNvPr id="4" name="Text Placeholder 3"/>
          <p:cNvSpPr>
            <a:spLocks noGrp="1"/>
          </p:cNvSpPr>
          <p:nvPr>
            <p:ph type="body" sz="quarter" idx="16"/>
          </p:nvPr>
        </p:nvSpPr>
        <p:spPr/>
        <p:txBody>
          <a:bodyPr/>
          <a:lstStyle/>
          <a:p>
            <a:r>
              <a:rPr lang="en-US" b="1" dirty="0"/>
              <a:t>Objective</a:t>
            </a:r>
            <a:r>
              <a:rPr lang="en-US" dirty="0"/>
              <a:t>: describe a dispatchable renewable plant that is most likely to developed in ERCOT in the next few years as a basis for sensitivity analysis of the Cost of New Entry (CONE) reliability metric </a:t>
            </a:r>
          </a:p>
          <a:p>
            <a:r>
              <a:rPr lang="en-US" b="1" dirty="0"/>
              <a:t>Approach</a:t>
            </a:r>
            <a:r>
              <a:rPr lang="en-US" dirty="0"/>
              <a:t>: again use “revealed preference” based on developers’ actual plants/plans</a:t>
            </a:r>
          </a:p>
          <a:p>
            <a:r>
              <a:rPr lang="en-GB" b="1" dirty="0"/>
              <a:t>Characteristics to include:</a:t>
            </a:r>
            <a:endParaRPr lang="en-GB" dirty="0"/>
          </a:p>
          <a:p>
            <a:pPr lvl="1"/>
            <a:r>
              <a:rPr lang="en-GB" dirty="0"/>
              <a:t>Generator technology type and size </a:t>
            </a:r>
          </a:p>
          <a:p>
            <a:pPr lvl="1"/>
            <a:r>
              <a:rPr lang="en-GB" dirty="0"/>
              <a:t>Storage technology type, size, and duration </a:t>
            </a:r>
          </a:p>
          <a:p>
            <a:pPr lvl="1"/>
            <a:r>
              <a:rPr lang="en-GB" dirty="0"/>
              <a:t>Location of a representative plant </a:t>
            </a:r>
          </a:p>
          <a:p>
            <a:pPr lvl="1"/>
            <a:r>
              <a:rPr lang="en-GB" dirty="0"/>
              <a:t>Typical engineering design for power coupling, DC / AC ratio, battery chemistry and battery augmentation schedule </a:t>
            </a:r>
          </a:p>
          <a:p>
            <a:pPr lvl="1"/>
            <a:endParaRPr lang="en-GB" dirty="0"/>
          </a:p>
          <a:p>
            <a:endParaRPr lang="en-US" b="1" dirty="0"/>
          </a:p>
        </p:txBody>
      </p:sp>
      <p:sp>
        <p:nvSpPr>
          <p:cNvPr id="5" name="Text Placeholder 4"/>
          <p:cNvSpPr>
            <a:spLocks noGrp="1"/>
          </p:cNvSpPr>
          <p:nvPr>
            <p:ph type="body" sz="quarter" idx="19"/>
          </p:nvPr>
        </p:nvSpPr>
        <p:spPr/>
        <p:txBody>
          <a:bodyPr/>
          <a:lstStyle/>
          <a:p>
            <a:r>
              <a:rPr lang="en-US" dirty="0"/>
              <a:t>Alternative Reference technology</a:t>
            </a:r>
          </a:p>
        </p:txBody>
      </p:sp>
      <p:sp>
        <p:nvSpPr>
          <p:cNvPr id="6" name="Title 5"/>
          <p:cNvSpPr>
            <a:spLocks noGrp="1"/>
          </p:cNvSpPr>
          <p:nvPr>
            <p:ph type="title"/>
          </p:nvPr>
        </p:nvSpPr>
        <p:spPr/>
        <p:txBody>
          <a:bodyPr/>
          <a:lstStyle/>
          <a:p>
            <a:r>
              <a:rPr lang="en-US" dirty="0"/>
              <a:t>Purpose of Alternative Technology Selection</a:t>
            </a:r>
          </a:p>
        </p:txBody>
      </p:sp>
    </p:spTree>
    <p:extLst>
      <p:ext uri="{BB962C8B-B14F-4D97-AF65-F5344CB8AC3E}">
        <p14:creationId xmlns:p14="http://schemas.microsoft.com/office/powerpoint/2010/main" val="409822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10</a:t>
            </a:fld>
            <a:endParaRPr lang="en-US" dirty="0"/>
          </a:p>
        </p:txBody>
      </p:sp>
      <p:sp>
        <p:nvSpPr>
          <p:cNvPr id="5" name="Text Placeholder 4"/>
          <p:cNvSpPr>
            <a:spLocks noGrp="1"/>
          </p:cNvSpPr>
          <p:nvPr>
            <p:ph type="body" sz="quarter" idx="19"/>
          </p:nvPr>
        </p:nvSpPr>
        <p:spPr/>
        <p:txBody>
          <a:bodyPr/>
          <a:lstStyle/>
          <a:p>
            <a:r>
              <a:rPr lang="en-US" dirty="0"/>
              <a:t>Alternative Reference technology</a:t>
            </a:r>
          </a:p>
        </p:txBody>
      </p:sp>
      <p:sp>
        <p:nvSpPr>
          <p:cNvPr id="6" name="Title 5"/>
          <p:cNvSpPr>
            <a:spLocks noGrp="1"/>
          </p:cNvSpPr>
          <p:nvPr>
            <p:ph type="title"/>
          </p:nvPr>
        </p:nvSpPr>
        <p:spPr/>
        <p:txBody>
          <a:bodyPr/>
          <a:lstStyle/>
          <a:p>
            <a:r>
              <a:rPr lang="en-US" dirty="0"/>
              <a:t>Proposed Specifications for Alternative Reference Technology</a:t>
            </a:r>
          </a:p>
        </p:txBody>
      </p:sp>
      <p:pic>
        <p:nvPicPr>
          <p:cNvPr id="8" name="Picture 7">
            <a:extLst>
              <a:ext uri="{FF2B5EF4-FFF2-40B4-BE49-F238E27FC236}">
                <a16:creationId xmlns:a16="http://schemas.microsoft.com/office/drawing/2014/main" id="{AC712AF2-01BB-07AC-014F-AA87EA494662}"/>
              </a:ext>
            </a:extLst>
          </p:cNvPr>
          <p:cNvPicPr>
            <a:picLocks noChangeAspect="1"/>
          </p:cNvPicPr>
          <p:nvPr/>
        </p:nvPicPr>
        <p:blipFill>
          <a:blip r:embed="rId2"/>
          <a:stretch>
            <a:fillRect/>
          </a:stretch>
        </p:blipFill>
        <p:spPr>
          <a:xfrm>
            <a:off x="1788729" y="1100783"/>
            <a:ext cx="8614542" cy="5740790"/>
          </a:xfrm>
          <a:prstGeom prst="rect">
            <a:avLst/>
          </a:prstGeom>
        </p:spPr>
      </p:pic>
    </p:spTree>
    <p:extLst>
      <p:ext uri="{BB962C8B-B14F-4D97-AF65-F5344CB8AC3E}">
        <p14:creationId xmlns:p14="http://schemas.microsoft.com/office/powerpoint/2010/main" val="78545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771EE6-3FB8-2304-90B8-37AED26F3711}"/>
              </a:ext>
            </a:extLst>
          </p:cNvPr>
          <p:cNvPicPr>
            <a:picLocks noChangeAspect="1"/>
          </p:cNvPicPr>
          <p:nvPr/>
        </p:nvPicPr>
        <p:blipFill>
          <a:blip r:embed="rId2"/>
          <a:stretch>
            <a:fillRect/>
          </a:stretch>
        </p:blipFill>
        <p:spPr>
          <a:xfrm>
            <a:off x="4085162" y="2039872"/>
            <a:ext cx="8092486" cy="2518375"/>
          </a:xfrm>
          <a:prstGeom prst="rect">
            <a:avLst/>
          </a:prstGeom>
        </p:spPr>
      </p:pic>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11</a:t>
            </a:fld>
            <a:endParaRPr lang="en-US" dirty="0"/>
          </a:p>
        </p:txBody>
      </p:sp>
      <p:sp>
        <p:nvSpPr>
          <p:cNvPr id="4" name="Text Placeholder 3"/>
          <p:cNvSpPr>
            <a:spLocks noGrp="1"/>
          </p:cNvSpPr>
          <p:nvPr>
            <p:ph type="body" sz="quarter" idx="16"/>
          </p:nvPr>
        </p:nvSpPr>
        <p:spPr>
          <a:xfrm>
            <a:off x="507999" y="1240077"/>
            <a:ext cx="3506593" cy="5610374"/>
          </a:xfrm>
        </p:spPr>
        <p:txBody>
          <a:bodyPr/>
          <a:lstStyle/>
          <a:p>
            <a:r>
              <a:rPr lang="en-US" sz="1800" dirty="0"/>
              <a:t>Created “Primary Solar Hybrid Dataset” by filtering ERCOT January 2024 GIS Report and confidential duration data provided by ERCOT staff (70 plants and 20 GW of capacity), considering plants:</a:t>
            </a:r>
          </a:p>
          <a:p>
            <a:pPr lvl="1"/>
            <a:r>
              <a:rPr lang="en-US" sz="1600" dirty="0"/>
              <a:t>with a COD between 2021-2026</a:t>
            </a:r>
          </a:p>
          <a:p>
            <a:pPr lvl="1"/>
            <a:r>
              <a:rPr lang="en-US" sz="1600" dirty="0"/>
              <a:t>excluded those without storage</a:t>
            </a:r>
          </a:p>
          <a:p>
            <a:pPr lvl="1"/>
            <a:r>
              <a:rPr lang="en-US" sz="1600" dirty="0"/>
              <a:t>separated those with and without a signed Interconnection Agreement</a:t>
            </a:r>
          </a:p>
          <a:p>
            <a:r>
              <a:rPr lang="en-US" sz="1800" dirty="0"/>
              <a:t>Solar hybrid and standalone storage are both prevalent</a:t>
            </a:r>
            <a:endParaRPr lang="en-US" sz="1600" dirty="0"/>
          </a:p>
          <a:p>
            <a:r>
              <a:rPr lang="en-US" sz="1800" b="1" dirty="0"/>
              <a:t>Solar hybrid </a:t>
            </a:r>
            <a:r>
              <a:rPr lang="en-US" sz="1800" dirty="0"/>
              <a:t>was selected because it is dispatchable and</a:t>
            </a:r>
            <a:r>
              <a:rPr lang="en-US" sz="1800" i="1" dirty="0"/>
              <a:t> </a:t>
            </a:r>
            <a:r>
              <a:rPr lang="en-US" sz="1800" dirty="0"/>
              <a:t>produces primary energy</a:t>
            </a:r>
          </a:p>
        </p:txBody>
      </p:sp>
      <p:sp>
        <p:nvSpPr>
          <p:cNvPr id="5" name="Text Placeholder 4"/>
          <p:cNvSpPr>
            <a:spLocks noGrp="1"/>
          </p:cNvSpPr>
          <p:nvPr>
            <p:ph type="body" sz="quarter" idx="19"/>
          </p:nvPr>
        </p:nvSpPr>
        <p:spPr/>
        <p:txBody>
          <a:bodyPr/>
          <a:lstStyle/>
          <a:p>
            <a:r>
              <a:rPr lang="en-US" dirty="0"/>
              <a:t>ALTERNATIVE Reference technology</a:t>
            </a:r>
          </a:p>
          <a:p>
            <a:endParaRPr lang="en-US" dirty="0"/>
          </a:p>
        </p:txBody>
      </p:sp>
      <p:sp>
        <p:nvSpPr>
          <p:cNvPr id="6" name="Title 5"/>
          <p:cNvSpPr>
            <a:spLocks noGrp="1"/>
          </p:cNvSpPr>
          <p:nvPr>
            <p:ph type="title"/>
          </p:nvPr>
        </p:nvSpPr>
        <p:spPr>
          <a:xfrm>
            <a:off x="508000" y="512748"/>
            <a:ext cx="11538226" cy="555476"/>
          </a:xfrm>
        </p:spPr>
        <p:txBody>
          <a:bodyPr/>
          <a:lstStyle/>
          <a:p>
            <a:r>
              <a:rPr lang="en-US" dirty="0"/>
              <a:t>Alternative Reference Technology</a:t>
            </a:r>
          </a:p>
        </p:txBody>
      </p:sp>
      <p:grpSp>
        <p:nvGrpSpPr>
          <p:cNvPr id="18" name="Group 17"/>
          <p:cNvGrpSpPr/>
          <p:nvPr/>
        </p:nvGrpSpPr>
        <p:grpSpPr>
          <a:xfrm>
            <a:off x="4085162" y="1400441"/>
            <a:ext cx="8092486" cy="3918358"/>
            <a:chOff x="4050387" y="1639842"/>
            <a:chExt cx="8092486" cy="3918358"/>
          </a:xfrm>
        </p:grpSpPr>
        <p:sp>
          <p:nvSpPr>
            <p:cNvPr id="9" name="TextBox 8"/>
            <p:cNvSpPr txBox="1"/>
            <p:nvPr/>
          </p:nvSpPr>
          <p:spPr>
            <a:xfrm>
              <a:off x="4050387" y="4727203"/>
              <a:ext cx="7947300" cy="830997"/>
            </a:xfrm>
            <a:prstGeom prst="rect">
              <a:avLst/>
            </a:prstGeom>
            <a:noFill/>
          </p:spPr>
          <p:txBody>
            <a:bodyPr wrap="square" rtlCol="0">
              <a:spAutoFit/>
            </a:bodyPr>
            <a:lstStyle/>
            <a:p>
              <a:r>
                <a:rPr lang="en-US" sz="1200" dirty="0"/>
                <a:t>Notes and Sources: IA = Interconnection Agreement. </a:t>
              </a:r>
            </a:p>
            <a:p>
              <a:r>
                <a:rPr lang="en-US" sz="1200" dirty="0"/>
                <a:t>[1] to [4]:</a:t>
              </a:r>
            </a:p>
            <a:p>
              <a:r>
                <a:rPr lang="en-US" sz="1200" dirty="0"/>
                <a:t>Confidential data provided by ERCOT staff;</a:t>
              </a:r>
            </a:p>
            <a:p>
              <a:r>
                <a:rPr lang="en-US" sz="1200" dirty="0"/>
                <a:t>ERCOT, January 2024 Generator Interconnection Status (GIS) Report, February 12, 2024.</a:t>
              </a:r>
            </a:p>
          </p:txBody>
        </p:sp>
        <p:sp>
          <p:nvSpPr>
            <p:cNvPr id="8" name="TextBox 7"/>
            <p:cNvSpPr txBox="1"/>
            <p:nvPr/>
          </p:nvSpPr>
          <p:spPr>
            <a:xfrm>
              <a:off x="4050387" y="1639842"/>
              <a:ext cx="8092486" cy="646331"/>
            </a:xfrm>
            <a:prstGeom prst="rect">
              <a:avLst/>
            </a:prstGeom>
            <a:noFill/>
          </p:spPr>
          <p:txBody>
            <a:bodyPr wrap="square" rtlCol="0">
              <a:spAutoFit/>
            </a:bodyPr>
            <a:lstStyle/>
            <a:p>
              <a:pPr algn="ctr"/>
              <a:r>
                <a:rPr lang="en-US" b="1" dirty="0">
                  <a:solidFill>
                    <a:schemeClr val="accent1"/>
                  </a:solidFill>
                </a:rPr>
                <a:t>Comparison of Existing or Planned Storage and Generator Capacities for Hybrid and Standalone Storage Plants in ERCOT (COD 2021 – 2026) </a:t>
              </a:r>
            </a:p>
          </p:txBody>
        </p:sp>
      </p:grpSp>
      <p:sp>
        <p:nvSpPr>
          <p:cNvPr id="3" name="Oval 2">
            <a:extLst>
              <a:ext uri="{FF2B5EF4-FFF2-40B4-BE49-F238E27FC236}">
                <a16:creationId xmlns:a16="http://schemas.microsoft.com/office/drawing/2014/main" id="{D4829FA5-699C-34C7-A0E5-CF6DD545014A}"/>
              </a:ext>
            </a:extLst>
          </p:cNvPr>
          <p:cNvSpPr/>
          <p:nvPr/>
        </p:nvSpPr>
        <p:spPr>
          <a:xfrm>
            <a:off x="8388603" y="4040694"/>
            <a:ext cx="1625409" cy="378497"/>
          </a:xfrm>
          <a:prstGeom prst="ellipse">
            <a:avLst/>
          </a:prstGeom>
          <a:noFill/>
          <a:ln w="444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8033849-E907-F517-7526-23A18A4CA869}"/>
              </a:ext>
            </a:extLst>
          </p:cNvPr>
          <p:cNvSpPr/>
          <p:nvPr/>
        </p:nvSpPr>
        <p:spPr>
          <a:xfrm>
            <a:off x="8379725" y="3314613"/>
            <a:ext cx="1687553" cy="378497"/>
          </a:xfrm>
          <a:prstGeom prst="ellipse">
            <a:avLst/>
          </a:prstGeom>
          <a:noFill/>
          <a:ln w="444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6772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12</a:t>
            </a:fld>
            <a:endParaRPr lang="en-US" dirty="0"/>
          </a:p>
        </p:txBody>
      </p:sp>
      <p:sp>
        <p:nvSpPr>
          <p:cNvPr id="4" name="Text Placeholder 3"/>
          <p:cNvSpPr>
            <a:spLocks noGrp="1"/>
          </p:cNvSpPr>
          <p:nvPr>
            <p:ph type="body" sz="quarter" idx="16"/>
          </p:nvPr>
        </p:nvSpPr>
        <p:spPr>
          <a:xfrm>
            <a:off x="507999" y="1181101"/>
            <a:ext cx="4420993" cy="4995862"/>
          </a:xfrm>
        </p:spPr>
        <p:txBody>
          <a:bodyPr/>
          <a:lstStyle/>
          <a:p>
            <a:r>
              <a:rPr lang="en-US" sz="1800" dirty="0">
                <a:latin typeface="Calibri" panose="020F0502020204030204" pitchFamily="34" charset="0"/>
                <a:ea typeface="Calibri" panose="020F0502020204030204" pitchFamily="34" charset="0"/>
              </a:rPr>
              <a:t>Filtered the Primary Solar Hybrid Dataset for only planned plants with a signed Interconnection Agreement (IA) which resulted in 55 plants total (16 GW)</a:t>
            </a:r>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The histogram on </a:t>
            </a:r>
            <a:r>
              <a:rPr lang="en-US" sz="1600" dirty="0">
                <a:effectLst/>
                <a:latin typeface="Calibri" panose="020F0502020204030204" pitchFamily="34" charset="0"/>
                <a:ea typeface="Calibri" panose="020F0502020204030204" pitchFamily="34" charset="0"/>
              </a:rPr>
              <a:t>the</a:t>
            </a:r>
            <a:r>
              <a:rPr lang="en-US" sz="1800" dirty="0">
                <a:effectLst/>
                <a:latin typeface="Calibri" panose="020F0502020204030204" pitchFamily="34" charset="0"/>
                <a:ea typeface="Calibri" panose="020F0502020204030204" pitchFamily="34" charset="0"/>
              </a:rPr>
              <a:t> right displays the number of plants (</a:t>
            </a:r>
            <a:r>
              <a:rPr lang="en-US" sz="1800" b="1" dirty="0">
                <a:solidFill>
                  <a:srgbClr val="2297AA"/>
                </a:solidFill>
                <a:effectLst/>
                <a:latin typeface="Calibri" panose="020F0502020204030204" pitchFamily="34" charset="0"/>
                <a:ea typeface="Calibri" panose="020F0502020204030204" pitchFamily="34" charset="0"/>
              </a:rPr>
              <a:t>teal, right axis</a:t>
            </a:r>
            <a:r>
              <a:rPr lang="en-US" sz="1800" dirty="0">
                <a:effectLst/>
                <a:latin typeface="Calibri" panose="020F0502020204030204" pitchFamily="34" charset="0"/>
                <a:ea typeface="Calibri" panose="020F0502020204030204" pitchFamily="34" charset="0"/>
              </a:rPr>
              <a:t>) and solar generation portion of capacity (</a:t>
            </a:r>
            <a:r>
              <a:rPr lang="en-US" sz="1800" b="1" dirty="0">
                <a:solidFill>
                  <a:srgbClr val="1B3D6F"/>
                </a:solidFill>
                <a:effectLst/>
                <a:latin typeface="Calibri" panose="020F0502020204030204" pitchFamily="34" charset="0"/>
                <a:ea typeface="Calibri" panose="020F0502020204030204" pitchFamily="34" charset="0"/>
              </a:rPr>
              <a:t>blue, left axis</a:t>
            </a:r>
            <a:r>
              <a:rPr lang="en-US" sz="1800" dirty="0">
                <a:effectLst/>
                <a:latin typeface="Calibri" panose="020F0502020204030204" pitchFamily="34" charset="0"/>
                <a:ea typeface="Calibri" panose="020F0502020204030204" pitchFamily="34" charset="0"/>
              </a:rPr>
              <a:t>) for the planned solar hybrid plants and shows grouping around 200 MW, t</a:t>
            </a:r>
            <a:r>
              <a:rPr lang="en-US" sz="1800" dirty="0"/>
              <a:t>he median generator size is 204 MW </a:t>
            </a:r>
          </a:p>
          <a:p>
            <a:r>
              <a:rPr lang="en-US" sz="1800" dirty="0"/>
              <a:t>Based on the distribution of solar generator sizes, we selected </a:t>
            </a:r>
            <a:r>
              <a:rPr lang="en-US" sz="1800" b="1" dirty="0"/>
              <a:t>200 MW </a:t>
            </a:r>
            <a:r>
              <a:rPr lang="en-US" sz="1800" dirty="0"/>
              <a:t>to be the representative solar capacity</a:t>
            </a:r>
          </a:p>
        </p:txBody>
      </p:sp>
      <p:sp>
        <p:nvSpPr>
          <p:cNvPr id="5" name="Text Placeholder 4"/>
          <p:cNvSpPr>
            <a:spLocks noGrp="1"/>
          </p:cNvSpPr>
          <p:nvPr>
            <p:ph type="body" sz="quarter" idx="19"/>
          </p:nvPr>
        </p:nvSpPr>
        <p:spPr/>
        <p:txBody>
          <a:bodyPr/>
          <a:lstStyle/>
          <a:p>
            <a:r>
              <a:rPr lang="en-US" dirty="0"/>
              <a:t>ALTERNATIVE Reference technology</a:t>
            </a:r>
          </a:p>
          <a:p>
            <a:endParaRPr lang="en-US" dirty="0"/>
          </a:p>
        </p:txBody>
      </p:sp>
      <p:sp>
        <p:nvSpPr>
          <p:cNvPr id="6" name="Title 5"/>
          <p:cNvSpPr>
            <a:spLocks noGrp="1"/>
          </p:cNvSpPr>
          <p:nvPr>
            <p:ph type="title"/>
          </p:nvPr>
        </p:nvSpPr>
        <p:spPr>
          <a:xfrm>
            <a:off x="508000" y="512748"/>
            <a:ext cx="11538226" cy="555476"/>
          </a:xfrm>
        </p:spPr>
        <p:txBody>
          <a:bodyPr/>
          <a:lstStyle/>
          <a:p>
            <a:r>
              <a:rPr lang="en-US" dirty="0"/>
              <a:t>PV Capacity</a:t>
            </a:r>
          </a:p>
        </p:txBody>
      </p:sp>
      <p:grpSp>
        <p:nvGrpSpPr>
          <p:cNvPr id="11" name="Group 10">
            <a:extLst>
              <a:ext uri="{FF2B5EF4-FFF2-40B4-BE49-F238E27FC236}">
                <a16:creationId xmlns:a16="http://schemas.microsoft.com/office/drawing/2014/main" id="{061E34DA-7A83-943F-889C-7F4488EF3977}"/>
              </a:ext>
            </a:extLst>
          </p:cNvPr>
          <p:cNvGrpSpPr/>
          <p:nvPr/>
        </p:nvGrpSpPr>
        <p:grpSpPr>
          <a:xfrm>
            <a:off x="5503985" y="581107"/>
            <a:ext cx="5903893" cy="6115804"/>
            <a:chOff x="5503985" y="581107"/>
            <a:chExt cx="5903893" cy="6115804"/>
          </a:xfrm>
        </p:grpSpPr>
        <p:sp>
          <p:nvSpPr>
            <p:cNvPr id="15" name="TextBox 14">
              <a:extLst>
                <a:ext uri="{FF2B5EF4-FFF2-40B4-BE49-F238E27FC236}">
                  <a16:creationId xmlns:a16="http://schemas.microsoft.com/office/drawing/2014/main" id="{52B75378-395D-9168-930B-1DC954C970CA}"/>
                </a:ext>
              </a:extLst>
            </p:cNvPr>
            <p:cNvSpPr txBox="1"/>
            <p:nvPr/>
          </p:nvSpPr>
          <p:spPr>
            <a:xfrm>
              <a:off x="5868212" y="581107"/>
              <a:ext cx="5539666" cy="646331"/>
            </a:xfrm>
            <a:prstGeom prst="rect">
              <a:avLst/>
            </a:prstGeom>
            <a:noFill/>
          </p:spPr>
          <p:txBody>
            <a:bodyPr wrap="square" rtlCol="0">
              <a:spAutoFit/>
            </a:bodyPr>
            <a:lstStyle/>
            <a:p>
              <a:pPr algn="ctr"/>
              <a:r>
                <a:rPr lang="en-US" b="1" dirty="0">
                  <a:solidFill>
                    <a:schemeClr val="accent1"/>
                  </a:solidFill>
                </a:rPr>
                <a:t>Planned ERCOT Solar Generation Capacity and Solar Hybrid Plants Size Distribution (COD 2023-2026)</a:t>
              </a:r>
            </a:p>
          </p:txBody>
        </p:sp>
        <p:sp>
          <p:nvSpPr>
            <p:cNvPr id="9" name="TextBox 8">
              <a:extLst>
                <a:ext uri="{FF2B5EF4-FFF2-40B4-BE49-F238E27FC236}">
                  <a16:creationId xmlns:a16="http://schemas.microsoft.com/office/drawing/2014/main" id="{43F7B37B-4F74-DB47-4E82-C0AE55178F98}"/>
                </a:ext>
              </a:extLst>
            </p:cNvPr>
            <p:cNvSpPr txBox="1"/>
            <p:nvPr/>
          </p:nvSpPr>
          <p:spPr>
            <a:xfrm>
              <a:off x="5503985" y="6050580"/>
              <a:ext cx="5903893" cy="646331"/>
            </a:xfrm>
            <a:prstGeom prst="rect">
              <a:avLst/>
            </a:prstGeom>
            <a:noFill/>
          </p:spPr>
          <p:txBody>
            <a:bodyPr wrap="square" rtlCol="0">
              <a:spAutoFit/>
            </a:bodyPr>
            <a:lstStyle/>
            <a:p>
              <a:r>
                <a:rPr lang="en-US" sz="1200" dirty="0"/>
                <a:t>Sources: </a:t>
              </a:r>
            </a:p>
            <a:p>
              <a:r>
                <a:rPr lang="en-US" sz="1200" dirty="0"/>
                <a:t>Confidential data provided by ERCOT staff;</a:t>
              </a:r>
            </a:p>
            <a:p>
              <a:r>
                <a:rPr lang="en-US" sz="1200" dirty="0"/>
                <a:t>ERCOT, January 2024 GIS Report, February 12, 2024.</a:t>
              </a:r>
            </a:p>
          </p:txBody>
        </p:sp>
      </p:grpSp>
      <p:pic>
        <p:nvPicPr>
          <p:cNvPr id="12" name="Picture 11">
            <a:extLst>
              <a:ext uri="{FF2B5EF4-FFF2-40B4-BE49-F238E27FC236}">
                <a16:creationId xmlns:a16="http://schemas.microsoft.com/office/drawing/2014/main" id="{70FA3D81-F8E4-3535-5D4A-6FACDFF421F6}"/>
              </a:ext>
            </a:extLst>
          </p:cNvPr>
          <p:cNvPicPr>
            <a:picLocks noChangeAspect="1"/>
          </p:cNvPicPr>
          <p:nvPr/>
        </p:nvPicPr>
        <p:blipFill>
          <a:blip r:embed="rId2"/>
          <a:stretch>
            <a:fillRect/>
          </a:stretch>
        </p:blipFill>
        <p:spPr>
          <a:xfrm>
            <a:off x="5715000" y="1194333"/>
            <a:ext cx="6038068" cy="4604322"/>
          </a:xfrm>
          <a:prstGeom prst="rect">
            <a:avLst/>
          </a:prstGeom>
        </p:spPr>
      </p:pic>
      <p:sp>
        <p:nvSpPr>
          <p:cNvPr id="13" name="TextBox 12">
            <a:extLst>
              <a:ext uri="{FF2B5EF4-FFF2-40B4-BE49-F238E27FC236}">
                <a16:creationId xmlns:a16="http://schemas.microsoft.com/office/drawing/2014/main" id="{E719DD4D-55FA-C732-599B-FF3F5C1B9E0C}"/>
              </a:ext>
            </a:extLst>
          </p:cNvPr>
          <p:cNvSpPr txBox="1"/>
          <p:nvPr/>
        </p:nvSpPr>
        <p:spPr>
          <a:xfrm rot="16200000">
            <a:off x="3273602" y="3341865"/>
            <a:ext cx="4575022" cy="338554"/>
          </a:xfrm>
          <a:prstGeom prst="rect">
            <a:avLst/>
          </a:prstGeom>
          <a:noFill/>
        </p:spPr>
        <p:txBody>
          <a:bodyPr wrap="square" rtlCol="0">
            <a:spAutoFit/>
          </a:bodyPr>
          <a:lstStyle/>
          <a:p>
            <a:pPr algn="ctr"/>
            <a:r>
              <a:rPr lang="en-US" sz="1600" b="1" dirty="0">
                <a:solidFill>
                  <a:schemeClr val="accent1"/>
                </a:solidFill>
              </a:rPr>
              <a:t>Solar Generator Capacity (MW)</a:t>
            </a:r>
          </a:p>
        </p:txBody>
      </p:sp>
      <p:sp>
        <p:nvSpPr>
          <p:cNvPr id="16" name="TextBox 15">
            <a:extLst>
              <a:ext uri="{FF2B5EF4-FFF2-40B4-BE49-F238E27FC236}">
                <a16:creationId xmlns:a16="http://schemas.microsoft.com/office/drawing/2014/main" id="{EE509030-9B61-256B-3ACA-1F60CE02E588}"/>
              </a:ext>
            </a:extLst>
          </p:cNvPr>
          <p:cNvSpPr txBox="1"/>
          <p:nvPr/>
        </p:nvSpPr>
        <p:spPr>
          <a:xfrm>
            <a:off x="5724353" y="5827950"/>
            <a:ext cx="6038068" cy="338554"/>
          </a:xfrm>
          <a:prstGeom prst="rect">
            <a:avLst/>
          </a:prstGeom>
          <a:noFill/>
        </p:spPr>
        <p:txBody>
          <a:bodyPr wrap="square" rtlCol="0">
            <a:spAutoFit/>
          </a:bodyPr>
          <a:lstStyle/>
          <a:p>
            <a:pPr algn="ctr"/>
            <a:r>
              <a:rPr lang="en-US" sz="1600" b="1" dirty="0"/>
              <a:t>Generator Size Bin (MW)</a:t>
            </a:r>
          </a:p>
        </p:txBody>
      </p:sp>
      <p:sp>
        <p:nvSpPr>
          <p:cNvPr id="17" name="TextBox 16">
            <a:extLst>
              <a:ext uri="{FF2B5EF4-FFF2-40B4-BE49-F238E27FC236}">
                <a16:creationId xmlns:a16="http://schemas.microsoft.com/office/drawing/2014/main" id="{57E7907F-71B4-A85C-627E-0FFBCD5E3CD5}"/>
              </a:ext>
            </a:extLst>
          </p:cNvPr>
          <p:cNvSpPr txBox="1"/>
          <p:nvPr/>
        </p:nvSpPr>
        <p:spPr>
          <a:xfrm rot="5400000">
            <a:off x="9490922" y="3446565"/>
            <a:ext cx="4869479" cy="338554"/>
          </a:xfrm>
          <a:prstGeom prst="rect">
            <a:avLst/>
          </a:prstGeom>
          <a:noFill/>
        </p:spPr>
        <p:txBody>
          <a:bodyPr wrap="square" rtlCol="0">
            <a:spAutoFit/>
          </a:bodyPr>
          <a:lstStyle/>
          <a:p>
            <a:pPr algn="ctr"/>
            <a:r>
              <a:rPr lang="en-US" sz="1600" b="1" dirty="0">
                <a:solidFill>
                  <a:schemeClr val="accent2"/>
                </a:solidFill>
              </a:rPr>
              <a:t>Number of Plants</a:t>
            </a:r>
          </a:p>
        </p:txBody>
      </p:sp>
    </p:spTree>
    <p:extLst>
      <p:ext uri="{BB962C8B-B14F-4D97-AF65-F5344CB8AC3E}">
        <p14:creationId xmlns:p14="http://schemas.microsoft.com/office/powerpoint/2010/main" val="150174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13</a:t>
            </a:fld>
            <a:endParaRPr lang="en-US" dirty="0"/>
          </a:p>
        </p:txBody>
      </p:sp>
      <p:sp>
        <p:nvSpPr>
          <p:cNvPr id="4" name="Text Placeholder 3"/>
          <p:cNvSpPr>
            <a:spLocks noGrp="1"/>
          </p:cNvSpPr>
          <p:nvPr>
            <p:ph type="body" sz="quarter" idx="16"/>
          </p:nvPr>
        </p:nvSpPr>
        <p:spPr>
          <a:xfrm>
            <a:off x="507999" y="1181101"/>
            <a:ext cx="5588001" cy="4995862"/>
          </a:xfrm>
        </p:spPr>
        <p:txBody>
          <a:bodyPr/>
          <a:lstStyle/>
          <a:p>
            <a:r>
              <a:rPr lang="en-US" sz="1800" dirty="0"/>
              <a:t>Cross referenced the Primary Solar Hybrid Dataset (70 plants) with confidential solar project data prepared by UL Solutions for ERCOT, which resulted in 29 solar hybrid </a:t>
            </a:r>
            <a:r>
              <a:rPr lang="en-US" sz="1600" dirty="0"/>
              <a:t>plants</a:t>
            </a:r>
            <a:r>
              <a:rPr lang="en-US" sz="1800" dirty="0"/>
              <a:t> (7.8 GW of capacity) that overlapped between the two datasets </a:t>
            </a:r>
          </a:p>
          <a:p>
            <a:r>
              <a:rPr lang="en-US" sz="1800" dirty="0"/>
              <a:t>Based on these 29 solar hybrid plants, 58% of solar hybrid capacity has monocrystalline solar panels, 54% has bifacial solar panels, and 74% has a single-axis tracking system</a:t>
            </a:r>
          </a:p>
          <a:p>
            <a:r>
              <a:rPr lang="en-US" sz="1800" dirty="0"/>
              <a:t>Additionally, Sargent &amp; Lundy reviewed their extensive project database and public sources (Form EIA-860) for ERCOT solar hybrid projects which confirmed our analysis, so we selected a PV system with </a:t>
            </a:r>
            <a:r>
              <a:rPr lang="en-US" sz="1800" b="1" dirty="0"/>
              <a:t>monocrystalline and bifacial solar panels with a single-axis tracking system</a:t>
            </a:r>
          </a:p>
        </p:txBody>
      </p:sp>
      <p:sp>
        <p:nvSpPr>
          <p:cNvPr id="5" name="Text Placeholder 4"/>
          <p:cNvSpPr>
            <a:spLocks noGrp="1"/>
          </p:cNvSpPr>
          <p:nvPr>
            <p:ph type="body" sz="quarter" idx="19"/>
          </p:nvPr>
        </p:nvSpPr>
        <p:spPr/>
        <p:txBody>
          <a:bodyPr/>
          <a:lstStyle/>
          <a:p>
            <a:r>
              <a:rPr lang="en-US"/>
              <a:t>ALTERNATIVE Reference technology</a:t>
            </a:r>
          </a:p>
          <a:p>
            <a:endParaRPr lang="en-US" dirty="0"/>
          </a:p>
        </p:txBody>
      </p:sp>
      <p:sp>
        <p:nvSpPr>
          <p:cNvPr id="6" name="Title 5"/>
          <p:cNvSpPr>
            <a:spLocks noGrp="1"/>
          </p:cNvSpPr>
          <p:nvPr>
            <p:ph type="title"/>
          </p:nvPr>
        </p:nvSpPr>
        <p:spPr>
          <a:xfrm>
            <a:off x="508000" y="512748"/>
            <a:ext cx="11538226" cy="555476"/>
          </a:xfrm>
        </p:spPr>
        <p:txBody>
          <a:bodyPr/>
          <a:lstStyle/>
          <a:p>
            <a:r>
              <a:rPr lang="en-US" dirty="0"/>
              <a:t>PV Module Technology and Tracking System</a:t>
            </a:r>
          </a:p>
        </p:txBody>
      </p:sp>
      <p:sp>
        <p:nvSpPr>
          <p:cNvPr id="16" name="TextBox 15">
            <a:extLst>
              <a:ext uri="{FF2B5EF4-FFF2-40B4-BE49-F238E27FC236}">
                <a16:creationId xmlns:a16="http://schemas.microsoft.com/office/drawing/2014/main" id="{0028D9EC-B8EE-68D1-4149-A98C7C2E99FD}"/>
              </a:ext>
            </a:extLst>
          </p:cNvPr>
          <p:cNvSpPr txBox="1"/>
          <p:nvPr/>
        </p:nvSpPr>
        <p:spPr>
          <a:xfrm>
            <a:off x="6927127" y="581615"/>
            <a:ext cx="4614813" cy="646331"/>
          </a:xfrm>
          <a:prstGeom prst="rect">
            <a:avLst/>
          </a:prstGeom>
          <a:noFill/>
        </p:spPr>
        <p:txBody>
          <a:bodyPr wrap="square" rtlCol="0">
            <a:spAutoFit/>
          </a:bodyPr>
          <a:lstStyle/>
          <a:p>
            <a:pPr algn="ctr"/>
            <a:r>
              <a:rPr lang="en-US" b="1" dirty="0">
                <a:solidFill>
                  <a:schemeClr val="accent1"/>
                </a:solidFill>
              </a:rPr>
              <a:t>PV Technology Characteristics of Existing or Planned Solar Hybrid Plants (COD 2021-2026)</a:t>
            </a:r>
          </a:p>
        </p:txBody>
      </p:sp>
      <p:sp>
        <p:nvSpPr>
          <p:cNvPr id="8" name="TextBox 7">
            <a:extLst>
              <a:ext uri="{FF2B5EF4-FFF2-40B4-BE49-F238E27FC236}">
                <a16:creationId xmlns:a16="http://schemas.microsoft.com/office/drawing/2014/main" id="{9AA0DBB9-6D62-E054-9742-12A6CF3C3076}"/>
              </a:ext>
            </a:extLst>
          </p:cNvPr>
          <p:cNvSpPr txBox="1"/>
          <p:nvPr/>
        </p:nvSpPr>
        <p:spPr>
          <a:xfrm>
            <a:off x="6927127" y="6396335"/>
            <a:ext cx="3809506" cy="461665"/>
          </a:xfrm>
          <a:prstGeom prst="rect">
            <a:avLst/>
          </a:prstGeom>
          <a:noFill/>
        </p:spPr>
        <p:txBody>
          <a:bodyPr wrap="square" rtlCol="0">
            <a:spAutoFit/>
          </a:bodyPr>
          <a:lstStyle/>
          <a:p>
            <a:r>
              <a:rPr lang="en-US" sz="1200" dirty="0"/>
              <a:t>Notes and Sources: Confidential data provided by ERCOT staff; ERCOT, January 2024 GIS Report, February 12, 2024.</a:t>
            </a:r>
          </a:p>
        </p:txBody>
      </p:sp>
      <p:pic>
        <p:nvPicPr>
          <p:cNvPr id="7" name="Picture 6">
            <a:extLst>
              <a:ext uri="{FF2B5EF4-FFF2-40B4-BE49-F238E27FC236}">
                <a16:creationId xmlns:a16="http://schemas.microsoft.com/office/drawing/2014/main" id="{86DD4188-164A-1F9C-7150-61C0C2B98A26}"/>
              </a:ext>
            </a:extLst>
          </p:cNvPr>
          <p:cNvPicPr>
            <a:picLocks noChangeAspect="1"/>
          </p:cNvPicPr>
          <p:nvPr/>
        </p:nvPicPr>
        <p:blipFill>
          <a:blip r:embed="rId2"/>
          <a:stretch>
            <a:fillRect/>
          </a:stretch>
        </p:blipFill>
        <p:spPr>
          <a:xfrm>
            <a:off x="7028819" y="1210423"/>
            <a:ext cx="4411428" cy="1873720"/>
          </a:xfrm>
          <a:prstGeom prst="rect">
            <a:avLst/>
          </a:prstGeom>
        </p:spPr>
      </p:pic>
      <p:pic>
        <p:nvPicPr>
          <p:cNvPr id="15" name="Picture 14">
            <a:extLst>
              <a:ext uri="{FF2B5EF4-FFF2-40B4-BE49-F238E27FC236}">
                <a16:creationId xmlns:a16="http://schemas.microsoft.com/office/drawing/2014/main" id="{4A6C1968-3CA7-CE94-DBCF-295DE2FB8D44}"/>
              </a:ext>
            </a:extLst>
          </p:cNvPr>
          <p:cNvPicPr>
            <a:picLocks noChangeAspect="1"/>
          </p:cNvPicPr>
          <p:nvPr/>
        </p:nvPicPr>
        <p:blipFill>
          <a:blip r:embed="rId3"/>
          <a:stretch>
            <a:fillRect/>
          </a:stretch>
        </p:blipFill>
        <p:spPr>
          <a:xfrm>
            <a:off x="7028097" y="4710503"/>
            <a:ext cx="4410706" cy="1691528"/>
          </a:xfrm>
          <a:prstGeom prst="rect">
            <a:avLst/>
          </a:prstGeom>
        </p:spPr>
      </p:pic>
      <p:pic>
        <p:nvPicPr>
          <p:cNvPr id="10" name="Picture 9">
            <a:extLst>
              <a:ext uri="{FF2B5EF4-FFF2-40B4-BE49-F238E27FC236}">
                <a16:creationId xmlns:a16="http://schemas.microsoft.com/office/drawing/2014/main" id="{77BE6074-E147-BBDB-C723-A115CA332746}"/>
              </a:ext>
            </a:extLst>
          </p:cNvPr>
          <p:cNvPicPr>
            <a:picLocks noChangeAspect="1"/>
          </p:cNvPicPr>
          <p:nvPr/>
        </p:nvPicPr>
        <p:blipFill>
          <a:blip r:embed="rId4"/>
          <a:stretch>
            <a:fillRect/>
          </a:stretch>
        </p:blipFill>
        <p:spPr>
          <a:xfrm>
            <a:off x="7028096" y="3084142"/>
            <a:ext cx="4410705" cy="1691529"/>
          </a:xfrm>
          <a:prstGeom prst="rect">
            <a:avLst/>
          </a:prstGeom>
        </p:spPr>
      </p:pic>
    </p:spTree>
    <p:extLst>
      <p:ext uri="{BB962C8B-B14F-4D97-AF65-F5344CB8AC3E}">
        <p14:creationId xmlns:p14="http://schemas.microsoft.com/office/powerpoint/2010/main" val="3382383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14</a:t>
            </a:fld>
            <a:endParaRPr lang="en-US" dirty="0"/>
          </a:p>
        </p:txBody>
      </p:sp>
      <p:sp>
        <p:nvSpPr>
          <p:cNvPr id="4" name="Text Placeholder 3"/>
          <p:cNvSpPr>
            <a:spLocks noGrp="1"/>
          </p:cNvSpPr>
          <p:nvPr>
            <p:ph type="body" sz="quarter" idx="16"/>
          </p:nvPr>
        </p:nvSpPr>
        <p:spPr>
          <a:xfrm>
            <a:off x="508000" y="1181101"/>
            <a:ext cx="10782852" cy="2291106"/>
          </a:xfrm>
        </p:spPr>
        <p:txBody>
          <a:bodyPr/>
          <a:lstStyle/>
          <a:p>
            <a:r>
              <a:rPr lang="en-US" dirty="0"/>
              <a:t>From our Primary Solar Hybrid Dataset (70 plants total), all storage systems were lithium-ion and the median duration and median storage-to-solar capacity ratio were 2-hours and 50%, therefore we selected </a:t>
            </a:r>
            <a:r>
              <a:rPr lang="en-US" b="1" dirty="0"/>
              <a:t>a lithium-ion battery system with a 2-hour duration and 50% storage-to-solar capacity ratio</a:t>
            </a:r>
            <a:endParaRPr lang="en-US" dirty="0"/>
          </a:p>
          <a:p>
            <a:r>
              <a:rPr lang="en-US" dirty="0"/>
              <a:t>Based on the 200 MW PV generator size and the 50% storage-to-solar capacity ratio, we selected a </a:t>
            </a:r>
            <a:r>
              <a:rPr lang="en-US" b="1" dirty="0"/>
              <a:t>100 MW storage capacity</a:t>
            </a:r>
            <a:endParaRPr lang="en-US" dirty="0"/>
          </a:p>
        </p:txBody>
      </p:sp>
      <p:sp>
        <p:nvSpPr>
          <p:cNvPr id="5" name="Text Placeholder 4"/>
          <p:cNvSpPr>
            <a:spLocks noGrp="1"/>
          </p:cNvSpPr>
          <p:nvPr>
            <p:ph type="body" sz="quarter" idx="19"/>
          </p:nvPr>
        </p:nvSpPr>
        <p:spPr/>
        <p:txBody>
          <a:bodyPr/>
          <a:lstStyle/>
          <a:p>
            <a:r>
              <a:rPr lang="en-US"/>
              <a:t>ALTERNATIVE Reference technology</a:t>
            </a:r>
          </a:p>
          <a:p>
            <a:endParaRPr lang="en-US" dirty="0"/>
          </a:p>
        </p:txBody>
      </p:sp>
      <p:sp>
        <p:nvSpPr>
          <p:cNvPr id="6" name="Title 5"/>
          <p:cNvSpPr>
            <a:spLocks noGrp="1"/>
          </p:cNvSpPr>
          <p:nvPr>
            <p:ph type="title"/>
          </p:nvPr>
        </p:nvSpPr>
        <p:spPr>
          <a:xfrm>
            <a:off x="508000" y="512748"/>
            <a:ext cx="11164718" cy="555476"/>
          </a:xfrm>
        </p:spPr>
        <p:txBody>
          <a:bodyPr/>
          <a:lstStyle/>
          <a:p>
            <a:r>
              <a:rPr lang="en-US" dirty="0"/>
              <a:t>Storage Technology, Storage Capacity, and Duration</a:t>
            </a:r>
          </a:p>
        </p:txBody>
      </p:sp>
      <p:grpSp>
        <p:nvGrpSpPr>
          <p:cNvPr id="14" name="Group 13">
            <a:extLst>
              <a:ext uri="{FF2B5EF4-FFF2-40B4-BE49-F238E27FC236}">
                <a16:creationId xmlns:a16="http://schemas.microsoft.com/office/drawing/2014/main" id="{E508FCF5-03C0-007B-DCF0-491D149BF66D}"/>
              </a:ext>
            </a:extLst>
          </p:cNvPr>
          <p:cNvGrpSpPr/>
          <p:nvPr/>
        </p:nvGrpSpPr>
        <p:grpSpPr>
          <a:xfrm>
            <a:off x="2579995" y="3316529"/>
            <a:ext cx="7020728" cy="3079189"/>
            <a:chOff x="2579995" y="3336638"/>
            <a:chExt cx="7020728" cy="3079189"/>
          </a:xfrm>
        </p:grpSpPr>
        <p:grpSp>
          <p:nvGrpSpPr>
            <p:cNvPr id="9" name="Group 8"/>
            <p:cNvGrpSpPr/>
            <p:nvPr/>
          </p:nvGrpSpPr>
          <p:grpSpPr>
            <a:xfrm>
              <a:off x="2579995" y="3336638"/>
              <a:ext cx="7020728" cy="3079189"/>
              <a:chOff x="2391534" y="3096182"/>
              <a:chExt cx="7320627" cy="3391282"/>
            </a:xfrm>
          </p:grpSpPr>
          <p:grpSp>
            <p:nvGrpSpPr>
              <p:cNvPr id="16" name="Group 15"/>
              <p:cNvGrpSpPr/>
              <p:nvPr/>
            </p:nvGrpSpPr>
            <p:grpSpPr>
              <a:xfrm>
                <a:off x="2468556" y="3096182"/>
                <a:ext cx="7243605" cy="2804736"/>
                <a:chOff x="2468556" y="2897399"/>
                <a:chExt cx="7243605" cy="2804736"/>
              </a:xfrm>
            </p:grpSpPr>
            <p:pic>
              <p:nvPicPr>
                <p:cNvPr id="7" name="Picture 6"/>
                <p:cNvPicPr>
                  <a:picLocks noChangeAspect="1"/>
                </p:cNvPicPr>
                <p:nvPr/>
              </p:nvPicPr>
              <p:blipFill>
                <a:blip r:embed="rId2"/>
                <a:stretch>
                  <a:fillRect/>
                </a:stretch>
              </p:blipFill>
              <p:spPr>
                <a:xfrm>
                  <a:off x="2468556" y="3485417"/>
                  <a:ext cx="7243605" cy="2216718"/>
                </a:xfrm>
                <a:prstGeom prst="rect">
                  <a:avLst/>
                </a:prstGeom>
              </p:spPr>
            </p:pic>
            <p:sp>
              <p:nvSpPr>
                <p:cNvPr id="8" name="TextBox 7"/>
                <p:cNvSpPr txBox="1"/>
                <p:nvPr/>
              </p:nvSpPr>
              <p:spPr>
                <a:xfrm>
                  <a:off x="2468556" y="2897399"/>
                  <a:ext cx="7243605" cy="711840"/>
                </a:xfrm>
                <a:prstGeom prst="rect">
                  <a:avLst/>
                </a:prstGeom>
                <a:noFill/>
              </p:spPr>
              <p:txBody>
                <a:bodyPr wrap="square" rtlCol="0">
                  <a:spAutoFit/>
                </a:bodyPr>
                <a:lstStyle/>
                <a:p>
                  <a:pPr algn="ctr"/>
                  <a:r>
                    <a:rPr lang="en-US" b="1" dirty="0">
                      <a:solidFill>
                        <a:schemeClr val="accent1"/>
                      </a:solidFill>
                    </a:rPr>
                    <a:t>Storage Durations for Existing or Planned Solar Hybrid Plants vs. Standalone Storage in ERCOT (COD 2021 – 2026) </a:t>
                  </a:r>
                </a:p>
              </p:txBody>
            </p:sp>
          </p:grpSp>
          <p:sp>
            <p:nvSpPr>
              <p:cNvPr id="10" name="TextBox 9"/>
              <p:cNvSpPr txBox="1"/>
              <p:nvPr/>
            </p:nvSpPr>
            <p:spPr>
              <a:xfrm>
                <a:off x="2391534" y="5775624"/>
                <a:ext cx="7243605" cy="711840"/>
              </a:xfrm>
              <a:prstGeom prst="rect">
                <a:avLst/>
              </a:prstGeom>
              <a:noFill/>
            </p:spPr>
            <p:txBody>
              <a:bodyPr wrap="square" rtlCol="0">
                <a:spAutoFit/>
              </a:bodyPr>
              <a:lstStyle/>
              <a:p>
                <a:r>
                  <a:rPr lang="en-US" sz="1200" dirty="0"/>
                  <a:t>Notes and Sources: IA = Interconnection Agreement. </a:t>
                </a:r>
              </a:p>
              <a:p>
                <a:r>
                  <a:rPr lang="en-US" sz="1200" dirty="0"/>
                  <a:t>Confidential data provided by ERCOT staff;</a:t>
                </a:r>
              </a:p>
              <a:p>
                <a:r>
                  <a:rPr lang="en-US" sz="1200" dirty="0"/>
                  <a:t>ERCOT, January 2024 GIS Report, February 12, 2024.</a:t>
                </a:r>
              </a:p>
            </p:txBody>
          </p:sp>
        </p:grpSp>
        <p:sp>
          <p:nvSpPr>
            <p:cNvPr id="12" name="Oval 11"/>
            <p:cNvSpPr/>
            <p:nvPr/>
          </p:nvSpPr>
          <p:spPr>
            <a:xfrm>
              <a:off x="7244340" y="5163560"/>
              <a:ext cx="2077040" cy="312513"/>
            </a:xfrm>
            <a:prstGeom prst="ellipse">
              <a:avLst/>
            </a:prstGeom>
            <a:noFill/>
            <a:ln w="444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91029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8CCD16-2D7F-C8A5-08E0-D4ACD91A7D8A}"/>
              </a:ext>
            </a:extLst>
          </p:cNvPr>
          <p:cNvSpPr>
            <a:spLocks noGrp="1"/>
          </p:cNvSpPr>
          <p:nvPr>
            <p:ph type="sldNum" sz="quarter" idx="21"/>
          </p:nvPr>
        </p:nvSpPr>
        <p:spPr/>
        <p:txBody>
          <a:bodyPr/>
          <a:lstStyle/>
          <a:p>
            <a:r>
              <a:rPr lang="en-US"/>
              <a:t>brattle.com | </a:t>
            </a:r>
            <a:fld id="{C95ECF09-ED6D-489D-87B4-9DBCD4D54A41}" type="slidenum">
              <a:rPr lang="en-US" smtClean="0"/>
              <a:pPr/>
              <a:t>15</a:t>
            </a:fld>
            <a:endParaRPr lang="en-US" dirty="0"/>
          </a:p>
        </p:txBody>
      </p:sp>
      <p:sp>
        <p:nvSpPr>
          <p:cNvPr id="4" name="Text Placeholder 3">
            <a:extLst>
              <a:ext uri="{FF2B5EF4-FFF2-40B4-BE49-F238E27FC236}">
                <a16:creationId xmlns:a16="http://schemas.microsoft.com/office/drawing/2014/main" id="{795E33EB-552E-DFD6-75C5-8035FECEB862}"/>
              </a:ext>
            </a:extLst>
          </p:cNvPr>
          <p:cNvSpPr>
            <a:spLocks noGrp="1"/>
          </p:cNvSpPr>
          <p:nvPr>
            <p:ph type="body" sz="quarter" idx="16"/>
          </p:nvPr>
        </p:nvSpPr>
        <p:spPr>
          <a:xfrm>
            <a:off x="508000" y="1181101"/>
            <a:ext cx="5804877" cy="4995862"/>
          </a:xfrm>
        </p:spPr>
        <p:txBody>
          <a:bodyPr/>
          <a:lstStyle/>
          <a:p>
            <a:r>
              <a:rPr lang="en-US" dirty="0">
                <a:latin typeface="Calibri" panose="020F0502020204030204" pitchFamily="34" charset="0"/>
                <a:ea typeface="Calibri" panose="020F0502020204030204" pitchFamily="34" charset="0"/>
              </a:rPr>
              <a:t>Filtered the Primary Solar Hybrid Dataset for only planned plants which resulted in 55 plants total (16 GW)</a:t>
            </a:r>
            <a:endParaRPr lang="en-US" dirty="0"/>
          </a:p>
          <a:p>
            <a:r>
              <a:rPr lang="en-US" dirty="0"/>
              <a:t>37% (5.8 GW) of solar generator capacity is in the top 5 counties (see the highlighted counties in the map) and </a:t>
            </a:r>
            <a:r>
              <a:rPr lang="en-US" dirty="0">
                <a:effectLst/>
                <a:latin typeface="Calibri" panose="020F0502020204030204" pitchFamily="34" charset="0"/>
                <a:ea typeface="Calibri" panose="020F0502020204030204" pitchFamily="34" charset="0"/>
              </a:rPr>
              <a:t>Brazoria County (in </a:t>
            </a:r>
            <a:r>
              <a:rPr lang="en-US" b="1" dirty="0">
                <a:solidFill>
                  <a:schemeClr val="accent3"/>
                </a:solidFill>
                <a:effectLst/>
                <a:latin typeface="Calibri" panose="020F0502020204030204" pitchFamily="34" charset="0"/>
                <a:ea typeface="Calibri" panose="020F0502020204030204" pitchFamily="34" charset="0"/>
              </a:rPr>
              <a:t>green</a:t>
            </a:r>
            <a:r>
              <a:rPr lang="en-US" dirty="0">
                <a:effectLst/>
                <a:latin typeface="Calibri" panose="020F0502020204030204" pitchFamily="34" charset="0"/>
                <a:ea typeface="Calibri" panose="020F0502020204030204" pitchFamily="34" charset="0"/>
              </a:rPr>
              <a:t>) is the county with the most capacity and contains 12% (1.9 GW) of the total, so we selected </a:t>
            </a:r>
            <a:r>
              <a:rPr lang="en-US" b="1" dirty="0">
                <a:effectLst/>
                <a:latin typeface="Calibri" panose="020F0502020204030204" pitchFamily="34" charset="0"/>
                <a:ea typeface="Calibri" panose="020F0502020204030204" pitchFamily="34" charset="0"/>
              </a:rPr>
              <a:t>Brazoria County as the reference location</a:t>
            </a:r>
            <a:endParaRPr lang="en-US" dirty="0">
              <a:effectLst/>
              <a:latin typeface="Times New Roman" panose="02020603050405020304" pitchFamily="18" charset="0"/>
              <a:ea typeface="Calibri" panose="020F0502020204030204" pitchFamily="34" charset="0"/>
            </a:endParaRPr>
          </a:p>
          <a:p>
            <a:pPr lvl="1">
              <a:spcBef>
                <a:spcPts val="1800"/>
              </a:spcBef>
            </a:pPr>
            <a:endParaRPr lang="en-US" dirty="0"/>
          </a:p>
          <a:p>
            <a:pPr lvl="1"/>
            <a:endParaRPr lang="en-US" dirty="0"/>
          </a:p>
        </p:txBody>
      </p:sp>
      <p:sp>
        <p:nvSpPr>
          <p:cNvPr id="5" name="Text Placeholder 4">
            <a:extLst>
              <a:ext uri="{FF2B5EF4-FFF2-40B4-BE49-F238E27FC236}">
                <a16:creationId xmlns:a16="http://schemas.microsoft.com/office/drawing/2014/main" id="{FF851D12-5B02-0B05-4F3C-E890CCDFE2BB}"/>
              </a:ext>
            </a:extLst>
          </p:cNvPr>
          <p:cNvSpPr>
            <a:spLocks noGrp="1"/>
          </p:cNvSpPr>
          <p:nvPr>
            <p:ph type="body" sz="quarter" idx="19"/>
          </p:nvPr>
        </p:nvSpPr>
        <p:spPr>
          <a:xfrm>
            <a:off x="508000" y="7549"/>
            <a:ext cx="6040438" cy="954107"/>
          </a:xfrm>
        </p:spPr>
        <p:txBody>
          <a:bodyPr/>
          <a:lstStyle/>
          <a:p>
            <a:r>
              <a:rPr lang="en-US" dirty="0"/>
              <a:t>ALTERNATIVE Reference technology</a:t>
            </a:r>
          </a:p>
          <a:p>
            <a:endParaRPr lang="en-US" dirty="0"/>
          </a:p>
        </p:txBody>
      </p:sp>
      <p:sp>
        <p:nvSpPr>
          <p:cNvPr id="6" name="Title 5">
            <a:extLst>
              <a:ext uri="{FF2B5EF4-FFF2-40B4-BE49-F238E27FC236}">
                <a16:creationId xmlns:a16="http://schemas.microsoft.com/office/drawing/2014/main" id="{166B77C6-579E-CEBF-FA49-D18E4E3549F1}"/>
              </a:ext>
            </a:extLst>
          </p:cNvPr>
          <p:cNvSpPr>
            <a:spLocks noGrp="1"/>
          </p:cNvSpPr>
          <p:nvPr>
            <p:ph type="title"/>
          </p:nvPr>
        </p:nvSpPr>
        <p:spPr/>
        <p:txBody>
          <a:bodyPr/>
          <a:lstStyle/>
          <a:p>
            <a:r>
              <a:rPr lang="en-US" dirty="0"/>
              <a:t>Location</a:t>
            </a:r>
          </a:p>
        </p:txBody>
      </p:sp>
      <p:grpSp>
        <p:nvGrpSpPr>
          <p:cNvPr id="12" name="Group 11">
            <a:extLst>
              <a:ext uri="{FF2B5EF4-FFF2-40B4-BE49-F238E27FC236}">
                <a16:creationId xmlns:a16="http://schemas.microsoft.com/office/drawing/2014/main" id="{32C38316-25D2-BAE0-3233-1862DF0613D0}"/>
              </a:ext>
            </a:extLst>
          </p:cNvPr>
          <p:cNvGrpSpPr/>
          <p:nvPr/>
        </p:nvGrpSpPr>
        <p:grpSpPr>
          <a:xfrm>
            <a:off x="6914117" y="723102"/>
            <a:ext cx="4833212" cy="5660156"/>
            <a:chOff x="6914117" y="723102"/>
            <a:chExt cx="4833212" cy="5660156"/>
          </a:xfrm>
        </p:grpSpPr>
        <p:sp>
          <p:nvSpPr>
            <p:cNvPr id="7" name="TextBox 6">
              <a:extLst>
                <a:ext uri="{FF2B5EF4-FFF2-40B4-BE49-F238E27FC236}">
                  <a16:creationId xmlns:a16="http://schemas.microsoft.com/office/drawing/2014/main" id="{47348126-B53F-087A-9681-A4EECED3F734}"/>
                </a:ext>
              </a:extLst>
            </p:cNvPr>
            <p:cNvSpPr txBox="1"/>
            <p:nvPr/>
          </p:nvSpPr>
          <p:spPr>
            <a:xfrm>
              <a:off x="6914117" y="723102"/>
              <a:ext cx="4648942" cy="646331"/>
            </a:xfrm>
            <a:prstGeom prst="rect">
              <a:avLst/>
            </a:prstGeom>
            <a:noFill/>
          </p:spPr>
          <p:txBody>
            <a:bodyPr wrap="square" rtlCol="0">
              <a:spAutoFit/>
            </a:bodyPr>
            <a:lstStyle/>
            <a:p>
              <a:pPr algn="ctr"/>
              <a:r>
                <a:rPr lang="en-US" b="1" dirty="0">
                  <a:solidFill>
                    <a:schemeClr val="accent1"/>
                  </a:solidFill>
                </a:rPr>
                <a:t>Locations of Planned Solar Hybrid Plants in ERCOT (COD 2023 – 2026) </a:t>
              </a:r>
            </a:p>
          </p:txBody>
        </p:sp>
        <p:sp>
          <p:nvSpPr>
            <p:cNvPr id="11" name="TextBox 10">
              <a:extLst>
                <a:ext uri="{FF2B5EF4-FFF2-40B4-BE49-F238E27FC236}">
                  <a16:creationId xmlns:a16="http://schemas.microsoft.com/office/drawing/2014/main" id="{7BD582B4-05FA-5064-DD87-0624539323A8}"/>
                </a:ext>
              </a:extLst>
            </p:cNvPr>
            <p:cNvSpPr txBox="1"/>
            <p:nvPr/>
          </p:nvSpPr>
          <p:spPr>
            <a:xfrm>
              <a:off x="7132515" y="5736927"/>
              <a:ext cx="4614814" cy="646331"/>
            </a:xfrm>
            <a:prstGeom prst="rect">
              <a:avLst/>
            </a:prstGeom>
            <a:noFill/>
          </p:spPr>
          <p:txBody>
            <a:bodyPr wrap="square" rtlCol="0">
              <a:spAutoFit/>
            </a:bodyPr>
            <a:lstStyle/>
            <a:p>
              <a:r>
                <a:rPr lang="en-US" sz="1200" dirty="0"/>
                <a:t>Sources: </a:t>
              </a:r>
            </a:p>
            <a:p>
              <a:r>
                <a:rPr lang="en-US" sz="1200" dirty="0"/>
                <a:t>Confidential data provided by ERCOT staff;</a:t>
              </a:r>
            </a:p>
            <a:p>
              <a:r>
                <a:rPr lang="en-US" sz="1200" dirty="0"/>
                <a:t>ERCOT, January 2024 GIS Report, February 12, 2024.</a:t>
              </a:r>
            </a:p>
          </p:txBody>
        </p:sp>
      </p:grpSp>
      <p:pic>
        <p:nvPicPr>
          <p:cNvPr id="9" name="Picture 8">
            <a:extLst>
              <a:ext uri="{FF2B5EF4-FFF2-40B4-BE49-F238E27FC236}">
                <a16:creationId xmlns:a16="http://schemas.microsoft.com/office/drawing/2014/main" id="{59651960-61E1-4ACF-9986-303FCFA00817}"/>
              </a:ext>
            </a:extLst>
          </p:cNvPr>
          <p:cNvPicPr>
            <a:picLocks noChangeAspect="1"/>
          </p:cNvPicPr>
          <p:nvPr/>
        </p:nvPicPr>
        <p:blipFill rotWithShape="1">
          <a:blip r:embed="rId2">
            <a:extLst>
              <a:ext uri="{28A0092B-C50C-407E-A947-70E740481C1C}">
                <a14:useLocalDpi xmlns:a14="http://schemas.microsoft.com/office/drawing/2010/main" val="0"/>
              </a:ext>
            </a:extLst>
          </a:blip>
          <a:srcRect l="46923" t="37163" b="35"/>
          <a:stretch/>
        </p:blipFill>
        <p:spPr>
          <a:xfrm>
            <a:off x="7416799" y="1369433"/>
            <a:ext cx="3944235" cy="4356864"/>
          </a:xfrm>
          <a:prstGeom prst="rect">
            <a:avLst/>
          </a:prstGeom>
        </p:spPr>
      </p:pic>
    </p:spTree>
    <p:extLst>
      <p:ext uri="{BB962C8B-B14F-4D97-AF65-F5344CB8AC3E}">
        <p14:creationId xmlns:p14="http://schemas.microsoft.com/office/powerpoint/2010/main" val="4190709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19174" y="6356350"/>
            <a:ext cx="1453544" cy="365125"/>
          </a:xfrm>
        </p:spPr>
        <p:txBody>
          <a:bodyPr/>
          <a:lstStyle/>
          <a:p>
            <a:r>
              <a:rPr lang="en-US"/>
              <a:t>brattle.com | </a:t>
            </a:r>
            <a:fld id="{C95ECF09-ED6D-489D-87B4-9DBCD4D54A41}" type="slidenum">
              <a:rPr lang="en-US" smtClean="0"/>
              <a:pPr/>
              <a:t>16</a:t>
            </a:fld>
            <a:endParaRPr lang="en-US" dirty="0"/>
          </a:p>
        </p:txBody>
      </p:sp>
      <p:sp>
        <p:nvSpPr>
          <p:cNvPr id="4" name="Text Placeholder 3"/>
          <p:cNvSpPr>
            <a:spLocks noGrp="1"/>
          </p:cNvSpPr>
          <p:nvPr>
            <p:ph type="body" sz="quarter" idx="16"/>
          </p:nvPr>
        </p:nvSpPr>
        <p:spPr>
          <a:xfrm>
            <a:off x="490264" y="1096369"/>
            <a:ext cx="4275310" cy="4995862"/>
          </a:xfrm>
        </p:spPr>
        <p:txBody>
          <a:bodyPr/>
          <a:lstStyle/>
          <a:p>
            <a:pPr>
              <a:spcBef>
                <a:spcPts val="1200"/>
              </a:spcBef>
            </a:pPr>
            <a:r>
              <a:rPr lang="en-US" sz="1800" b="1" dirty="0"/>
              <a:t>Problem of battery degradation: </a:t>
            </a:r>
            <a:r>
              <a:rPr lang="en-US" sz="1800" dirty="0"/>
              <a:t>Li-ion battery systems degrade due to time, usage, and environmental factors. This degradation impacts the capacity, duration, and efficiency of the storage system, so to maintain capabilities as sized for the interconnection and hybrid system (as well as contract and warranty terms) mitigation techniques are needed.</a:t>
            </a:r>
          </a:p>
          <a:p>
            <a:pPr>
              <a:spcBef>
                <a:spcPts val="1200"/>
              </a:spcBef>
            </a:pPr>
            <a:r>
              <a:rPr lang="en-US" sz="1800" b="1" dirty="0"/>
              <a:t>Storage augmentation: </a:t>
            </a:r>
            <a:r>
              <a:rPr lang="en-US" sz="1800" dirty="0"/>
              <a:t>is a common practice for Li-ion storage systems which entails over-building a fixed percentage of design capacity and over-designing some system components (such as battery module rack space) to later enable battery modules to be added (augmented) during the project lifetime to offset degradation during normal system operations.</a:t>
            </a:r>
          </a:p>
          <a:p>
            <a:pPr marL="111125" lvl="1" indent="0">
              <a:buNone/>
            </a:pPr>
            <a:endParaRPr lang="en-US" dirty="0">
              <a:solidFill>
                <a:srgbClr val="FF0000"/>
              </a:solidFill>
            </a:endParaRPr>
          </a:p>
        </p:txBody>
      </p:sp>
      <p:sp>
        <p:nvSpPr>
          <p:cNvPr id="5" name="Text Placeholder 4"/>
          <p:cNvSpPr>
            <a:spLocks noGrp="1"/>
          </p:cNvSpPr>
          <p:nvPr>
            <p:ph type="body" sz="quarter" idx="19"/>
          </p:nvPr>
        </p:nvSpPr>
        <p:spPr>
          <a:xfrm>
            <a:off x="508000" y="7549"/>
            <a:ext cx="6040438" cy="477054"/>
          </a:xfrm>
        </p:spPr>
        <p:txBody>
          <a:bodyPr/>
          <a:lstStyle/>
          <a:p>
            <a:r>
              <a:rPr lang="en-US"/>
              <a:t>ALTERNATIVE Reference technology</a:t>
            </a:r>
          </a:p>
          <a:p>
            <a:endParaRPr lang="en-US" dirty="0"/>
          </a:p>
        </p:txBody>
      </p:sp>
      <p:sp>
        <p:nvSpPr>
          <p:cNvPr id="6" name="Title 5"/>
          <p:cNvSpPr>
            <a:spLocks noGrp="1"/>
          </p:cNvSpPr>
          <p:nvPr>
            <p:ph type="title"/>
          </p:nvPr>
        </p:nvSpPr>
        <p:spPr>
          <a:xfrm>
            <a:off x="508000" y="512748"/>
            <a:ext cx="10231535" cy="555476"/>
          </a:xfrm>
        </p:spPr>
        <p:txBody>
          <a:bodyPr/>
          <a:lstStyle/>
          <a:p>
            <a:r>
              <a:rPr lang="en-US" dirty="0"/>
              <a:t>Storage Augmentation (1/2)</a:t>
            </a:r>
          </a:p>
        </p:txBody>
      </p:sp>
      <p:grpSp>
        <p:nvGrpSpPr>
          <p:cNvPr id="34" name="Group 33">
            <a:extLst>
              <a:ext uri="{FF2B5EF4-FFF2-40B4-BE49-F238E27FC236}">
                <a16:creationId xmlns:a16="http://schemas.microsoft.com/office/drawing/2014/main" id="{FECCAF50-5AED-1E5D-E2A2-07230135037F}"/>
              </a:ext>
            </a:extLst>
          </p:cNvPr>
          <p:cNvGrpSpPr/>
          <p:nvPr/>
        </p:nvGrpSpPr>
        <p:grpSpPr>
          <a:xfrm>
            <a:off x="4755338" y="1107065"/>
            <a:ext cx="7436273" cy="5055660"/>
            <a:chOff x="4755749" y="1107065"/>
            <a:chExt cx="7436273" cy="5055660"/>
          </a:xfrm>
        </p:grpSpPr>
        <p:sp>
          <p:nvSpPr>
            <p:cNvPr id="10" name="TextBox 9">
              <a:extLst>
                <a:ext uri="{FF2B5EF4-FFF2-40B4-BE49-F238E27FC236}">
                  <a16:creationId xmlns:a16="http://schemas.microsoft.com/office/drawing/2014/main" id="{834CFBC0-CF7B-E945-DA88-4B0FBAEA43BB}"/>
                </a:ext>
              </a:extLst>
            </p:cNvPr>
            <p:cNvSpPr txBox="1"/>
            <p:nvPr/>
          </p:nvSpPr>
          <p:spPr>
            <a:xfrm>
              <a:off x="5361273" y="1107065"/>
              <a:ext cx="6728058" cy="369332"/>
            </a:xfrm>
            <a:prstGeom prst="rect">
              <a:avLst/>
            </a:prstGeom>
            <a:noFill/>
          </p:spPr>
          <p:txBody>
            <a:bodyPr wrap="square" rtlCol="0">
              <a:spAutoFit/>
            </a:bodyPr>
            <a:lstStyle/>
            <a:p>
              <a:pPr algn="ctr"/>
              <a:r>
                <a:rPr lang="en-US" b="1" dirty="0">
                  <a:solidFill>
                    <a:schemeClr val="accent1"/>
                  </a:solidFill>
                </a:rPr>
                <a:t>Illustrative Example of BESS Overbuild and Augmentation Approach</a:t>
              </a:r>
            </a:p>
          </p:txBody>
        </p:sp>
        <p:grpSp>
          <p:nvGrpSpPr>
            <p:cNvPr id="29" name="Group 28">
              <a:extLst>
                <a:ext uri="{FF2B5EF4-FFF2-40B4-BE49-F238E27FC236}">
                  <a16:creationId xmlns:a16="http://schemas.microsoft.com/office/drawing/2014/main" id="{19B62B18-76A2-4F8B-E5DA-199868CD2D6F}"/>
                </a:ext>
              </a:extLst>
            </p:cNvPr>
            <p:cNvGrpSpPr/>
            <p:nvPr/>
          </p:nvGrpSpPr>
          <p:grpSpPr>
            <a:xfrm>
              <a:off x="4755749" y="1512520"/>
              <a:ext cx="7436273" cy="4650205"/>
              <a:chOff x="4755749" y="1512520"/>
              <a:chExt cx="7436273" cy="4650205"/>
            </a:xfrm>
          </p:grpSpPr>
          <p:grpSp>
            <p:nvGrpSpPr>
              <p:cNvPr id="22" name="Group 21">
                <a:extLst>
                  <a:ext uri="{FF2B5EF4-FFF2-40B4-BE49-F238E27FC236}">
                    <a16:creationId xmlns:a16="http://schemas.microsoft.com/office/drawing/2014/main" id="{5216D3A9-287F-CBAF-18DF-B5C3961E7B3A}"/>
                  </a:ext>
                </a:extLst>
              </p:cNvPr>
              <p:cNvGrpSpPr/>
              <p:nvPr/>
            </p:nvGrpSpPr>
            <p:grpSpPr>
              <a:xfrm>
                <a:off x="4755749" y="1512520"/>
                <a:ext cx="7436273" cy="4650205"/>
                <a:chOff x="4755749" y="1512520"/>
                <a:chExt cx="7436273" cy="4650205"/>
              </a:xfrm>
            </p:grpSpPr>
            <p:pic>
              <p:nvPicPr>
                <p:cNvPr id="21" name="Picture 20">
                  <a:extLst>
                    <a:ext uri="{FF2B5EF4-FFF2-40B4-BE49-F238E27FC236}">
                      <a16:creationId xmlns:a16="http://schemas.microsoft.com/office/drawing/2014/main" id="{AEAD2215-94BB-DB5C-29C1-999A2C422F39}"/>
                    </a:ext>
                  </a:extLst>
                </p:cNvPr>
                <p:cNvPicPr>
                  <a:picLocks noChangeAspect="1"/>
                </p:cNvPicPr>
                <p:nvPr/>
              </p:nvPicPr>
              <p:blipFill>
                <a:blip r:embed="rId2"/>
                <a:stretch>
                  <a:fillRect/>
                </a:stretch>
              </p:blipFill>
              <p:spPr>
                <a:xfrm>
                  <a:off x="5062656" y="1954730"/>
                  <a:ext cx="7123692" cy="4067498"/>
                </a:xfrm>
                <a:prstGeom prst="rect">
                  <a:avLst/>
                </a:prstGeom>
              </p:spPr>
            </p:pic>
            <p:grpSp>
              <p:nvGrpSpPr>
                <p:cNvPr id="18" name="Group 17">
                  <a:extLst>
                    <a:ext uri="{FF2B5EF4-FFF2-40B4-BE49-F238E27FC236}">
                      <a16:creationId xmlns:a16="http://schemas.microsoft.com/office/drawing/2014/main" id="{764F67AF-4E8B-BB7D-143B-D7B62DDCB6E6}"/>
                    </a:ext>
                  </a:extLst>
                </p:cNvPr>
                <p:cNvGrpSpPr/>
                <p:nvPr/>
              </p:nvGrpSpPr>
              <p:grpSpPr>
                <a:xfrm>
                  <a:off x="10555116" y="1512520"/>
                  <a:ext cx="1636906" cy="1040107"/>
                  <a:chOff x="10830281" y="2682147"/>
                  <a:chExt cx="1636906" cy="1040107"/>
                </a:xfrm>
                <a:solidFill>
                  <a:schemeClr val="bg1"/>
                </a:solidFill>
              </p:grpSpPr>
              <p:sp>
                <p:nvSpPr>
                  <p:cNvPr id="13" name="TextBox 12">
                    <a:extLst>
                      <a:ext uri="{FF2B5EF4-FFF2-40B4-BE49-F238E27FC236}">
                        <a16:creationId xmlns:a16="http://schemas.microsoft.com/office/drawing/2014/main" id="{BAF23046-067A-CD5C-3DC5-FEB443C3A438}"/>
                      </a:ext>
                    </a:extLst>
                  </p:cNvPr>
                  <p:cNvSpPr txBox="1"/>
                  <p:nvPr/>
                </p:nvSpPr>
                <p:spPr>
                  <a:xfrm>
                    <a:off x="10830281" y="3414477"/>
                    <a:ext cx="1634067" cy="307777"/>
                  </a:xfrm>
                  <a:prstGeom prst="rect">
                    <a:avLst/>
                  </a:prstGeom>
                  <a:grpFill/>
                </p:spPr>
                <p:txBody>
                  <a:bodyPr wrap="square" rtlCol="0">
                    <a:spAutoFit/>
                  </a:bodyPr>
                  <a:lstStyle/>
                  <a:p>
                    <a:r>
                      <a:rPr lang="en-US" sz="1400" b="1" dirty="0">
                        <a:solidFill>
                          <a:schemeClr val="accent2"/>
                        </a:solidFill>
                      </a:rPr>
                      <a:t>Initial Capacity</a:t>
                    </a:r>
                  </a:p>
                </p:txBody>
              </p:sp>
              <p:sp>
                <p:nvSpPr>
                  <p:cNvPr id="15" name="TextBox 14">
                    <a:extLst>
                      <a:ext uri="{FF2B5EF4-FFF2-40B4-BE49-F238E27FC236}">
                        <a16:creationId xmlns:a16="http://schemas.microsoft.com/office/drawing/2014/main" id="{99574714-2B46-14DA-C054-2A9EC3EA8C79}"/>
                      </a:ext>
                    </a:extLst>
                  </p:cNvPr>
                  <p:cNvSpPr txBox="1"/>
                  <p:nvPr/>
                </p:nvSpPr>
                <p:spPr>
                  <a:xfrm>
                    <a:off x="10830283" y="3180049"/>
                    <a:ext cx="1634067" cy="307777"/>
                  </a:xfrm>
                  <a:prstGeom prst="rect">
                    <a:avLst/>
                  </a:prstGeom>
                  <a:grpFill/>
                </p:spPr>
                <p:txBody>
                  <a:bodyPr wrap="square" rtlCol="0">
                    <a:spAutoFit/>
                  </a:bodyPr>
                  <a:lstStyle/>
                  <a:p>
                    <a:r>
                      <a:rPr lang="en-US" sz="1400" b="1" dirty="0">
                        <a:solidFill>
                          <a:schemeClr val="accent3"/>
                        </a:solidFill>
                      </a:rPr>
                      <a:t>1st Augmentation</a:t>
                    </a:r>
                  </a:p>
                </p:txBody>
              </p:sp>
              <p:sp>
                <p:nvSpPr>
                  <p:cNvPr id="16" name="TextBox 15">
                    <a:extLst>
                      <a:ext uri="{FF2B5EF4-FFF2-40B4-BE49-F238E27FC236}">
                        <a16:creationId xmlns:a16="http://schemas.microsoft.com/office/drawing/2014/main" id="{60B0021D-1D4D-B345-4ABE-540663943A5C}"/>
                      </a:ext>
                    </a:extLst>
                  </p:cNvPr>
                  <p:cNvSpPr txBox="1"/>
                  <p:nvPr/>
                </p:nvSpPr>
                <p:spPr>
                  <a:xfrm>
                    <a:off x="10830282" y="2931098"/>
                    <a:ext cx="1634067" cy="307777"/>
                  </a:xfrm>
                  <a:prstGeom prst="rect">
                    <a:avLst/>
                  </a:prstGeom>
                  <a:grpFill/>
                </p:spPr>
                <p:txBody>
                  <a:bodyPr wrap="square" rtlCol="0">
                    <a:spAutoFit/>
                  </a:bodyPr>
                  <a:lstStyle/>
                  <a:p>
                    <a:r>
                      <a:rPr lang="en-US" sz="1400" b="1" dirty="0">
                        <a:solidFill>
                          <a:schemeClr val="accent4"/>
                        </a:solidFill>
                      </a:rPr>
                      <a:t>2nd Augmentation</a:t>
                    </a:r>
                  </a:p>
                </p:txBody>
              </p:sp>
              <p:sp>
                <p:nvSpPr>
                  <p:cNvPr id="17" name="TextBox 16">
                    <a:extLst>
                      <a:ext uri="{FF2B5EF4-FFF2-40B4-BE49-F238E27FC236}">
                        <a16:creationId xmlns:a16="http://schemas.microsoft.com/office/drawing/2014/main" id="{42041E81-6C6A-0EDC-5D88-F2A16870E047}"/>
                      </a:ext>
                    </a:extLst>
                  </p:cNvPr>
                  <p:cNvSpPr txBox="1"/>
                  <p:nvPr/>
                </p:nvSpPr>
                <p:spPr>
                  <a:xfrm>
                    <a:off x="10833120" y="2682147"/>
                    <a:ext cx="1634067" cy="307777"/>
                  </a:xfrm>
                  <a:prstGeom prst="rect">
                    <a:avLst/>
                  </a:prstGeom>
                  <a:grpFill/>
                </p:spPr>
                <p:txBody>
                  <a:bodyPr wrap="square" rtlCol="0">
                    <a:spAutoFit/>
                  </a:bodyPr>
                  <a:lstStyle/>
                  <a:p>
                    <a:r>
                      <a:rPr lang="en-US" sz="1400" b="1" dirty="0">
                        <a:solidFill>
                          <a:schemeClr val="accent5"/>
                        </a:solidFill>
                      </a:rPr>
                      <a:t>3rd Augmentation</a:t>
                    </a:r>
                  </a:p>
                </p:txBody>
              </p:sp>
            </p:grpSp>
            <p:sp>
              <p:nvSpPr>
                <p:cNvPr id="19" name="TextBox 18">
                  <a:extLst>
                    <a:ext uri="{FF2B5EF4-FFF2-40B4-BE49-F238E27FC236}">
                      <a16:creationId xmlns:a16="http://schemas.microsoft.com/office/drawing/2014/main" id="{7018A13D-9FC1-B7C1-207E-FAC8EB836656}"/>
                    </a:ext>
                  </a:extLst>
                </p:cNvPr>
                <p:cNvSpPr txBox="1"/>
                <p:nvPr/>
              </p:nvSpPr>
              <p:spPr>
                <a:xfrm>
                  <a:off x="5681132" y="5793393"/>
                  <a:ext cx="6071935" cy="369332"/>
                </a:xfrm>
                <a:prstGeom prst="rect">
                  <a:avLst/>
                </a:prstGeom>
                <a:noFill/>
              </p:spPr>
              <p:txBody>
                <a:bodyPr wrap="square" rtlCol="0">
                  <a:spAutoFit/>
                </a:bodyPr>
                <a:lstStyle/>
                <a:p>
                  <a:pPr algn="ctr"/>
                  <a:r>
                    <a:rPr lang="en-US" b="1" dirty="0"/>
                    <a:t>Year</a:t>
                  </a:r>
                </a:p>
              </p:txBody>
            </p:sp>
            <p:sp>
              <p:nvSpPr>
                <p:cNvPr id="20" name="TextBox 19">
                  <a:extLst>
                    <a:ext uri="{FF2B5EF4-FFF2-40B4-BE49-F238E27FC236}">
                      <a16:creationId xmlns:a16="http://schemas.microsoft.com/office/drawing/2014/main" id="{F1AC1FAD-F87F-8100-AABE-8A614329745C}"/>
                    </a:ext>
                  </a:extLst>
                </p:cNvPr>
                <p:cNvSpPr txBox="1"/>
                <p:nvPr/>
              </p:nvSpPr>
              <p:spPr>
                <a:xfrm rot="16200000">
                  <a:off x="3107176" y="3658994"/>
                  <a:ext cx="3666478" cy="369332"/>
                </a:xfrm>
                <a:prstGeom prst="rect">
                  <a:avLst/>
                </a:prstGeom>
                <a:noFill/>
              </p:spPr>
              <p:txBody>
                <a:bodyPr wrap="square" rtlCol="0">
                  <a:spAutoFit/>
                </a:bodyPr>
                <a:lstStyle/>
                <a:p>
                  <a:pPr algn="ctr"/>
                  <a:r>
                    <a:rPr lang="en-US" b="1" dirty="0"/>
                    <a:t>System Energy (MWh)</a:t>
                  </a:r>
                </a:p>
              </p:txBody>
            </p:sp>
          </p:grpSp>
          <p:sp>
            <p:nvSpPr>
              <p:cNvPr id="23" name="Right Brace 22">
                <a:extLst>
                  <a:ext uri="{FF2B5EF4-FFF2-40B4-BE49-F238E27FC236}">
                    <a16:creationId xmlns:a16="http://schemas.microsoft.com/office/drawing/2014/main" id="{3B9C9EBC-9D7B-86AF-4BA6-8994034F96DF}"/>
                  </a:ext>
                </a:extLst>
              </p:cNvPr>
              <p:cNvSpPr/>
              <p:nvPr/>
            </p:nvSpPr>
            <p:spPr>
              <a:xfrm>
                <a:off x="5804313" y="2518759"/>
                <a:ext cx="66261" cy="252000"/>
              </a:xfrm>
              <a:prstGeom prst="rightBrace">
                <a:avLst>
                  <a:gd name="adj1" fmla="val 28714"/>
                  <a:gd name="adj2" fmla="val 48740"/>
                </a:avLst>
              </a:prstGeom>
              <a:ln w="254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FA5D0D27-1D7F-1D19-FE40-2216BC987797}"/>
                  </a:ext>
                </a:extLst>
              </p:cNvPr>
              <p:cNvCxnSpPr>
                <a:cxnSpLocks/>
              </p:cNvCxnSpPr>
              <p:nvPr/>
            </p:nvCxnSpPr>
            <p:spPr>
              <a:xfrm flipH="1">
                <a:off x="5943600" y="2155807"/>
                <a:ext cx="304802" cy="396820"/>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FEC5A563-DA05-FB09-8486-E8C6D7F98B02}"/>
                  </a:ext>
                </a:extLst>
              </p:cNvPr>
              <p:cNvSpPr txBox="1"/>
              <p:nvPr/>
            </p:nvSpPr>
            <p:spPr>
              <a:xfrm>
                <a:off x="5787813" y="1786475"/>
                <a:ext cx="1854200" cy="369332"/>
              </a:xfrm>
              <a:prstGeom prst="rect">
                <a:avLst/>
              </a:prstGeom>
              <a:noFill/>
            </p:spPr>
            <p:txBody>
              <a:bodyPr wrap="square" rtlCol="0">
                <a:spAutoFit/>
              </a:bodyPr>
              <a:lstStyle/>
              <a:p>
                <a:r>
                  <a:rPr lang="en-US" b="1" dirty="0">
                    <a:solidFill>
                      <a:schemeClr val="accent6"/>
                    </a:solidFill>
                  </a:rPr>
                  <a:t>Initial Overbuild</a:t>
                </a:r>
              </a:p>
            </p:txBody>
          </p:sp>
          <p:cxnSp>
            <p:nvCxnSpPr>
              <p:cNvPr id="30" name="Straight Arrow Connector 29">
                <a:extLst>
                  <a:ext uri="{FF2B5EF4-FFF2-40B4-BE49-F238E27FC236}">
                    <a16:creationId xmlns:a16="http://schemas.microsoft.com/office/drawing/2014/main" id="{9B372121-8587-2879-1003-4997EFB186D4}"/>
                  </a:ext>
                </a:extLst>
              </p:cNvPr>
              <p:cNvCxnSpPr>
                <a:cxnSpLocks/>
              </p:cNvCxnSpPr>
              <p:nvPr/>
            </p:nvCxnSpPr>
            <p:spPr>
              <a:xfrm>
                <a:off x="8629229" y="2484891"/>
                <a:ext cx="0" cy="252000"/>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6A2AFF4-0C88-0B4A-EF5D-95900944E9A2}"/>
                  </a:ext>
                </a:extLst>
              </p:cNvPr>
              <p:cNvSpPr txBox="1"/>
              <p:nvPr/>
            </p:nvSpPr>
            <p:spPr>
              <a:xfrm>
                <a:off x="7883955" y="2166361"/>
                <a:ext cx="1835778" cy="369332"/>
              </a:xfrm>
              <a:prstGeom prst="rect">
                <a:avLst/>
              </a:prstGeom>
              <a:noFill/>
            </p:spPr>
            <p:txBody>
              <a:bodyPr wrap="square" rtlCol="0">
                <a:spAutoFit/>
              </a:bodyPr>
              <a:lstStyle/>
              <a:p>
                <a:r>
                  <a:rPr lang="en-US" b="1" dirty="0"/>
                  <a:t>Min Threshold</a:t>
                </a:r>
              </a:p>
            </p:txBody>
          </p:sp>
        </p:grpSp>
      </p:grpSp>
    </p:spTree>
    <p:extLst>
      <p:ext uri="{BB962C8B-B14F-4D97-AF65-F5344CB8AC3E}">
        <p14:creationId xmlns:p14="http://schemas.microsoft.com/office/powerpoint/2010/main" val="726740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19174" y="6356350"/>
            <a:ext cx="1453544" cy="365125"/>
          </a:xfrm>
        </p:spPr>
        <p:txBody>
          <a:bodyPr/>
          <a:lstStyle/>
          <a:p>
            <a:r>
              <a:rPr lang="en-US"/>
              <a:t>brattle.com | </a:t>
            </a:r>
            <a:fld id="{C95ECF09-ED6D-489D-87B4-9DBCD4D54A41}" type="slidenum">
              <a:rPr lang="en-US" smtClean="0"/>
              <a:pPr/>
              <a:t>17</a:t>
            </a:fld>
            <a:endParaRPr lang="en-US" dirty="0"/>
          </a:p>
        </p:txBody>
      </p:sp>
      <p:sp>
        <p:nvSpPr>
          <p:cNvPr id="4" name="Text Placeholder 3"/>
          <p:cNvSpPr>
            <a:spLocks noGrp="1"/>
          </p:cNvSpPr>
          <p:nvPr>
            <p:ph type="body" sz="quarter" idx="16"/>
          </p:nvPr>
        </p:nvSpPr>
        <p:spPr>
          <a:xfrm>
            <a:off x="508000" y="1181101"/>
            <a:ext cx="11164888" cy="4995862"/>
          </a:xfrm>
        </p:spPr>
        <p:txBody>
          <a:bodyPr/>
          <a:lstStyle/>
          <a:p>
            <a:pPr>
              <a:spcBef>
                <a:spcPts val="1200"/>
              </a:spcBef>
            </a:pPr>
            <a:r>
              <a:rPr lang="en-US" b="1" dirty="0"/>
              <a:t>How augmentation frequency is determined</a:t>
            </a:r>
            <a:r>
              <a:rPr lang="en-US" dirty="0"/>
              <a:t>: </a:t>
            </a:r>
            <a:r>
              <a:rPr lang="en-GB" dirty="0"/>
              <a:t>if the project’s financial plan includes augmentation, the frequency may depend on several factors including the project use case, battery degradation profile, capacity requirements of project agreements, site space availability constraints, and anticipated costs for batteries at the anticipated dates of augmentation.</a:t>
            </a:r>
          </a:p>
          <a:p>
            <a:pPr>
              <a:spcBef>
                <a:spcPts val="1200"/>
              </a:spcBef>
            </a:pPr>
            <a:r>
              <a:rPr lang="en-US" b="1" dirty="0"/>
              <a:t>How we selected the augmentation approach</a:t>
            </a:r>
            <a:r>
              <a:rPr lang="en-US" dirty="0"/>
              <a:t>: the </a:t>
            </a:r>
            <a:r>
              <a:rPr lang="en-GB" dirty="0"/>
              <a:t>battery cycling and augmentation frequency we selected is based on a review of financial models from several similar PV+BESS installations and the median augmentation period. In ERCOT, solar hybrid plants are intended primarily for energy shifting. Based on our review, for this service we assumed on average one cycle per day for the battery storage component and predict annual degradation based on battery manufacturer warranty curves for the anticipated time and energy throughput. We selected an augmentation frequency of every 5 years with an initial overbuild to ensure the energy capacity exceeds the minimum required system output. </a:t>
            </a:r>
          </a:p>
          <a:p>
            <a:pPr>
              <a:spcBef>
                <a:spcPts val="1200"/>
              </a:spcBef>
            </a:pPr>
            <a:r>
              <a:rPr lang="en-US" b="1" dirty="0"/>
              <a:t>How this is included in CONE calculation</a:t>
            </a:r>
            <a:r>
              <a:rPr lang="en-US" dirty="0"/>
              <a:t>: </a:t>
            </a:r>
            <a:r>
              <a:rPr lang="en-GB" dirty="0"/>
              <a:t>this is included as separate line items to </a:t>
            </a:r>
            <a:r>
              <a:rPr lang="en-GB" dirty="0" err="1"/>
              <a:t>i</a:t>
            </a:r>
            <a:r>
              <a:rPr lang="en-GB" dirty="0"/>
              <a:t>) fixed O&amp;M cost based on an annualized cost of storage augmentation over the project lifetime and ii) CAPEX based on the additional balance of plant equipment (e.g., reserved rack space and conductors) included in the initial construction to accommodate future augmentation.</a:t>
            </a:r>
            <a:endParaRPr lang="en-US" dirty="0">
              <a:solidFill>
                <a:srgbClr val="FF0000"/>
              </a:solidFill>
            </a:endParaRPr>
          </a:p>
        </p:txBody>
      </p:sp>
      <p:sp>
        <p:nvSpPr>
          <p:cNvPr id="5" name="Text Placeholder 4"/>
          <p:cNvSpPr>
            <a:spLocks noGrp="1"/>
          </p:cNvSpPr>
          <p:nvPr>
            <p:ph type="body" sz="quarter" idx="19"/>
          </p:nvPr>
        </p:nvSpPr>
        <p:spPr>
          <a:xfrm>
            <a:off x="508000" y="7549"/>
            <a:ext cx="6040438" cy="477054"/>
          </a:xfrm>
        </p:spPr>
        <p:txBody>
          <a:bodyPr/>
          <a:lstStyle/>
          <a:p>
            <a:r>
              <a:rPr lang="en-US" dirty="0"/>
              <a:t>ALTERNATIVE Reference technology</a:t>
            </a:r>
          </a:p>
          <a:p>
            <a:endParaRPr lang="en-US" dirty="0"/>
          </a:p>
        </p:txBody>
      </p:sp>
      <p:sp>
        <p:nvSpPr>
          <p:cNvPr id="6" name="Title 5"/>
          <p:cNvSpPr>
            <a:spLocks noGrp="1"/>
          </p:cNvSpPr>
          <p:nvPr>
            <p:ph type="title"/>
          </p:nvPr>
        </p:nvSpPr>
        <p:spPr>
          <a:xfrm>
            <a:off x="508000" y="512748"/>
            <a:ext cx="10231535" cy="555476"/>
          </a:xfrm>
        </p:spPr>
        <p:txBody>
          <a:bodyPr/>
          <a:lstStyle/>
          <a:p>
            <a:r>
              <a:rPr lang="en-US" dirty="0"/>
              <a:t>Storage Augmentation (2/2)</a:t>
            </a:r>
          </a:p>
        </p:txBody>
      </p:sp>
    </p:spTree>
    <p:extLst>
      <p:ext uri="{BB962C8B-B14F-4D97-AF65-F5344CB8AC3E}">
        <p14:creationId xmlns:p14="http://schemas.microsoft.com/office/powerpoint/2010/main" val="733358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p:sp>
      <p:sp>
        <p:nvSpPr>
          <p:cNvPr id="8" name="Title 7"/>
          <p:cNvSpPr>
            <a:spLocks noGrp="1"/>
          </p:cNvSpPr>
          <p:nvPr>
            <p:ph type="title"/>
          </p:nvPr>
        </p:nvSpPr>
        <p:spPr/>
        <p:txBody>
          <a:bodyPr/>
          <a:lstStyle/>
          <a:p>
            <a:r>
              <a:rPr lang="en-US" dirty="0"/>
              <a:t>Timeline and Next Steps</a:t>
            </a:r>
          </a:p>
        </p:txBody>
      </p:sp>
    </p:spTree>
    <p:extLst>
      <p:ext uri="{BB962C8B-B14F-4D97-AF65-F5344CB8AC3E}">
        <p14:creationId xmlns:p14="http://schemas.microsoft.com/office/powerpoint/2010/main" val="52885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a:t>
            </a:fld>
            <a:endParaRPr lang="en-US" dirty="0"/>
          </a:p>
        </p:txBody>
      </p:sp>
      <p:sp>
        <p:nvSpPr>
          <p:cNvPr id="4" name="Text Placeholder 3"/>
          <p:cNvSpPr>
            <a:spLocks noGrp="1"/>
          </p:cNvSpPr>
          <p:nvPr>
            <p:ph type="body" sz="quarter" idx="16"/>
          </p:nvPr>
        </p:nvSpPr>
        <p:spPr/>
        <p:txBody>
          <a:bodyPr/>
          <a:lstStyle/>
          <a:p>
            <a:r>
              <a:rPr lang="en-US" sz="2600" dirty="0"/>
              <a:t>Selection of the Reference Technology </a:t>
            </a:r>
          </a:p>
          <a:p>
            <a:r>
              <a:rPr lang="en-US" sz="2600" dirty="0"/>
              <a:t>Selection of the Alternative Reference Technology</a:t>
            </a:r>
          </a:p>
          <a:p>
            <a:r>
              <a:rPr lang="en-US" sz="2600" dirty="0"/>
              <a:t>Project Timeline and Next Steps</a:t>
            </a:r>
          </a:p>
        </p:txBody>
      </p:sp>
      <p:sp>
        <p:nvSpPr>
          <p:cNvPr id="6" name="Title 5"/>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918700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19</a:t>
            </a:fld>
            <a:endParaRPr lang="en-US" dirty="0"/>
          </a:p>
        </p:txBody>
      </p:sp>
      <p:sp>
        <p:nvSpPr>
          <p:cNvPr id="6" name="Title 5"/>
          <p:cNvSpPr>
            <a:spLocks noGrp="1"/>
          </p:cNvSpPr>
          <p:nvPr>
            <p:ph type="title"/>
          </p:nvPr>
        </p:nvSpPr>
        <p:spPr>
          <a:xfrm>
            <a:off x="508000" y="512748"/>
            <a:ext cx="11164718" cy="555476"/>
          </a:xfrm>
        </p:spPr>
        <p:txBody>
          <a:bodyPr/>
          <a:lstStyle/>
          <a:p>
            <a:r>
              <a:rPr lang="en-US" dirty="0"/>
              <a:t>Project Timeline</a:t>
            </a:r>
          </a:p>
        </p:txBody>
      </p:sp>
      <p:grpSp>
        <p:nvGrpSpPr>
          <p:cNvPr id="4" name="Group 3">
            <a:extLst>
              <a:ext uri="{FF2B5EF4-FFF2-40B4-BE49-F238E27FC236}">
                <a16:creationId xmlns:a16="http://schemas.microsoft.com/office/drawing/2014/main" id="{0561724A-32E0-1DBA-0C59-A941F527150F}"/>
              </a:ext>
            </a:extLst>
          </p:cNvPr>
          <p:cNvGrpSpPr/>
          <p:nvPr/>
        </p:nvGrpSpPr>
        <p:grpSpPr>
          <a:xfrm>
            <a:off x="254276" y="1184578"/>
            <a:ext cx="11672165" cy="4356526"/>
            <a:chOff x="507999" y="1595288"/>
            <a:chExt cx="10572750" cy="3607852"/>
          </a:xfrm>
        </p:grpSpPr>
        <p:pic>
          <p:nvPicPr>
            <p:cNvPr id="7" name="Picture 6">
              <a:extLst>
                <a:ext uri="{FF2B5EF4-FFF2-40B4-BE49-F238E27FC236}">
                  <a16:creationId xmlns:a16="http://schemas.microsoft.com/office/drawing/2014/main" id="{20B4BC08-12A1-77E4-0B42-8D39D1F993A3}"/>
                </a:ext>
              </a:extLst>
            </p:cNvPr>
            <p:cNvPicPr>
              <a:picLocks noChangeAspect="1"/>
            </p:cNvPicPr>
            <p:nvPr/>
          </p:nvPicPr>
          <p:blipFill>
            <a:blip r:embed="rId2"/>
            <a:stretch>
              <a:fillRect/>
            </a:stretch>
          </p:blipFill>
          <p:spPr>
            <a:xfrm>
              <a:off x="507999" y="1799540"/>
              <a:ext cx="10572750" cy="3403600"/>
            </a:xfrm>
            <a:prstGeom prst="rect">
              <a:avLst/>
            </a:prstGeom>
          </p:spPr>
        </p:pic>
        <p:cxnSp>
          <p:nvCxnSpPr>
            <p:cNvPr id="12" name="Straight Connector 11">
              <a:extLst>
                <a:ext uri="{FF2B5EF4-FFF2-40B4-BE49-F238E27FC236}">
                  <a16:creationId xmlns:a16="http://schemas.microsoft.com/office/drawing/2014/main" id="{C32A0018-E9EC-2869-9A36-4CD2D9490F54}"/>
                </a:ext>
              </a:extLst>
            </p:cNvPr>
            <p:cNvCxnSpPr>
              <a:cxnSpLocks/>
            </p:cNvCxnSpPr>
            <p:nvPr/>
          </p:nvCxnSpPr>
          <p:spPr>
            <a:xfrm>
              <a:off x="7604656" y="1595288"/>
              <a:ext cx="0" cy="2876366"/>
            </a:xfrm>
            <a:prstGeom prst="line">
              <a:avLst/>
            </a:prstGeom>
            <a:ln w="41275"/>
            <a:effectLst/>
          </p:spPr>
          <p:style>
            <a:lnRef idx="2">
              <a:schemeClr val="accent5"/>
            </a:lnRef>
            <a:fillRef idx="0">
              <a:schemeClr val="accent5"/>
            </a:fillRef>
            <a:effectRef idx="1">
              <a:schemeClr val="accent5"/>
            </a:effectRef>
            <a:fontRef idx="minor">
              <a:schemeClr val="tx1"/>
            </a:fontRef>
          </p:style>
        </p:cxnSp>
      </p:grpSp>
    </p:spTree>
    <p:extLst>
      <p:ext uri="{BB962C8B-B14F-4D97-AF65-F5344CB8AC3E}">
        <p14:creationId xmlns:p14="http://schemas.microsoft.com/office/powerpoint/2010/main" val="2864950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20</a:t>
            </a:fld>
            <a:endParaRPr lang="en-US" dirty="0"/>
          </a:p>
        </p:txBody>
      </p:sp>
      <p:sp>
        <p:nvSpPr>
          <p:cNvPr id="4" name="Text Placeholder 3"/>
          <p:cNvSpPr>
            <a:spLocks noGrp="1"/>
          </p:cNvSpPr>
          <p:nvPr>
            <p:ph type="body" sz="quarter" idx="16"/>
          </p:nvPr>
        </p:nvSpPr>
        <p:spPr>
          <a:xfrm>
            <a:off x="508000" y="1181101"/>
            <a:ext cx="10782852" cy="4995862"/>
          </a:xfrm>
        </p:spPr>
        <p:txBody>
          <a:bodyPr/>
          <a:lstStyle/>
          <a:p>
            <a:r>
              <a:rPr lang="en-US" dirty="0"/>
              <a:t>Develop Cost Estimates for Reference and Alternative Technologies</a:t>
            </a:r>
          </a:p>
          <a:p>
            <a:r>
              <a:rPr lang="en-US" dirty="0"/>
              <a:t>Determine Financial and Cost Escalation Parameters</a:t>
            </a:r>
          </a:p>
          <a:p>
            <a:endParaRPr lang="en-US" dirty="0"/>
          </a:p>
          <a:p>
            <a:endParaRPr lang="en-US" dirty="0"/>
          </a:p>
        </p:txBody>
      </p:sp>
      <p:sp>
        <p:nvSpPr>
          <p:cNvPr id="6" name="Title 5"/>
          <p:cNvSpPr>
            <a:spLocks noGrp="1"/>
          </p:cNvSpPr>
          <p:nvPr>
            <p:ph type="title"/>
          </p:nvPr>
        </p:nvSpPr>
        <p:spPr>
          <a:xfrm>
            <a:off x="508000" y="512748"/>
            <a:ext cx="11164718" cy="555476"/>
          </a:xfrm>
        </p:spPr>
        <p:txBody>
          <a:bodyPr/>
          <a:lstStyle/>
          <a:p>
            <a:r>
              <a:rPr lang="en-US" dirty="0"/>
              <a:t>Next Steps</a:t>
            </a:r>
          </a:p>
        </p:txBody>
      </p:sp>
    </p:spTree>
    <p:extLst>
      <p:ext uri="{BB962C8B-B14F-4D97-AF65-F5344CB8AC3E}">
        <p14:creationId xmlns:p14="http://schemas.microsoft.com/office/powerpoint/2010/main" val="3452823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p:sp>
      <p:sp>
        <p:nvSpPr>
          <p:cNvPr id="8" name="Title 7"/>
          <p:cNvSpPr>
            <a:spLocks noGrp="1"/>
          </p:cNvSpPr>
          <p:nvPr>
            <p:ph type="title"/>
          </p:nvPr>
        </p:nvSpPr>
        <p:spPr/>
        <p:txBody>
          <a:bodyPr/>
          <a:lstStyle/>
          <a:p>
            <a:r>
              <a:rPr lang="en-US" dirty="0"/>
              <a:t>Reference Technology</a:t>
            </a:r>
          </a:p>
        </p:txBody>
      </p:sp>
    </p:spTree>
    <p:extLst>
      <p:ext uri="{BB962C8B-B14F-4D97-AF65-F5344CB8AC3E}">
        <p14:creationId xmlns:p14="http://schemas.microsoft.com/office/powerpoint/2010/main" val="921669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3</a:t>
            </a:fld>
            <a:endParaRPr lang="en-US" dirty="0"/>
          </a:p>
        </p:txBody>
      </p:sp>
      <p:sp>
        <p:nvSpPr>
          <p:cNvPr id="4" name="Text Placeholder 3"/>
          <p:cNvSpPr>
            <a:spLocks noGrp="1"/>
          </p:cNvSpPr>
          <p:nvPr>
            <p:ph type="body" sz="quarter" idx="16"/>
          </p:nvPr>
        </p:nvSpPr>
        <p:spPr/>
        <p:txBody>
          <a:bodyPr/>
          <a:lstStyle/>
          <a:p>
            <a:r>
              <a:rPr lang="en-US" b="1" dirty="0"/>
              <a:t>Objective</a:t>
            </a:r>
            <a:r>
              <a:rPr lang="en-US" dirty="0"/>
              <a:t>: describe a thermal dispatchable plant that is most likely to be developed in ERCOT in the next few years, as a basis for calculating a Cost of New Entry (CONE) metric useful for resource adequacy planning and market parameters</a:t>
            </a:r>
          </a:p>
          <a:p>
            <a:r>
              <a:rPr lang="en-US" b="1" dirty="0"/>
              <a:t>Approach</a:t>
            </a:r>
            <a:r>
              <a:rPr lang="en-US" dirty="0"/>
              <a:t>: determine “revealed preference”</a:t>
            </a:r>
            <a:r>
              <a:rPr lang="en-US" dirty="0">
                <a:solidFill>
                  <a:srgbClr val="FF0000"/>
                </a:solidFill>
              </a:rPr>
              <a:t> </a:t>
            </a:r>
            <a:r>
              <a:rPr lang="en-US" dirty="0"/>
              <a:t>by reviewing plants recently built and under development</a:t>
            </a:r>
          </a:p>
          <a:p>
            <a:r>
              <a:rPr lang="en-GB" b="1" dirty="0"/>
              <a:t>Characteristics included</a:t>
            </a:r>
            <a:endParaRPr lang="en-GB" dirty="0"/>
          </a:p>
          <a:p>
            <a:pPr lvl="1"/>
            <a:r>
              <a:rPr lang="en-GB" dirty="0"/>
              <a:t>Technology type, turbine model, plant size and configuration</a:t>
            </a:r>
          </a:p>
          <a:p>
            <a:pPr lvl="1"/>
            <a:r>
              <a:rPr lang="en-GB" dirty="0"/>
              <a:t>Typical practices for direct electrical interconnection, fuel infrastructure and supply (e.g., dual fuel or firm gas), power augmentation (e.g. turbine inlet air cooling technology), emissions controls, and weatherization</a:t>
            </a:r>
          </a:p>
          <a:p>
            <a:endParaRPr lang="en-US" b="1" dirty="0"/>
          </a:p>
        </p:txBody>
      </p:sp>
      <p:sp>
        <p:nvSpPr>
          <p:cNvPr id="5" name="Text Placeholder 4"/>
          <p:cNvSpPr>
            <a:spLocks noGrp="1"/>
          </p:cNvSpPr>
          <p:nvPr>
            <p:ph type="body" sz="quarter" idx="19"/>
          </p:nvPr>
        </p:nvSpPr>
        <p:spPr/>
        <p:txBody>
          <a:bodyPr/>
          <a:lstStyle/>
          <a:p>
            <a:r>
              <a:rPr lang="en-US" dirty="0"/>
              <a:t>Reference technology</a:t>
            </a:r>
          </a:p>
        </p:txBody>
      </p:sp>
      <p:sp>
        <p:nvSpPr>
          <p:cNvPr id="6" name="Title 5"/>
          <p:cNvSpPr>
            <a:spLocks noGrp="1"/>
          </p:cNvSpPr>
          <p:nvPr>
            <p:ph type="title"/>
          </p:nvPr>
        </p:nvSpPr>
        <p:spPr/>
        <p:txBody>
          <a:bodyPr/>
          <a:lstStyle/>
          <a:p>
            <a:r>
              <a:rPr lang="en-US" dirty="0"/>
              <a:t>Purpose of Reference Technology Selection</a:t>
            </a:r>
          </a:p>
        </p:txBody>
      </p:sp>
    </p:spTree>
    <p:extLst>
      <p:ext uri="{BB962C8B-B14F-4D97-AF65-F5344CB8AC3E}">
        <p14:creationId xmlns:p14="http://schemas.microsoft.com/office/powerpoint/2010/main" val="2031189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4</a:t>
            </a:fld>
            <a:endParaRPr lang="en-US" dirty="0"/>
          </a:p>
        </p:txBody>
      </p:sp>
      <p:sp>
        <p:nvSpPr>
          <p:cNvPr id="5" name="Text Placeholder 4"/>
          <p:cNvSpPr>
            <a:spLocks noGrp="1"/>
          </p:cNvSpPr>
          <p:nvPr>
            <p:ph type="body" sz="quarter" idx="19"/>
          </p:nvPr>
        </p:nvSpPr>
        <p:spPr/>
        <p:txBody>
          <a:bodyPr/>
          <a:lstStyle/>
          <a:p>
            <a:r>
              <a:rPr lang="en-US" dirty="0"/>
              <a:t>Reference technology</a:t>
            </a:r>
          </a:p>
        </p:txBody>
      </p:sp>
      <p:sp>
        <p:nvSpPr>
          <p:cNvPr id="6" name="Title 5"/>
          <p:cNvSpPr>
            <a:spLocks noGrp="1"/>
          </p:cNvSpPr>
          <p:nvPr>
            <p:ph type="title"/>
          </p:nvPr>
        </p:nvSpPr>
        <p:spPr/>
        <p:txBody>
          <a:bodyPr/>
          <a:lstStyle/>
          <a:p>
            <a:r>
              <a:rPr lang="en-US" dirty="0"/>
              <a:t>Proposed Specifications for Reference Technology</a:t>
            </a:r>
          </a:p>
        </p:txBody>
      </p:sp>
      <p:pic>
        <p:nvPicPr>
          <p:cNvPr id="10" name="Picture 9">
            <a:extLst>
              <a:ext uri="{FF2B5EF4-FFF2-40B4-BE49-F238E27FC236}">
                <a16:creationId xmlns:a16="http://schemas.microsoft.com/office/drawing/2014/main" id="{4CE68311-844D-36D5-0AAC-A926683578BE}"/>
              </a:ext>
            </a:extLst>
          </p:cNvPr>
          <p:cNvPicPr>
            <a:picLocks noChangeAspect="1"/>
          </p:cNvPicPr>
          <p:nvPr/>
        </p:nvPicPr>
        <p:blipFill>
          <a:blip r:embed="rId2"/>
          <a:stretch>
            <a:fillRect/>
          </a:stretch>
        </p:blipFill>
        <p:spPr>
          <a:xfrm>
            <a:off x="1805058" y="1096368"/>
            <a:ext cx="8581884" cy="5754083"/>
          </a:xfrm>
          <a:prstGeom prst="rect">
            <a:avLst/>
          </a:prstGeom>
        </p:spPr>
      </p:pic>
    </p:spTree>
    <p:extLst>
      <p:ext uri="{BB962C8B-B14F-4D97-AF65-F5344CB8AC3E}">
        <p14:creationId xmlns:p14="http://schemas.microsoft.com/office/powerpoint/2010/main" val="1037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5</a:t>
            </a:fld>
            <a:endParaRPr lang="en-US" dirty="0"/>
          </a:p>
        </p:txBody>
      </p:sp>
      <p:sp>
        <p:nvSpPr>
          <p:cNvPr id="4" name="Text Placeholder 3"/>
          <p:cNvSpPr>
            <a:spLocks noGrp="1"/>
          </p:cNvSpPr>
          <p:nvPr>
            <p:ph type="body" sz="quarter" idx="16"/>
          </p:nvPr>
        </p:nvSpPr>
        <p:spPr>
          <a:xfrm>
            <a:off x="507999" y="1181101"/>
            <a:ext cx="3838533" cy="5231234"/>
          </a:xfrm>
        </p:spPr>
        <p:txBody>
          <a:bodyPr/>
          <a:lstStyle/>
          <a:p>
            <a:r>
              <a:rPr lang="en-US" sz="1800" dirty="0"/>
              <a:t>Constructed our “Primary Thermal Dataset” of recently built and planned thermal dispatchable generation with actual or planned COD between 2021 to 2026:</a:t>
            </a:r>
          </a:p>
          <a:p>
            <a:pPr lvl="1"/>
            <a:r>
              <a:rPr lang="en-US" sz="1600" dirty="0"/>
              <a:t>Data provided by </a:t>
            </a:r>
            <a:r>
              <a:rPr lang="en-US" sz="1600" dirty="0" err="1"/>
              <a:t>WattBridge</a:t>
            </a:r>
            <a:endParaRPr lang="en-US" sz="1600" dirty="0"/>
          </a:p>
          <a:p>
            <a:pPr lvl="1"/>
            <a:r>
              <a:rPr lang="en-US" sz="1600" dirty="0"/>
              <a:t>Cross-referenced against data from Hitachi ABB Velocity Suite, ERCOT CDR report, Texas Commission on Environmental Quality</a:t>
            </a:r>
          </a:p>
          <a:p>
            <a:pPr lvl="1"/>
            <a:r>
              <a:rPr lang="en-US" sz="1600" dirty="0"/>
              <a:t>Excluded small cogeneration or internal combustion generation plants</a:t>
            </a:r>
          </a:p>
          <a:p>
            <a:r>
              <a:rPr lang="en-US" sz="1800" dirty="0"/>
              <a:t>This resulted in 14 generators which were all natural gas-fired plants with a total nameplate capacity of 5.1 GW, </a:t>
            </a:r>
            <a:r>
              <a:rPr lang="en-US" sz="1800" b="1" dirty="0"/>
              <a:t>98% of capacity is from GE LM6000 aeroderivative combustion turbines</a:t>
            </a:r>
          </a:p>
        </p:txBody>
      </p:sp>
      <p:sp>
        <p:nvSpPr>
          <p:cNvPr id="5" name="Text Placeholder 4"/>
          <p:cNvSpPr>
            <a:spLocks noGrp="1"/>
          </p:cNvSpPr>
          <p:nvPr>
            <p:ph type="body" sz="quarter" idx="19"/>
          </p:nvPr>
        </p:nvSpPr>
        <p:spPr/>
        <p:txBody>
          <a:bodyPr/>
          <a:lstStyle/>
          <a:p>
            <a:r>
              <a:rPr lang="en-US" dirty="0"/>
              <a:t>Reference technology</a:t>
            </a:r>
          </a:p>
        </p:txBody>
      </p:sp>
      <p:sp>
        <p:nvSpPr>
          <p:cNvPr id="6" name="Title 5"/>
          <p:cNvSpPr>
            <a:spLocks noGrp="1"/>
          </p:cNvSpPr>
          <p:nvPr>
            <p:ph type="title"/>
          </p:nvPr>
        </p:nvSpPr>
        <p:spPr>
          <a:xfrm>
            <a:off x="508000" y="512748"/>
            <a:ext cx="11100904" cy="555476"/>
          </a:xfrm>
        </p:spPr>
        <p:txBody>
          <a:bodyPr/>
          <a:lstStyle/>
          <a:p>
            <a:r>
              <a:rPr lang="en-US" dirty="0"/>
              <a:t>Technology Type and Turbine Model</a:t>
            </a:r>
          </a:p>
        </p:txBody>
      </p:sp>
      <p:grpSp>
        <p:nvGrpSpPr>
          <p:cNvPr id="7" name="Group 6">
            <a:extLst>
              <a:ext uri="{FF2B5EF4-FFF2-40B4-BE49-F238E27FC236}">
                <a16:creationId xmlns:a16="http://schemas.microsoft.com/office/drawing/2014/main" id="{A4E0630F-B57A-E661-C5F5-752D628D7251}"/>
              </a:ext>
            </a:extLst>
          </p:cNvPr>
          <p:cNvGrpSpPr/>
          <p:nvPr/>
        </p:nvGrpSpPr>
        <p:grpSpPr>
          <a:xfrm>
            <a:off x="4647968" y="1049325"/>
            <a:ext cx="7214180" cy="5394904"/>
            <a:chOff x="4647968" y="1066731"/>
            <a:chExt cx="7214180" cy="5394904"/>
          </a:xfrm>
        </p:grpSpPr>
        <p:sp>
          <p:nvSpPr>
            <p:cNvPr id="9" name="TextBox 8"/>
            <p:cNvSpPr txBox="1"/>
            <p:nvPr/>
          </p:nvSpPr>
          <p:spPr>
            <a:xfrm>
              <a:off x="4647968" y="1066731"/>
              <a:ext cx="7088155" cy="369332"/>
            </a:xfrm>
            <a:prstGeom prst="rect">
              <a:avLst/>
            </a:prstGeom>
            <a:noFill/>
          </p:spPr>
          <p:txBody>
            <a:bodyPr wrap="square" rtlCol="0">
              <a:spAutoFit/>
            </a:bodyPr>
            <a:lstStyle/>
            <a:p>
              <a:pPr algn="ctr"/>
              <a:r>
                <a:rPr lang="en-US" b="1" dirty="0">
                  <a:solidFill>
                    <a:schemeClr val="accent1"/>
                  </a:solidFill>
                </a:rPr>
                <a:t>Thermal Dispatchable Generation in ERCOT (</a:t>
              </a:r>
              <a:r>
                <a:rPr lang="en-US" b="1" dirty="0">
                  <a:solidFill>
                    <a:schemeClr val="tx2"/>
                  </a:solidFill>
                </a:rPr>
                <a:t>COD</a:t>
              </a:r>
              <a:r>
                <a:rPr lang="en-US" b="1" dirty="0">
                  <a:solidFill>
                    <a:srgbClr val="FF0000"/>
                  </a:solidFill>
                </a:rPr>
                <a:t> </a:t>
              </a:r>
              <a:r>
                <a:rPr lang="en-US" b="1" dirty="0">
                  <a:solidFill>
                    <a:schemeClr val="accent1"/>
                  </a:solidFill>
                </a:rPr>
                <a:t>2021 – 2026)  </a:t>
              </a:r>
            </a:p>
          </p:txBody>
        </p:sp>
        <p:pic>
          <p:nvPicPr>
            <p:cNvPr id="8" name="Picture 7">
              <a:extLst>
                <a:ext uri="{FF2B5EF4-FFF2-40B4-BE49-F238E27FC236}">
                  <a16:creationId xmlns:a16="http://schemas.microsoft.com/office/drawing/2014/main" id="{69DF9552-CF76-CF97-C1B6-A6D3C9D97BBB}"/>
                </a:ext>
              </a:extLst>
            </p:cNvPr>
            <p:cNvPicPr>
              <a:picLocks noChangeAspect="1"/>
            </p:cNvPicPr>
            <p:nvPr/>
          </p:nvPicPr>
          <p:blipFill>
            <a:blip r:embed="rId2"/>
            <a:stretch>
              <a:fillRect/>
            </a:stretch>
          </p:blipFill>
          <p:spPr>
            <a:xfrm>
              <a:off x="4729220" y="1388061"/>
              <a:ext cx="6879684" cy="4164458"/>
            </a:xfrm>
            <a:prstGeom prst="rect">
              <a:avLst/>
            </a:prstGeom>
          </p:spPr>
        </p:pic>
        <p:sp>
          <p:nvSpPr>
            <p:cNvPr id="11" name="TextBox 10">
              <a:extLst>
                <a:ext uri="{FF2B5EF4-FFF2-40B4-BE49-F238E27FC236}">
                  <a16:creationId xmlns:a16="http://schemas.microsoft.com/office/drawing/2014/main" id="{4ABFD1F1-F990-B8B1-1BE6-0E8C41EEEAFC}"/>
                </a:ext>
              </a:extLst>
            </p:cNvPr>
            <p:cNvSpPr txBox="1"/>
            <p:nvPr/>
          </p:nvSpPr>
          <p:spPr>
            <a:xfrm>
              <a:off x="4647968" y="5445972"/>
              <a:ext cx="7214180" cy="1015663"/>
            </a:xfrm>
            <a:prstGeom prst="rect">
              <a:avLst/>
            </a:prstGeom>
            <a:noFill/>
          </p:spPr>
          <p:txBody>
            <a:bodyPr wrap="square" rtlCol="0">
              <a:spAutoFit/>
            </a:bodyPr>
            <a:lstStyle/>
            <a:p>
              <a:r>
                <a:rPr lang="en-US" sz="1200" dirty="0"/>
                <a:t>Notes and Sources: [1] to [14]:</a:t>
              </a:r>
            </a:p>
            <a:p>
              <a:r>
                <a:rPr lang="en-US" sz="1200" dirty="0"/>
                <a:t>Confidential data provided by ERCOT staff.</a:t>
              </a:r>
            </a:p>
            <a:p>
              <a:r>
                <a:rPr lang="en-US" sz="1200" dirty="0"/>
                <a:t>Hitachi ABB Velocity Suite, Generating Unit Capacity Dataset, January 22, 2024.</a:t>
              </a:r>
            </a:p>
            <a:p>
              <a:r>
                <a:rPr lang="en-US" sz="1200" dirty="0"/>
                <a:t>ERCOT, Report on the Capacity, Demand, and Reserves in the ERCOT region (2024-2033), December 8, 2023.</a:t>
              </a:r>
            </a:p>
            <a:p>
              <a:r>
                <a:rPr lang="en-US" sz="1200" dirty="0"/>
                <a:t>Texas Commission on Environmental Quality, Issued Air Permits for Gas Turbines 20 MW or Greater, July 1, 2023.</a:t>
              </a:r>
            </a:p>
          </p:txBody>
        </p:sp>
      </p:grpSp>
    </p:spTree>
    <p:extLst>
      <p:ext uri="{BB962C8B-B14F-4D97-AF65-F5344CB8AC3E}">
        <p14:creationId xmlns:p14="http://schemas.microsoft.com/office/powerpoint/2010/main" val="161011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6</a:t>
            </a:fld>
            <a:endParaRPr lang="en-US" dirty="0"/>
          </a:p>
        </p:txBody>
      </p:sp>
      <p:sp>
        <p:nvSpPr>
          <p:cNvPr id="4" name="Text Placeholder 3"/>
          <p:cNvSpPr>
            <a:spLocks noGrp="1"/>
          </p:cNvSpPr>
          <p:nvPr>
            <p:ph type="body" sz="quarter" idx="16"/>
          </p:nvPr>
        </p:nvSpPr>
        <p:spPr>
          <a:xfrm>
            <a:off x="508000" y="1181101"/>
            <a:ext cx="3725797" cy="5326170"/>
          </a:xfrm>
        </p:spPr>
        <p:txBody>
          <a:bodyPr/>
          <a:lstStyle/>
          <a:p>
            <a:pPr>
              <a:spcBef>
                <a:spcPts val="1200"/>
              </a:spcBef>
            </a:pPr>
            <a:r>
              <a:rPr lang="en-US" sz="1800" dirty="0"/>
              <a:t>WattBridge is the developer with most of the recently built and planned thermal dispatchable capacity, which all use the same turnkey natural gas-fired plant design (PROENERGY LM6000PC with SPRINT)</a:t>
            </a:r>
          </a:p>
          <a:p>
            <a:pPr>
              <a:spcBef>
                <a:spcPts val="1200"/>
              </a:spcBef>
            </a:pPr>
            <a:r>
              <a:rPr lang="en-US" sz="1800" dirty="0"/>
              <a:t>Filtered Primary Thermal Dataset for planned plants by WattBridge to determine most representative configuration and plant capacity resulting in 5 plants (2.1 GW capacity)</a:t>
            </a:r>
          </a:p>
          <a:p>
            <a:pPr>
              <a:spcBef>
                <a:spcPts val="1200"/>
              </a:spcBef>
            </a:pPr>
            <a:r>
              <a:rPr lang="en-US" sz="1800" dirty="0"/>
              <a:t>Gas-fired plants tend to be built with even-number units, so we selected a </a:t>
            </a:r>
            <a:r>
              <a:rPr lang="en-US" sz="1800" b="1" dirty="0"/>
              <a:t>8 x 0 configuration resulting in nameplate capacity of 484 MW</a:t>
            </a:r>
            <a:r>
              <a:rPr lang="en-US" sz="1800" dirty="0"/>
              <a:t> based on the average number of units of planned WattBridge plants and Sargent &amp; Lundy experience</a:t>
            </a:r>
          </a:p>
        </p:txBody>
      </p:sp>
      <p:sp>
        <p:nvSpPr>
          <p:cNvPr id="5" name="Text Placeholder 4"/>
          <p:cNvSpPr>
            <a:spLocks noGrp="1"/>
          </p:cNvSpPr>
          <p:nvPr>
            <p:ph type="body" sz="quarter" idx="19"/>
          </p:nvPr>
        </p:nvSpPr>
        <p:spPr/>
        <p:txBody>
          <a:bodyPr/>
          <a:lstStyle/>
          <a:p>
            <a:r>
              <a:rPr lang="en-US"/>
              <a:t>Reference technology</a:t>
            </a:r>
            <a:endParaRPr lang="en-US" dirty="0"/>
          </a:p>
        </p:txBody>
      </p:sp>
      <p:sp>
        <p:nvSpPr>
          <p:cNvPr id="6" name="Title 5"/>
          <p:cNvSpPr>
            <a:spLocks noGrp="1"/>
          </p:cNvSpPr>
          <p:nvPr>
            <p:ph type="title"/>
          </p:nvPr>
        </p:nvSpPr>
        <p:spPr/>
        <p:txBody>
          <a:bodyPr/>
          <a:lstStyle/>
          <a:p>
            <a:r>
              <a:rPr lang="en-US" dirty="0"/>
              <a:t>Configuration and Nameplate Capacity</a:t>
            </a:r>
          </a:p>
        </p:txBody>
      </p:sp>
      <p:sp>
        <p:nvSpPr>
          <p:cNvPr id="16" name="TextBox 15"/>
          <p:cNvSpPr txBox="1"/>
          <p:nvPr/>
        </p:nvSpPr>
        <p:spPr>
          <a:xfrm>
            <a:off x="4613327" y="1342772"/>
            <a:ext cx="7520617" cy="646331"/>
          </a:xfrm>
          <a:prstGeom prst="rect">
            <a:avLst/>
          </a:prstGeom>
          <a:noFill/>
        </p:spPr>
        <p:txBody>
          <a:bodyPr wrap="square" rtlCol="0">
            <a:spAutoFit/>
          </a:bodyPr>
          <a:lstStyle/>
          <a:p>
            <a:pPr algn="ctr"/>
            <a:r>
              <a:rPr lang="en-US" b="1" dirty="0">
                <a:solidFill>
                  <a:schemeClr val="accent1"/>
                </a:solidFill>
              </a:rPr>
              <a:t>Planned Thermal Dispatchable Generation in ERCOT by WattBridge</a:t>
            </a:r>
          </a:p>
          <a:p>
            <a:pPr algn="ctr"/>
            <a:r>
              <a:rPr lang="en-US" b="1" dirty="0">
                <a:solidFill>
                  <a:schemeClr val="accent1"/>
                </a:solidFill>
              </a:rPr>
              <a:t>(COD 2023 – 2026)  </a:t>
            </a:r>
          </a:p>
        </p:txBody>
      </p:sp>
      <p:sp>
        <p:nvSpPr>
          <p:cNvPr id="7" name="TextBox 6">
            <a:extLst>
              <a:ext uri="{FF2B5EF4-FFF2-40B4-BE49-F238E27FC236}">
                <a16:creationId xmlns:a16="http://schemas.microsoft.com/office/drawing/2014/main" id="{B73F8988-918F-0700-C2BC-46565440D1CA}"/>
              </a:ext>
            </a:extLst>
          </p:cNvPr>
          <p:cNvSpPr txBox="1"/>
          <p:nvPr/>
        </p:nvSpPr>
        <p:spPr>
          <a:xfrm>
            <a:off x="4517410" y="3941002"/>
            <a:ext cx="7634518" cy="1200329"/>
          </a:xfrm>
          <a:prstGeom prst="rect">
            <a:avLst/>
          </a:prstGeom>
          <a:noFill/>
        </p:spPr>
        <p:txBody>
          <a:bodyPr wrap="square" rtlCol="0">
            <a:spAutoFit/>
          </a:bodyPr>
          <a:lstStyle/>
          <a:p>
            <a:r>
              <a:rPr lang="en-US" sz="1200" dirty="0"/>
              <a:t>Notes and Sources: [1] to [5]:</a:t>
            </a:r>
          </a:p>
          <a:p>
            <a:r>
              <a:rPr lang="en-US" sz="1200" dirty="0"/>
              <a:t>Confidential data provided by ERCOT staff.</a:t>
            </a:r>
          </a:p>
          <a:p>
            <a:r>
              <a:rPr lang="en-US" sz="1200" dirty="0"/>
              <a:t>Hitachi ABB Velocity Suite, Generating Unit Capacity Dataset, January 22, 2024.</a:t>
            </a:r>
          </a:p>
          <a:p>
            <a:r>
              <a:rPr lang="en-US" sz="1200" dirty="0"/>
              <a:t>ERCOT, Report on the Capacity, Demand, and Reserves in the ERCOT region (2024-2033), December 8, 2023.</a:t>
            </a:r>
          </a:p>
          <a:p>
            <a:r>
              <a:rPr lang="en-US" sz="1200" dirty="0"/>
              <a:t>Texas Commission on Environmental Quality, Issued Air Permits for Gas Turbines with Electric Output 20 MW or Greater, July 1, 2023.</a:t>
            </a:r>
          </a:p>
        </p:txBody>
      </p:sp>
      <p:pic>
        <p:nvPicPr>
          <p:cNvPr id="8" name="Picture 7">
            <a:extLst>
              <a:ext uri="{FF2B5EF4-FFF2-40B4-BE49-F238E27FC236}">
                <a16:creationId xmlns:a16="http://schemas.microsoft.com/office/drawing/2014/main" id="{7910160E-84E3-D4D8-C1CE-FF8D3A118165}"/>
              </a:ext>
            </a:extLst>
          </p:cNvPr>
          <p:cNvPicPr>
            <a:picLocks noChangeAspect="1"/>
          </p:cNvPicPr>
          <p:nvPr/>
        </p:nvPicPr>
        <p:blipFill>
          <a:blip r:embed="rId2"/>
          <a:stretch>
            <a:fillRect/>
          </a:stretch>
        </p:blipFill>
        <p:spPr>
          <a:xfrm>
            <a:off x="4613327" y="1927616"/>
            <a:ext cx="7529736" cy="2013386"/>
          </a:xfrm>
          <a:prstGeom prst="rect">
            <a:avLst/>
          </a:prstGeom>
        </p:spPr>
      </p:pic>
    </p:spTree>
    <p:extLst>
      <p:ext uri="{BB962C8B-B14F-4D97-AF65-F5344CB8AC3E}">
        <p14:creationId xmlns:p14="http://schemas.microsoft.com/office/powerpoint/2010/main" val="1668187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507999" y="1177755"/>
            <a:ext cx="5598603" cy="4901596"/>
          </a:xfrm>
        </p:spPr>
        <p:txBody>
          <a:bodyPr/>
          <a:lstStyle/>
          <a:p>
            <a:r>
              <a:rPr lang="en-US" dirty="0"/>
              <a:t>All of the planned gas-fired plants are located in 5 counties in Southeast Texas </a:t>
            </a:r>
            <a:endParaRPr lang="en-US"/>
          </a:p>
          <a:p>
            <a:r>
              <a:rPr lang="en-US" b="1" dirty="0"/>
              <a:t>51% of planned natural gas generation capacity is in Harris County </a:t>
            </a:r>
            <a:r>
              <a:rPr lang="en-US" dirty="0"/>
              <a:t>(highlighted in </a:t>
            </a:r>
            <a:r>
              <a:rPr lang="en-US" b="1" dirty="0">
                <a:solidFill>
                  <a:schemeClr val="accent3"/>
                </a:solidFill>
              </a:rPr>
              <a:t>green</a:t>
            </a:r>
            <a:r>
              <a:rPr lang="en-US" dirty="0"/>
              <a:t>),</a:t>
            </a:r>
            <a:r>
              <a:rPr lang="en-US" b="1" dirty="0"/>
              <a:t> </a:t>
            </a:r>
            <a:r>
              <a:rPr lang="en-US" dirty="0"/>
              <a:t>so Harris county was selected as the location</a:t>
            </a:r>
          </a:p>
        </p:txBody>
      </p:sp>
      <p:sp>
        <p:nvSpPr>
          <p:cNvPr id="5" name="Text Placeholder 4"/>
          <p:cNvSpPr>
            <a:spLocks noGrp="1"/>
          </p:cNvSpPr>
          <p:nvPr>
            <p:ph type="body" sz="quarter" idx="19"/>
          </p:nvPr>
        </p:nvSpPr>
        <p:spPr/>
        <p:txBody>
          <a:bodyPr/>
          <a:lstStyle/>
          <a:p>
            <a:r>
              <a:rPr lang="en-US" dirty="0"/>
              <a:t>Reference technology</a:t>
            </a:r>
          </a:p>
        </p:txBody>
      </p:sp>
      <p:sp>
        <p:nvSpPr>
          <p:cNvPr id="6" name="Title 5"/>
          <p:cNvSpPr>
            <a:spLocks noGrp="1"/>
          </p:cNvSpPr>
          <p:nvPr>
            <p:ph type="title"/>
          </p:nvPr>
        </p:nvSpPr>
        <p:spPr>
          <a:xfrm>
            <a:off x="508000" y="512748"/>
            <a:ext cx="11164718" cy="555476"/>
          </a:xfrm>
        </p:spPr>
        <p:txBody>
          <a:bodyPr/>
          <a:lstStyle/>
          <a:p>
            <a:r>
              <a:rPr lang="en-US" dirty="0"/>
              <a:t>Location</a:t>
            </a:r>
          </a:p>
        </p:txBody>
      </p:sp>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7</a:t>
            </a:fld>
            <a:endParaRPr lang="en-US" dirty="0"/>
          </a:p>
        </p:txBody>
      </p:sp>
      <p:grpSp>
        <p:nvGrpSpPr>
          <p:cNvPr id="12" name="Group 11">
            <a:extLst>
              <a:ext uri="{FF2B5EF4-FFF2-40B4-BE49-F238E27FC236}">
                <a16:creationId xmlns:a16="http://schemas.microsoft.com/office/drawing/2014/main" id="{8D41CE97-E37D-CAF2-FD02-B1EBE38AF491}"/>
              </a:ext>
            </a:extLst>
          </p:cNvPr>
          <p:cNvGrpSpPr/>
          <p:nvPr/>
        </p:nvGrpSpPr>
        <p:grpSpPr>
          <a:xfrm>
            <a:off x="6106602" y="373190"/>
            <a:ext cx="5909198" cy="6284218"/>
            <a:chOff x="6106602" y="264330"/>
            <a:chExt cx="5909198" cy="6284218"/>
          </a:xfrm>
        </p:grpSpPr>
        <p:sp>
          <p:nvSpPr>
            <p:cNvPr id="10" name="TextBox 9"/>
            <p:cNvSpPr txBox="1"/>
            <p:nvPr/>
          </p:nvSpPr>
          <p:spPr>
            <a:xfrm>
              <a:off x="6959065" y="264330"/>
              <a:ext cx="4591251" cy="646331"/>
            </a:xfrm>
            <a:prstGeom prst="rect">
              <a:avLst/>
            </a:prstGeom>
            <a:noFill/>
          </p:spPr>
          <p:txBody>
            <a:bodyPr wrap="square" rtlCol="0">
              <a:spAutoFit/>
            </a:bodyPr>
            <a:lstStyle/>
            <a:p>
              <a:pPr algn="ctr"/>
              <a:r>
                <a:rPr lang="en-US" b="1" dirty="0">
                  <a:solidFill>
                    <a:schemeClr val="accent1"/>
                  </a:solidFill>
                </a:rPr>
                <a:t>Locations of Planned Thermal Dispatchable Gas Capacity in ERCOT (COD 2023-2026)</a:t>
              </a:r>
            </a:p>
          </p:txBody>
        </p:sp>
        <p:sp>
          <p:nvSpPr>
            <p:cNvPr id="9" name="TextBox 8">
              <a:extLst>
                <a:ext uri="{FF2B5EF4-FFF2-40B4-BE49-F238E27FC236}">
                  <a16:creationId xmlns:a16="http://schemas.microsoft.com/office/drawing/2014/main" id="{3F919C54-8A97-863A-CD89-C66FD5733E86}"/>
                </a:ext>
              </a:extLst>
            </p:cNvPr>
            <p:cNvSpPr txBox="1"/>
            <p:nvPr/>
          </p:nvSpPr>
          <p:spPr>
            <a:xfrm>
              <a:off x="6106602" y="5532885"/>
              <a:ext cx="5909198" cy="1015663"/>
            </a:xfrm>
            <a:prstGeom prst="rect">
              <a:avLst/>
            </a:prstGeom>
            <a:noFill/>
          </p:spPr>
          <p:txBody>
            <a:bodyPr wrap="square" rtlCol="0">
              <a:spAutoFit/>
            </a:bodyPr>
            <a:lstStyle/>
            <a:p>
              <a:r>
                <a:rPr lang="en-US" sz="1200" dirty="0"/>
                <a:t>Sources: Confidential data provided by ERCOT staff; Hitachi ABB Velocity Suite, Generating Unit Capacity Dataset, January 22, 2024;  ERCOT, Report on the Capacity, Demand, and Reserves in the ERCOT region (2024-2033), December 8, 2023; Texas Commission on Environmental Quality, Issued Air Permits for Gas Turbines with Electric Output 20 MW or Greater, July 2, 2023.</a:t>
              </a:r>
            </a:p>
          </p:txBody>
        </p:sp>
      </p:grpSp>
      <p:pic>
        <p:nvPicPr>
          <p:cNvPr id="7" name="Picture 6">
            <a:extLst>
              <a:ext uri="{FF2B5EF4-FFF2-40B4-BE49-F238E27FC236}">
                <a16:creationId xmlns:a16="http://schemas.microsoft.com/office/drawing/2014/main" id="{B593B115-BF0D-49E1-9B24-C8BCC6256328}"/>
              </a:ext>
            </a:extLst>
          </p:cNvPr>
          <p:cNvPicPr>
            <a:picLocks noChangeAspect="1"/>
          </p:cNvPicPr>
          <p:nvPr/>
        </p:nvPicPr>
        <p:blipFill rotWithShape="1">
          <a:blip r:embed="rId2">
            <a:extLst>
              <a:ext uri="{28A0092B-C50C-407E-A947-70E740481C1C}">
                <a14:useLocalDpi xmlns:a14="http://schemas.microsoft.com/office/drawing/2010/main" val="0"/>
              </a:ext>
            </a:extLst>
          </a:blip>
          <a:srcRect l="53569" t="43234" b="501"/>
          <a:stretch/>
        </p:blipFill>
        <p:spPr>
          <a:xfrm>
            <a:off x="7179012" y="1047666"/>
            <a:ext cx="4095033" cy="4632714"/>
          </a:xfrm>
          <a:prstGeom prst="rect">
            <a:avLst/>
          </a:prstGeom>
        </p:spPr>
      </p:pic>
    </p:spTree>
    <p:extLst>
      <p:ext uri="{BB962C8B-B14F-4D97-AF65-F5344CB8AC3E}">
        <p14:creationId xmlns:p14="http://schemas.microsoft.com/office/powerpoint/2010/main" val="78695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p:sp>
      <p:sp>
        <p:nvSpPr>
          <p:cNvPr id="8" name="Title 7"/>
          <p:cNvSpPr>
            <a:spLocks noGrp="1"/>
          </p:cNvSpPr>
          <p:nvPr>
            <p:ph type="title"/>
          </p:nvPr>
        </p:nvSpPr>
        <p:spPr/>
        <p:txBody>
          <a:bodyPr/>
          <a:lstStyle/>
          <a:p>
            <a:r>
              <a:rPr lang="en-US" dirty="0"/>
              <a:t>Alternative Reference Technology</a:t>
            </a:r>
          </a:p>
        </p:txBody>
      </p:sp>
    </p:spTree>
    <p:extLst>
      <p:ext uri="{BB962C8B-B14F-4D97-AF65-F5344CB8AC3E}">
        <p14:creationId xmlns:p14="http://schemas.microsoft.com/office/powerpoint/2010/main" val="4152697055"/>
      </p:ext>
    </p:extLst>
  </p:cSld>
  <p:clrMapOvr>
    <a:masterClrMapping/>
  </p:clrMapOvr>
</p:sld>
</file>

<file path=ppt/theme/theme1.xml><?xml version="1.0" encoding="utf-8"?>
<a:theme xmlns:a="http://schemas.openxmlformats.org/drawingml/2006/main" name="Brattle-2020">
  <a:themeElements>
    <a:clrScheme name="Brattle-2020">
      <a:dk1>
        <a:srgbClr val="000000"/>
      </a:dk1>
      <a:lt1>
        <a:srgbClr val="FFFFFF"/>
      </a:lt1>
      <a:dk2>
        <a:srgbClr val="002B54"/>
      </a:dk2>
      <a:lt2>
        <a:srgbClr val="494F56"/>
      </a:lt2>
      <a:accent1>
        <a:srgbClr val="1B3D6F"/>
      </a:accent1>
      <a:accent2>
        <a:srgbClr val="2297AA"/>
      </a:accent2>
      <a:accent3>
        <a:srgbClr val="37BA95"/>
      </a:accent3>
      <a:accent4>
        <a:srgbClr val="F3BD48"/>
      </a:accent4>
      <a:accent5>
        <a:srgbClr val="F26A25"/>
      </a:accent5>
      <a:accent6>
        <a:srgbClr val="CD3E71"/>
      </a:accent6>
      <a:hlink>
        <a:srgbClr val="2297AA"/>
      </a:hlink>
      <a:folHlink>
        <a:srgbClr val="CD3E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ttle Report 2021.potx" id="{9F06B45B-9CB2-4C90-A5FB-F87126631154}" vid="{21F5DDA2-C7C8-4F46-8CA7-3B082E5A46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536EEEF768F54A8382CF2581CE2431" ma:contentTypeVersion="1" ma:contentTypeDescription="Create a new document." ma:contentTypeScope="" ma:versionID="adf61a473ae311386368993f636f48e4">
  <xsd:schema xmlns:xsd="http://www.w3.org/2001/XMLSchema" xmlns:xs="http://www.w3.org/2001/XMLSchema" xmlns:p="http://schemas.microsoft.com/office/2006/metadata/properties" xmlns:ns1="http://schemas.microsoft.com/sharepoint/v3" xmlns:ns2="6fa77199-34ed-4585-a419-0ab55bbca786" targetNamespace="http://schemas.microsoft.com/office/2006/metadata/properties" ma:root="true" ma:fieldsID="eb591c1d2f779b10c3f5557219260ae0" ns1:_="" ns2:_="">
    <xsd:import namespace="http://schemas.microsoft.com/sharepoint/v3"/>
    <xsd:import namespace="6fa77199-34ed-4585-a419-0ab55bbca78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a77199-34ed-4585-a419-0ab55bbca7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30A1BA-5D5A-4BFA-957D-930E36D99D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a77199-34ed-4585-a419-0ab55bbca7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D87459-B254-4644-97C3-1258CE90E7BC}">
  <ds:schemaRefs>
    <ds:schemaRef ds:uri="6fa77199-34ed-4585-a419-0ab55bbca786"/>
    <ds:schemaRef ds:uri="http://schemas.microsoft.com/office/2006/metadata/properties"/>
    <ds:schemaRef ds:uri="http://schemas.microsoft.com/sharepoint/v3"/>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http://purl.org/dc/dcmitype/"/>
    <ds:schemaRef ds:uri="http://purl.org/dc/terms/"/>
    <ds:schemaRef ds:uri="http://purl.org/dc/elements/1.1/"/>
  </ds:schemaRefs>
</ds:datastoreItem>
</file>

<file path=customXml/itemProps3.xml><?xml version="1.0" encoding="utf-8"?>
<ds:datastoreItem xmlns:ds="http://schemas.openxmlformats.org/officeDocument/2006/customXml" ds:itemID="{96D7D77A-386C-4BD2-9A79-AA5FF6DFA2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Brattle Report 2021</Template>
  <TotalTime>3160</TotalTime>
  <Words>2014</Words>
  <Application>Microsoft Office PowerPoint</Application>
  <PresentationFormat>Widescreen</PresentationFormat>
  <Paragraphs>159</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Times New Roman</vt:lpstr>
      <vt:lpstr>Wingdings 2</vt:lpstr>
      <vt:lpstr>Wingdings 3</vt:lpstr>
      <vt:lpstr>Brattle-2020</vt:lpstr>
      <vt:lpstr>ERCOT CONE Study</vt:lpstr>
      <vt:lpstr>Agenda</vt:lpstr>
      <vt:lpstr>Reference Technology</vt:lpstr>
      <vt:lpstr>Purpose of Reference Technology Selection</vt:lpstr>
      <vt:lpstr>Proposed Specifications for Reference Technology</vt:lpstr>
      <vt:lpstr>Technology Type and Turbine Model</vt:lpstr>
      <vt:lpstr>Configuration and Nameplate Capacity</vt:lpstr>
      <vt:lpstr>Location</vt:lpstr>
      <vt:lpstr>Alternative Reference Technology</vt:lpstr>
      <vt:lpstr>Purpose of Alternative Technology Selection</vt:lpstr>
      <vt:lpstr>Proposed Specifications for Alternative Reference Technology</vt:lpstr>
      <vt:lpstr>Alternative Reference Technology</vt:lpstr>
      <vt:lpstr>PV Capacity</vt:lpstr>
      <vt:lpstr>PV Module Technology and Tracking System</vt:lpstr>
      <vt:lpstr>Storage Technology, Storage Capacity, and Duration</vt:lpstr>
      <vt:lpstr>Location</vt:lpstr>
      <vt:lpstr>Storage Augmentation (1/2)</vt:lpstr>
      <vt:lpstr>Storage Augmentation (2/2)</vt:lpstr>
      <vt:lpstr>Timeline and Next Steps</vt:lpstr>
      <vt:lpstr>Project Timeline</vt:lpstr>
      <vt:lpstr>Next Steps</vt:lpstr>
    </vt:vector>
  </TitlesOfParts>
  <Company>The Brattle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Brattle Report Title</dc:title>
  <dc:creator>Janakiraman, Rohan</dc:creator>
  <cp:lastModifiedBy>Thompson, Andrew</cp:lastModifiedBy>
  <cp:revision>154</cp:revision>
  <dcterms:created xsi:type="dcterms:W3CDTF">2024-02-14T21:57:25Z</dcterms:created>
  <dcterms:modified xsi:type="dcterms:W3CDTF">2024-03-21T18:34:43Z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0x010100B1536EEEF768F54A8382CF2581CE2431</vt:lpwstr>
  </property>
</Properties>
</file>