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18"/>
  </p:notesMasterIdLst>
  <p:handoutMasterIdLst>
    <p:handoutMasterId r:id="rId19"/>
  </p:handoutMasterIdLst>
  <p:sldIdLst>
    <p:sldId id="270" r:id="rId4"/>
    <p:sldId id="570" r:id="rId5"/>
    <p:sldId id="573" r:id="rId6"/>
    <p:sldId id="324" r:id="rId7"/>
    <p:sldId id="348" r:id="rId8"/>
    <p:sldId id="347" r:id="rId9"/>
    <p:sldId id="574" r:id="rId10"/>
    <p:sldId id="575" r:id="rId11"/>
    <p:sldId id="576" r:id="rId12"/>
    <p:sldId id="345" r:id="rId13"/>
    <p:sldId id="580" r:id="rId14"/>
    <p:sldId id="577" r:id="rId15"/>
    <p:sldId id="578" r:id="rId16"/>
    <p:sldId id="31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006E5B8-06DF-09C8-42D2-301AC66275D7}" name="Jeff Billo" initials="JAB" userId="Jeff Billo" providerId="None"/>
  <p188:author id="{8E4E6DC5-2189-5AB7-0DC0-AC685161767A}" name="Mago, Nitika" initials="NVM" userId="Mago, Nitika" providerId="None"/>
  <p188:author id="{210B60F4-3CD0-D4C8-ADBF-F7AE863456C6}" name="Li, Weifeng" initials="LW" userId="S::Weifeng.Li@ercot.com::f63eff4a-e321-4b54-b8af-09453b3ebe6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292" autoAdjust="0"/>
    <p:restoredTop sz="71907" autoAdjust="0"/>
  </p:normalViewPr>
  <p:slideViewPr>
    <p:cSldViewPr snapToGrid="0">
      <p:cViewPr varScale="1">
        <p:scale>
          <a:sx n="114" d="100"/>
          <a:sy n="114" d="100"/>
        </p:scale>
        <p:origin x="1122" y="102"/>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microsoft.com/office/2018/10/relationships/authors" Target="author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https://ercot-my.sharepoint.com/personal/weifeng_li_ercot_com/Documents/Desktop/Adhoc%20Studies/2023%20GE%20Study%20ERCOT%20Update/granularity_spreadsheet%202_wli.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ercot-my.sharepoint.com/personal/weifeng_li_ercot_com/Documents/Desktop/Adhoc%20Studies/2023%20GE%20Study%20ERCOT%20Update/granularity_spreadsheet%202_wli.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Frequency Degradation Profile </a:t>
            </a:r>
          </a:p>
          <a:p>
            <a:pPr>
              <a:defRPr/>
            </a:pPr>
            <a:r>
              <a:rPr lang="en-US"/>
              <a:t>(Based on 2023</a:t>
            </a:r>
            <a:r>
              <a:rPr lang="en-US" baseline="0"/>
              <a:t> Inertia)</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3"/>
          <c:order val="3"/>
          <c:tx>
            <c:strRef>
              <c:f>'inertia Update2024'!$F$23</c:f>
              <c:strCache>
                <c:ptCount val="1"/>
                <c:pt idx="0">
                  <c:v>RRS-PFR Limit: 10% of PFR Procured</c:v>
                </c:pt>
              </c:strCache>
            </c:strRef>
          </c:tx>
          <c:spPr>
            <a:solidFill>
              <a:schemeClr val="accent1"/>
            </a:solidFill>
            <a:ln>
              <a:noFill/>
            </a:ln>
            <a:effectLst/>
          </c:spPr>
          <c:invertIfNegative val="0"/>
          <c:cat>
            <c:strRef>
              <c:f>'inertia Update2024'!$G$19:$J$19</c:f>
              <c:strCache>
                <c:ptCount val="4"/>
                <c:pt idx="0">
                  <c:v>&lt;=30mHz</c:v>
                </c:pt>
                <c:pt idx="1">
                  <c:v>30-50mHz</c:v>
                </c:pt>
                <c:pt idx="2">
                  <c:v>50-70mHz</c:v>
                </c:pt>
                <c:pt idx="3">
                  <c:v>70-100mHz</c:v>
                </c:pt>
              </c:strCache>
            </c:strRef>
          </c:cat>
          <c:val>
            <c:numRef>
              <c:f>'inertia Update2024'!$G$23:$J$23</c:f>
              <c:numCache>
                <c:formatCode>0%</c:formatCode>
                <c:ptCount val="4"/>
                <c:pt idx="0">
                  <c:v>0</c:v>
                </c:pt>
                <c:pt idx="1">
                  <c:v>0.21</c:v>
                </c:pt>
                <c:pt idx="2">
                  <c:v>0.69</c:v>
                </c:pt>
                <c:pt idx="3">
                  <c:v>0.1</c:v>
                </c:pt>
              </c:numCache>
            </c:numRef>
          </c:val>
          <c:extLst>
            <c:ext xmlns:c16="http://schemas.microsoft.com/office/drawing/2014/chart" uri="{C3380CC4-5D6E-409C-BE32-E72D297353CC}">
              <c16:uniqueId val="{00000000-7A55-4511-ADE3-A3C3AC0B08CF}"/>
            </c:ext>
          </c:extLst>
        </c:ser>
        <c:dLbls>
          <c:showLegendKey val="0"/>
          <c:showVal val="0"/>
          <c:showCatName val="0"/>
          <c:showSerName val="0"/>
          <c:showPercent val="0"/>
          <c:showBubbleSize val="0"/>
        </c:dLbls>
        <c:gapWidth val="219"/>
        <c:overlap val="-27"/>
        <c:axId val="1735956048"/>
        <c:axId val="1007482016"/>
        <c:extLst>
          <c:ext xmlns:c15="http://schemas.microsoft.com/office/drawing/2012/chart" uri="{02D57815-91ED-43cb-92C2-25804820EDAC}">
            <c15:filteredBarSeries>
              <c15:ser>
                <c:idx val="0"/>
                <c:order val="0"/>
                <c:tx>
                  <c:strRef>
                    <c:extLst>
                      <c:ext uri="{02D57815-91ED-43cb-92C2-25804820EDAC}">
                        <c15:formulaRef>
                          <c15:sqref>'inertia Update2024'!$F$20</c15:sqref>
                        </c15:formulaRef>
                      </c:ext>
                    </c:extLst>
                    <c:strCache>
                      <c:ptCount val="1"/>
                      <c:pt idx="0">
                        <c:v>184 MW (8% of 2300 MW)</c:v>
                      </c:pt>
                    </c:strCache>
                  </c:strRef>
                </c:tx>
                <c:spPr>
                  <a:solidFill>
                    <a:schemeClr val="accent1"/>
                  </a:solidFill>
                  <a:ln>
                    <a:noFill/>
                  </a:ln>
                  <a:effectLst/>
                </c:spPr>
                <c:invertIfNegative val="0"/>
                <c:cat>
                  <c:strRef>
                    <c:extLst>
                      <c:ext uri="{02D57815-91ED-43cb-92C2-25804820EDAC}">
                        <c15:formulaRef>
                          <c15:sqref>'inertia Update2024'!$G$19:$J$19</c15:sqref>
                        </c15:formulaRef>
                      </c:ext>
                    </c:extLst>
                    <c:strCache>
                      <c:ptCount val="4"/>
                      <c:pt idx="0">
                        <c:v>&lt;=30mHz</c:v>
                      </c:pt>
                      <c:pt idx="1">
                        <c:v>30-50mHz</c:v>
                      </c:pt>
                      <c:pt idx="2">
                        <c:v>50-70mHz</c:v>
                      </c:pt>
                      <c:pt idx="3">
                        <c:v>70-100mHz</c:v>
                      </c:pt>
                    </c:strCache>
                  </c:strRef>
                </c:cat>
                <c:val>
                  <c:numRef>
                    <c:extLst>
                      <c:ext uri="{02D57815-91ED-43cb-92C2-25804820EDAC}">
                        <c15:formulaRef>
                          <c15:sqref>'inertia Update2024'!$G$20:$J$20</c15:sqref>
                        </c15:formulaRef>
                      </c:ext>
                    </c:extLst>
                    <c:numCache>
                      <c:formatCode>0%</c:formatCode>
                      <c:ptCount val="4"/>
                      <c:pt idx="0">
                        <c:v>0.37</c:v>
                      </c:pt>
                      <c:pt idx="1">
                        <c:v>0.4</c:v>
                      </c:pt>
                      <c:pt idx="2">
                        <c:v>0.23</c:v>
                      </c:pt>
                      <c:pt idx="3">
                        <c:v>0</c:v>
                      </c:pt>
                    </c:numCache>
                  </c:numRef>
                </c:val>
                <c:extLst>
                  <c:ext xmlns:c16="http://schemas.microsoft.com/office/drawing/2014/chart" uri="{C3380CC4-5D6E-409C-BE32-E72D297353CC}">
                    <c16:uniqueId val="{00000001-7A55-4511-ADE3-A3C3AC0B08CF}"/>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'inertia Update2024'!$F$21</c15:sqref>
                        </c15:formulaRef>
                      </c:ext>
                    </c:extLst>
                    <c:strCache>
                      <c:ptCount val="1"/>
                      <c:pt idx="0">
                        <c:v>115 MW (5% of 2300 MW)</c:v>
                      </c:pt>
                    </c:strCache>
                  </c:strRef>
                </c:tx>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'inertia Update2024'!$G$19:$J$19</c15:sqref>
                        </c15:formulaRef>
                      </c:ext>
                    </c:extLst>
                    <c:strCache>
                      <c:ptCount val="4"/>
                      <c:pt idx="0">
                        <c:v>&lt;=30mHz</c:v>
                      </c:pt>
                      <c:pt idx="1">
                        <c:v>30-50mHz</c:v>
                      </c:pt>
                      <c:pt idx="2">
                        <c:v>50-70mHz</c:v>
                      </c:pt>
                      <c:pt idx="3">
                        <c:v>70-100mHz</c:v>
                      </c:pt>
                    </c:strCache>
                  </c:strRef>
                </c:cat>
                <c:val>
                  <c:numRef>
                    <c:extLst xmlns:c15="http://schemas.microsoft.com/office/drawing/2012/chart">
                      <c:ext xmlns:c15="http://schemas.microsoft.com/office/drawing/2012/chart" uri="{02D57815-91ED-43cb-92C2-25804820EDAC}">
                        <c15:formulaRef>
                          <c15:sqref>'inertia Update2024'!$G$21:$J$21</c15:sqref>
                        </c15:formulaRef>
                      </c:ext>
                    </c:extLst>
                    <c:numCache>
                      <c:formatCode>0%</c:formatCode>
                      <c:ptCount val="4"/>
                      <c:pt idx="0">
                        <c:v>0.72</c:v>
                      </c:pt>
                      <c:pt idx="1">
                        <c:v>0.28000000000000003</c:v>
                      </c:pt>
                      <c:pt idx="2">
                        <c:v>0</c:v>
                      </c:pt>
                      <c:pt idx="3">
                        <c:v>0</c:v>
                      </c:pt>
                    </c:numCache>
                  </c:numRef>
                </c:val>
                <c:extLst xmlns:c15="http://schemas.microsoft.com/office/drawing/2012/chart">
                  <c:ext xmlns:c16="http://schemas.microsoft.com/office/drawing/2014/chart" uri="{C3380CC4-5D6E-409C-BE32-E72D297353CC}">
                    <c16:uniqueId val="{00000002-7A55-4511-ADE3-A3C3AC0B08CF}"/>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'inertia Update2024'!$F$22</c15:sqref>
                        </c15:formulaRef>
                      </c:ext>
                    </c:extLst>
                    <c:strCache>
                      <c:ptCount val="1"/>
                      <c:pt idx="0">
                        <c:v>157MW</c:v>
                      </c:pt>
                    </c:strCache>
                  </c:strRef>
                </c:tx>
                <c:spPr>
                  <a:solidFill>
                    <a:schemeClr val="accent3"/>
                  </a:solidFill>
                  <a:ln>
                    <a:noFill/>
                  </a:ln>
                  <a:effectLst/>
                </c:spPr>
                <c:invertIfNegative val="0"/>
                <c:cat>
                  <c:strRef>
                    <c:extLst xmlns:c15="http://schemas.microsoft.com/office/drawing/2012/chart">
                      <c:ext xmlns:c15="http://schemas.microsoft.com/office/drawing/2012/chart" uri="{02D57815-91ED-43cb-92C2-25804820EDAC}">
                        <c15:formulaRef>
                          <c15:sqref>'inertia Update2024'!$G$19:$J$19</c15:sqref>
                        </c15:formulaRef>
                      </c:ext>
                    </c:extLst>
                    <c:strCache>
                      <c:ptCount val="4"/>
                      <c:pt idx="0">
                        <c:v>&lt;=30mHz</c:v>
                      </c:pt>
                      <c:pt idx="1">
                        <c:v>30-50mHz</c:v>
                      </c:pt>
                      <c:pt idx="2">
                        <c:v>50-70mHz</c:v>
                      </c:pt>
                      <c:pt idx="3">
                        <c:v>70-100mHz</c:v>
                      </c:pt>
                    </c:strCache>
                  </c:strRef>
                </c:cat>
                <c:val>
                  <c:numRef>
                    <c:extLst xmlns:c15="http://schemas.microsoft.com/office/drawing/2012/chart">
                      <c:ext xmlns:c15="http://schemas.microsoft.com/office/drawing/2012/chart" uri="{02D57815-91ED-43cb-92C2-25804820EDAC}">
                        <c15:formulaRef>
                          <c15:sqref>'inertia Update2024'!$G$22:$J$22</c15:sqref>
                        </c15:formulaRef>
                      </c:ext>
                    </c:extLst>
                    <c:numCache>
                      <c:formatCode>0%</c:formatCode>
                      <c:ptCount val="4"/>
                      <c:pt idx="0">
                        <c:v>0.43</c:v>
                      </c:pt>
                      <c:pt idx="1">
                        <c:v>0.56999999999999995</c:v>
                      </c:pt>
                      <c:pt idx="2">
                        <c:v>0</c:v>
                      </c:pt>
                      <c:pt idx="3">
                        <c:v>0</c:v>
                      </c:pt>
                    </c:numCache>
                  </c:numRef>
                </c:val>
                <c:extLst xmlns:c15="http://schemas.microsoft.com/office/drawing/2012/chart">
                  <c:ext xmlns:c16="http://schemas.microsoft.com/office/drawing/2014/chart" uri="{C3380CC4-5D6E-409C-BE32-E72D297353CC}">
                    <c16:uniqueId val="{00000003-7A55-4511-ADE3-A3C3AC0B08CF}"/>
                  </c:ext>
                </c:extLst>
              </c15:ser>
            </c15:filteredBarSeries>
          </c:ext>
        </c:extLst>
      </c:barChart>
      <c:catAx>
        <c:axId val="173595604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Frequency Degradation</a:t>
                </a:r>
                <a:r>
                  <a:rPr lang="en-US" baseline="0"/>
                  <a:t> (Loss of 2805 MW)</a:t>
                </a:r>
                <a:endParaRPr 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07482016"/>
        <c:crosses val="autoZero"/>
        <c:auto val="1"/>
        <c:lblAlgn val="ctr"/>
        <c:lblOffset val="100"/>
        <c:noMultiLvlLbl val="0"/>
      </c:catAx>
      <c:valAx>
        <c:axId val="10074820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 of Year</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3595604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Frequency Degradation Profile </a:t>
            </a:r>
          </a:p>
          <a:p>
            <a:pPr>
              <a:defRPr/>
            </a:pPr>
            <a:r>
              <a:rPr lang="en-US"/>
              <a:t>(Based on 2023</a:t>
            </a:r>
            <a:r>
              <a:rPr lang="en-US" baseline="0"/>
              <a:t> Inertia)</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'inertia Update2024'!$F$20</c:f>
              <c:strCache>
                <c:ptCount val="1"/>
                <c:pt idx="0">
                  <c:v>184 MW (8% of 2300 MW)</c:v>
                </c:pt>
              </c:strCache>
            </c:strRef>
          </c:tx>
          <c:spPr>
            <a:solidFill>
              <a:schemeClr val="accent1"/>
            </a:solidFill>
            <a:ln>
              <a:noFill/>
            </a:ln>
            <a:effectLst/>
          </c:spPr>
          <c:invertIfNegative val="0"/>
          <c:cat>
            <c:strRef>
              <c:f>'inertia Update2024'!$G$19:$J$19</c:f>
              <c:strCache>
                <c:ptCount val="4"/>
                <c:pt idx="0">
                  <c:v>&lt;=30mHz</c:v>
                </c:pt>
                <c:pt idx="1">
                  <c:v>30-50mHz</c:v>
                </c:pt>
                <c:pt idx="2">
                  <c:v>50-70mHz</c:v>
                </c:pt>
                <c:pt idx="3">
                  <c:v>70-100mHz</c:v>
                </c:pt>
              </c:strCache>
            </c:strRef>
          </c:cat>
          <c:val>
            <c:numRef>
              <c:f>'inertia Update2024'!$G$20:$J$20</c:f>
              <c:numCache>
                <c:formatCode>0%</c:formatCode>
                <c:ptCount val="4"/>
                <c:pt idx="0">
                  <c:v>0.37</c:v>
                </c:pt>
                <c:pt idx="1">
                  <c:v>0.4</c:v>
                </c:pt>
                <c:pt idx="2">
                  <c:v>0.23</c:v>
                </c:pt>
                <c:pt idx="3">
                  <c:v>0</c:v>
                </c:pt>
              </c:numCache>
            </c:numRef>
          </c:val>
          <c:extLst>
            <c:ext xmlns:c16="http://schemas.microsoft.com/office/drawing/2014/chart" uri="{C3380CC4-5D6E-409C-BE32-E72D297353CC}">
              <c16:uniqueId val="{00000000-D9EE-494A-BBA4-C65951F1A477}"/>
            </c:ext>
          </c:extLst>
        </c:ser>
        <c:ser>
          <c:idx val="1"/>
          <c:order val="1"/>
          <c:tx>
            <c:strRef>
              <c:f>'inertia Update2024'!$F$21</c:f>
              <c:strCache>
                <c:ptCount val="1"/>
                <c:pt idx="0">
                  <c:v>115 MW (5% of 2300 MW)</c:v>
                </c:pt>
              </c:strCache>
            </c:strRef>
          </c:tx>
          <c:spPr>
            <a:solidFill>
              <a:schemeClr val="accent2"/>
            </a:solidFill>
            <a:ln>
              <a:noFill/>
            </a:ln>
            <a:effectLst/>
          </c:spPr>
          <c:invertIfNegative val="0"/>
          <c:cat>
            <c:strRef>
              <c:f>'inertia Update2024'!$G$19:$J$19</c:f>
              <c:strCache>
                <c:ptCount val="4"/>
                <c:pt idx="0">
                  <c:v>&lt;=30mHz</c:v>
                </c:pt>
                <c:pt idx="1">
                  <c:v>30-50mHz</c:v>
                </c:pt>
                <c:pt idx="2">
                  <c:v>50-70mHz</c:v>
                </c:pt>
                <c:pt idx="3">
                  <c:v>70-100mHz</c:v>
                </c:pt>
              </c:strCache>
            </c:strRef>
          </c:cat>
          <c:val>
            <c:numRef>
              <c:f>'inertia Update2024'!$G$21:$J$21</c:f>
              <c:numCache>
                <c:formatCode>0%</c:formatCode>
                <c:ptCount val="4"/>
                <c:pt idx="0">
                  <c:v>0.72</c:v>
                </c:pt>
                <c:pt idx="1">
                  <c:v>0.28000000000000003</c:v>
                </c:pt>
                <c:pt idx="2">
                  <c:v>0</c:v>
                </c:pt>
                <c:pt idx="3">
                  <c:v>0</c:v>
                </c:pt>
              </c:numCache>
            </c:numRef>
          </c:val>
          <c:extLst>
            <c:ext xmlns:c16="http://schemas.microsoft.com/office/drawing/2014/chart" uri="{C3380CC4-5D6E-409C-BE32-E72D297353CC}">
              <c16:uniqueId val="{00000001-D9EE-494A-BBA4-C65951F1A477}"/>
            </c:ext>
          </c:extLst>
        </c:ser>
        <c:ser>
          <c:idx val="2"/>
          <c:order val="2"/>
          <c:tx>
            <c:strRef>
              <c:f>'inertia Update2024'!$F$22</c:f>
              <c:strCache>
                <c:ptCount val="1"/>
                <c:pt idx="0">
                  <c:v>157MW</c:v>
                </c:pt>
              </c:strCache>
            </c:strRef>
          </c:tx>
          <c:spPr>
            <a:solidFill>
              <a:schemeClr val="accent3"/>
            </a:solidFill>
            <a:ln>
              <a:noFill/>
            </a:ln>
            <a:effectLst/>
          </c:spPr>
          <c:invertIfNegative val="0"/>
          <c:cat>
            <c:strRef>
              <c:f>'inertia Update2024'!$G$19:$J$19</c:f>
              <c:strCache>
                <c:ptCount val="4"/>
                <c:pt idx="0">
                  <c:v>&lt;=30mHz</c:v>
                </c:pt>
                <c:pt idx="1">
                  <c:v>30-50mHz</c:v>
                </c:pt>
                <c:pt idx="2">
                  <c:v>50-70mHz</c:v>
                </c:pt>
                <c:pt idx="3">
                  <c:v>70-100mHz</c:v>
                </c:pt>
              </c:strCache>
            </c:strRef>
          </c:cat>
          <c:val>
            <c:numRef>
              <c:f>'inertia Update2024'!$G$22:$J$22</c:f>
              <c:numCache>
                <c:formatCode>0%</c:formatCode>
                <c:ptCount val="4"/>
                <c:pt idx="0">
                  <c:v>0.43</c:v>
                </c:pt>
                <c:pt idx="1">
                  <c:v>0.56999999999999995</c:v>
                </c:pt>
                <c:pt idx="2">
                  <c:v>0</c:v>
                </c:pt>
                <c:pt idx="3">
                  <c:v>0</c:v>
                </c:pt>
              </c:numCache>
            </c:numRef>
          </c:val>
          <c:extLst>
            <c:ext xmlns:c16="http://schemas.microsoft.com/office/drawing/2014/chart" uri="{C3380CC4-5D6E-409C-BE32-E72D297353CC}">
              <c16:uniqueId val="{00000002-D9EE-494A-BBA4-C65951F1A477}"/>
            </c:ext>
          </c:extLst>
        </c:ser>
        <c:ser>
          <c:idx val="3"/>
          <c:order val="3"/>
          <c:tx>
            <c:strRef>
              <c:f>'inertia Update2024'!$F$23</c:f>
              <c:strCache>
                <c:ptCount val="1"/>
                <c:pt idx="0">
                  <c:v>RRS-PFR Limit: 10% of PFR Procured</c:v>
                </c:pt>
              </c:strCache>
            </c:strRef>
          </c:tx>
          <c:spPr>
            <a:solidFill>
              <a:schemeClr val="accent4"/>
            </a:solidFill>
            <a:ln>
              <a:noFill/>
            </a:ln>
            <a:effectLst/>
          </c:spPr>
          <c:invertIfNegative val="0"/>
          <c:cat>
            <c:strRef>
              <c:f>'inertia Update2024'!$G$19:$J$19</c:f>
              <c:strCache>
                <c:ptCount val="4"/>
                <c:pt idx="0">
                  <c:v>&lt;=30mHz</c:v>
                </c:pt>
                <c:pt idx="1">
                  <c:v>30-50mHz</c:v>
                </c:pt>
                <c:pt idx="2">
                  <c:v>50-70mHz</c:v>
                </c:pt>
                <c:pt idx="3">
                  <c:v>70-100mHz</c:v>
                </c:pt>
              </c:strCache>
            </c:strRef>
          </c:cat>
          <c:val>
            <c:numRef>
              <c:f>'inertia Update2024'!$G$23:$J$23</c:f>
              <c:numCache>
                <c:formatCode>0%</c:formatCode>
                <c:ptCount val="4"/>
                <c:pt idx="0">
                  <c:v>0</c:v>
                </c:pt>
                <c:pt idx="1">
                  <c:v>0.21</c:v>
                </c:pt>
                <c:pt idx="2">
                  <c:v>0.69</c:v>
                </c:pt>
                <c:pt idx="3">
                  <c:v>0.1</c:v>
                </c:pt>
              </c:numCache>
            </c:numRef>
          </c:val>
          <c:extLst>
            <c:ext xmlns:c16="http://schemas.microsoft.com/office/drawing/2014/chart" uri="{C3380CC4-5D6E-409C-BE32-E72D297353CC}">
              <c16:uniqueId val="{00000003-D9EE-494A-BBA4-C65951F1A477}"/>
            </c:ext>
          </c:extLst>
        </c:ser>
        <c:dLbls>
          <c:showLegendKey val="0"/>
          <c:showVal val="0"/>
          <c:showCatName val="0"/>
          <c:showSerName val="0"/>
          <c:showPercent val="0"/>
          <c:showBubbleSize val="0"/>
        </c:dLbls>
        <c:gapWidth val="219"/>
        <c:overlap val="-27"/>
        <c:axId val="1735956048"/>
        <c:axId val="1007482016"/>
      </c:barChart>
      <c:catAx>
        <c:axId val="173595604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Frequency Degradation</a:t>
                </a:r>
                <a:r>
                  <a:rPr lang="en-US" baseline="0"/>
                  <a:t> (Loss of 2805 MW)</a:t>
                </a:r>
                <a:endParaRPr 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07482016"/>
        <c:crosses val="autoZero"/>
        <c:auto val="1"/>
        <c:lblAlgn val="ctr"/>
        <c:lblOffset val="100"/>
        <c:noMultiLvlLbl val="0"/>
      </c:catAx>
      <c:valAx>
        <c:axId val="10074820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 of Year</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3595604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3/19/2024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3/19/2024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733304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175697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34750975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 122 GWs</a:t>
            </a:r>
          </a:p>
        </p:txBody>
      </p:sp>
      <p:sp>
        <p:nvSpPr>
          <p:cNvPr id="4" name="Slide Number Placeholder 3"/>
          <p:cNvSpPr>
            <a:spLocks noGrp="1"/>
          </p:cNvSpPr>
          <p:nvPr>
            <p:ph type="sldNum" sz="quarter" idx="5"/>
          </p:nvPr>
        </p:nvSpPr>
        <p:spPr/>
        <p:txBody>
          <a:bodyPr/>
          <a:lstStyle/>
          <a:p>
            <a:fld id="{F62AC51D-6DAA-4455-8EA7-D54B64909A85}" type="slidenum">
              <a:rPr lang="en-US" smtClean="0"/>
              <a:t>14</a:t>
            </a:fld>
            <a:endParaRPr lang="en-US"/>
          </a:p>
        </p:txBody>
      </p:sp>
    </p:spTree>
    <p:extLst>
      <p:ext uri="{BB962C8B-B14F-4D97-AF65-F5344CB8AC3E}">
        <p14:creationId xmlns:p14="http://schemas.microsoft.com/office/powerpoint/2010/main" val="395959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6481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37483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16189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897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0238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dirty="0"/>
              <a:t>Discussion on Studies Related to Common Mode Failure Risk</a:t>
            </a:r>
          </a:p>
        </p:txBody>
      </p:sp>
      <p:sp>
        <p:nvSpPr>
          <p:cNvPr id="4" name="Text Placeholder 3"/>
          <p:cNvSpPr>
            <a:spLocks noGrp="1"/>
          </p:cNvSpPr>
          <p:nvPr>
            <p:ph type="body" sz="quarter" idx="10"/>
          </p:nvPr>
        </p:nvSpPr>
        <p:spPr/>
        <p:txBody>
          <a:bodyPr/>
          <a:lstStyle/>
          <a:p>
            <a:r>
              <a:rPr lang="en-US" dirty="0"/>
              <a:t>ERCOT Staff</a:t>
            </a:r>
          </a:p>
        </p:txBody>
      </p:sp>
      <p:sp>
        <p:nvSpPr>
          <p:cNvPr id="6" name="Text Placeholder 5">
            <a:extLst>
              <a:ext uri="{FF2B5EF4-FFF2-40B4-BE49-F238E27FC236}">
                <a16:creationId xmlns:a16="http://schemas.microsoft.com/office/drawing/2014/main" id="{71C4E3FD-9037-2E88-1672-9D7AF0DCFE2C}"/>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2188054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Trend in Real Time provision of RRS-PFR by a single Resource </a:t>
            </a:r>
          </a:p>
        </p:txBody>
      </p:sp>
      <p:sp>
        <p:nvSpPr>
          <p:cNvPr id="5" name="Content Placeholder 4">
            <a:extLst>
              <a:ext uri="{FF2B5EF4-FFF2-40B4-BE49-F238E27FC236}">
                <a16:creationId xmlns:a16="http://schemas.microsoft.com/office/drawing/2014/main" id="{75759A98-15B4-42A4-8BCF-5C98AF3CB692}"/>
              </a:ext>
            </a:extLst>
          </p:cNvPr>
          <p:cNvSpPr>
            <a:spLocks noGrp="1"/>
          </p:cNvSpPr>
          <p:nvPr>
            <p:ph idx="1"/>
          </p:nvPr>
        </p:nvSpPr>
        <p:spPr/>
        <p:txBody>
          <a:bodyPr/>
          <a:lstStyle/>
          <a:p>
            <a:r>
              <a:rPr lang="en-US" sz="1200" dirty="0"/>
              <a:t>The tables below show the trends hourly maximum RRS-PFR provided by a single Resource between 2020 and 2023  both system-wide and technology-specific.</a:t>
            </a:r>
          </a:p>
          <a:p>
            <a:pPr lvl="1"/>
            <a:r>
              <a:rPr lang="en-US" sz="1200" dirty="0"/>
              <a:t>For the purpose of this analysis, Combined Cycle Plants are treated as a single resource and hydro generating units that operate in RRS in synchronous condenser fast response mode are excluded.</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3" name="TextBox 2">
            <a:extLst>
              <a:ext uri="{FF2B5EF4-FFF2-40B4-BE49-F238E27FC236}">
                <a16:creationId xmlns:a16="http://schemas.microsoft.com/office/drawing/2014/main" id="{2FA89BB3-BB5D-4120-AAA1-6DB35F5B014A}"/>
              </a:ext>
            </a:extLst>
          </p:cNvPr>
          <p:cNvSpPr txBox="1"/>
          <p:nvPr/>
        </p:nvSpPr>
        <p:spPr>
          <a:xfrm>
            <a:off x="2085603" y="6559388"/>
            <a:ext cx="7133897" cy="253916"/>
          </a:xfrm>
          <a:prstGeom prst="rect">
            <a:avLst/>
          </a:prstGeom>
          <a:noFill/>
        </p:spPr>
        <p:txBody>
          <a:bodyPr wrap="square" rtlCol="0">
            <a:spAutoFit/>
          </a:bodyPr>
          <a:lstStyle/>
          <a:p>
            <a:r>
              <a:rPr lang="en-US" sz="1050" dirty="0">
                <a:solidFill>
                  <a:srgbClr val="FF0000"/>
                </a:solidFill>
              </a:rPr>
              <a:t>*</a:t>
            </a:r>
            <a:r>
              <a:rPr lang="en-US" sz="1050" dirty="0">
                <a:solidFill>
                  <a:schemeClr val="tx2"/>
                </a:solidFill>
              </a:rPr>
              <a:t>RRS responsibility from Combined Cycle Plants accounts for all units within a combine cycle train.</a:t>
            </a:r>
          </a:p>
        </p:txBody>
      </p:sp>
      <p:graphicFrame>
        <p:nvGraphicFramePr>
          <p:cNvPr id="8" name="Table 7">
            <a:extLst>
              <a:ext uri="{FF2B5EF4-FFF2-40B4-BE49-F238E27FC236}">
                <a16:creationId xmlns:a16="http://schemas.microsoft.com/office/drawing/2014/main" id="{72BBB0EA-620B-45D1-8315-9AB9C7C39831}"/>
              </a:ext>
            </a:extLst>
          </p:cNvPr>
          <p:cNvGraphicFramePr>
            <a:graphicFrameLocks noGrp="1"/>
          </p:cNvGraphicFramePr>
          <p:nvPr>
            <p:extLst>
              <p:ext uri="{D42A27DB-BD31-4B8C-83A1-F6EECF244321}">
                <p14:modId xmlns:p14="http://schemas.microsoft.com/office/powerpoint/2010/main" val="675476960"/>
              </p:ext>
            </p:extLst>
          </p:nvPr>
        </p:nvGraphicFramePr>
        <p:xfrm>
          <a:off x="533399" y="1682478"/>
          <a:ext cx="8305801" cy="929640"/>
        </p:xfrm>
        <a:graphic>
          <a:graphicData uri="http://schemas.openxmlformats.org/drawingml/2006/table">
            <a:tbl>
              <a:tblPr firstRow="1" bandRow="1">
                <a:tableStyleId>{5C22544A-7EE6-4342-B048-85BDC9FD1C3A}</a:tableStyleId>
              </a:tblPr>
              <a:tblGrid>
                <a:gridCol w="1557338">
                  <a:extLst>
                    <a:ext uri="{9D8B030D-6E8A-4147-A177-3AD203B41FA5}">
                      <a16:colId xmlns:a16="http://schemas.microsoft.com/office/drawing/2014/main" val="20000"/>
                    </a:ext>
                  </a:extLst>
                </a:gridCol>
                <a:gridCol w="1211263">
                  <a:extLst>
                    <a:ext uri="{9D8B030D-6E8A-4147-A177-3AD203B41FA5}">
                      <a16:colId xmlns:a16="http://schemas.microsoft.com/office/drawing/2014/main" val="20001"/>
                    </a:ext>
                  </a:extLst>
                </a:gridCol>
                <a:gridCol w="1384300">
                  <a:extLst>
                    <a:ext uri="{9D8B030D-6E8A-4147-A177-3AD203B41FA5}">
                      <a16:colId xmlns:a16="http://schemas.microsoft.com/office/drawing/2014/main" val="20002"/>
                    </a:ext>
                  </a:extLst>
                </a:gridCol>
                <a:gridCol w="1384300">
                  <a:extLst>
                    <a:ext uri="{9D8B030D-6E8A-4147-A177-3AD203B41FA5}">
                      <a16:colId xmlns:a16="http://schemas.microsoft.com/office/drawing/2014/main" val="20003"/>
                    </a:ext>
                  </a:extLst>
                </a:gridCol>
                <a:gridCol w="1384300">
                  <a:extLst>
                    <a:ext uri="{9D8B030D-6E8A-4147-A177-3AD203B41FA5}">
                      <a16:colId xmlns:a16="http://schemas.microsoft.com/office/drawing/2014/main" val="20004"/>
                    </a:ext>
                  </a:extLst>
                </a:gridCol>
                <a:gridCol w="1384300">
                  <a:extLst>
                    <a:ext uri="{9D8B030D-6E8A-4147-A177-3AD203B41FA5}">
                      <a16:colId xmlns:a16="http://schemas.microsoft.com/office/drawing/2014/main" val="20005"/>
                    </a:ext>
                  </a:extLst>
                </a:gridCol>
              </a:tblGrid>
              <a:tr h="216660">
                <a:tc>
                  <a:txBody>
                    <a:bodyPr/>
                    <a:lstStyle/>
                    <a:p>
                      <a:pPr marL="0" algn="ctr" defTabSz="914400" rtl="0" eaLnBrk="1" fontAlgn="b" latinLnBrk="0" hangingPunct="1"/>
                      <a:r>
                        <a:rPr lang="en-US" sz="1050" b="1" kern="1200" dirty="0">
                          <a:solidFill>
                            <a:schemeClr val="lt1"/>
                          </a:solidFill>
                          <a:latin typeface="+mn-lt"/>
                          <a:ea typeface="+mn-ea"/>
                          <a:cs typeface="+mn-cs"/>
                        </a:rPr>
                        <a:t>Hourly Max – All units</a:t>
                      </a:r>
                    </a:p>
                  </a:txBody>
                  <a:tcPr marL="9525" marR="9525" marT="9525" marB="0" anchor="ctr"/>
                </a:tc>
                <a:tc>
                  <a:txBody>
                    <a:bodyPr/>
                    <a:lstStyle/>
                    <a:p>
                      <a:pPr algn="ctr"/>
                      <a:r>
                        <a:rPr lang="en-US" sz="1050" dirty="0"/>
                        <a:t>50</a:t>
                      </a:r>
                      <a:r>
                        <a:rPr lang="en-US" sz="1050" baseline="30000" dirty="0"/>
                        <a:t>th</a:t>
                      </a:r>
                      <a:endParaRPr lang="en-US" sz="1050" dirty="0"/>
                    </a:p>
                  </a:txBody>
                  <a:tcPr anchor="ctr"/>
                </a:tc>
                <a:tc>
                  <a:txBody>
                    <a:bodyPr/>
                    <a:lstStyle/>
                    <a:p>
                      <a:pPr algn="ctr"/>
                      <a:r>
                        <a:rPr lang="en-US" sz="1050" dirty="0"/>
                        <a:t>75</a:t>
                      </a:r>
                      <a:r>
                        <a:rPr lang="en-US" sz="1050" baseline="30000" dirty="0"/>
                        <a:t>th</a:t>
                      </a:r>
                      <a:endParaRPr lang="en-US" sz="105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t>90</a:t>
                      </a:r>
                      <a:r>
                        <a:rPr lang="en-US" sz="1050" baseline="30000" dirty="0"/>
                        <a:t>th</a:t>
                      </a:r>
                      <a:endParaRPr lang="en-US" sz="1050" dirty="0"/>
                    </a:p>
                  </a:txBody>
                  <a:tcPr anchor="ctr"/>
                </a:tc>
                <a:tc>
                  <a:txBody>
                    <a:bodyPr/>
                    <a:lstStyle/>
                    <a:p>
                      <a:pPr algn="ctr"/>
                      <a:r>
                        <a:rPr lang="en-US" sz="1050" dirty="0"/>
                        <a:t>95</a:t>
                      </a:r>
                      <a:r>
                        <a:rPr lang="en-US" sz="1050" baseline="30000" dirty="0"/>
                        <a:t>th</a:t>
                      </a:r>
                      <a:endParaRPr lang="en-US" sz="1050" dirty="0"/>
                    </a:p>
                  </a:txBody>
                  <a:tcPr anchor="ctr"/>
                </a:tc>
                <a:tc>
                  <a:txBody>
                    <a:bodyPr/>
                    <a:lstStyle/>
                    <a:p>
                      <a:pPr algn="ctr"/>
                      <a:r>
                        <a:rPr lang="en-US" sz="1050" dirty="0"/>
                        <a:t>Max</a:t>
                      </a:r>
                    </a:p>
                  </a:txBody>
                  <a:tcPr anchor="ctr"/>
                </a:tc>
                <a:extLst>
                  <a:ext uri="{0D108BD9-81ED-4DB2-BD59-A6C34878D82A}">
                    <a16:rowId xmlns:a16="http://schemas.microsoft.com/office/drawing/2014/main" val="10000"/>
                  </a:ext>
                </a:extLst>
              </a:tr>
              <a:tr h="146081">
                <a:tc>
                  <a:txBody>
                    <a:bodyPr/>
                    <a:lstStyle/>
                    <a:p>
                      <a:pPr marL="0" algn="ctr" defTabSz="914400" rtl="0" eaLnBrk="1" fontAlgn="b" latinLnBrk="0" hangingPunct="1"/>
                      <a:r>
                        <a:rPr lang="en-US" sz="1000" b="1" kern="1200" dirty="0">
                          <a:solidFill>
                            <a:schemeClr val="tx2"/>
                          </a:solidFill>
                          <a:latin typeface="+mn-lt"/>
                          <a:ea typeface="+mn-ea"/>
                          <a:cs typeface="+mn-cs"/>
                        </a:rPr>
                        <a:t>2020</a:t>
                      </a:r>
                    </a:p>
                  </a:txBody>
                  <a:tcPr marL="9525" marR="9525" marT="9525" marB="0" anchor="b"/>
                </a:tc>
                <a:tc>
                  <a:txBody>
                    <a:bodyPr/>
                    <a:lstStyle/>
                    <a:p>
                      <a:pPr algn="ctr" fontAlgn="b"/>
                      <a:r>
                        <a:rPr lang="en-US" sz="1050" b="0" i="0" u="none" strike="noStrike" dirty="0">
                          <a:solidFill>
                            <a:srgbClr val="000000"/>
                          </a:solidFill>
                          <a:effectLst/>
                          <a:latin typeface="Calibri" panose="020F0502020204030204" pitchFamily="34" charset="0"/>
                        </a:rPr>
                        <a:t>120</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125</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153.01</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180</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180.1</a:t>
                      </a:r>
                    </a:p>
                  </a:txBody>
                  <a:tcPr marL="9525" marR="9525" marT="9525" marB="0" anchor="ctr"/>
                </a:tc>
                <a:extLst>
                  <a:ext uri="{0D108BD9-81ED-4DB2-BD59-A6C34878D82A}">
                    <a16:rowId xmlns:a16="http://schemas.microsoft.com/office/drawing/2014/main" val="10001"/>
                  </a:ext>
                </a:extLst>
              </a:tr>
              <a:tr h="146081">
                <a:tc>
                  <a:txBody>
                    <a:bodyPr/>
                    <a:lstStyle/>
                    <a:p>
                      <a:pPr marL="0" algn="ctr" defTabSz="914400" rtl="0" eaLnBrk="1" fontAlgn="b" latinLnBrk="0" hangingPunct="1"/>
                      <a:r>
                        <a:rPr lang="en-US" sz="1000" b="1" kern="1200" dirty="0">
                          <a:solidFill>
                            <a:schemeClr val="tx2"/>
                          </a:solidFill>
                          <a:latin typeface="+mn-lt"/>
                          <a:ea typeface="+mn-ea"/>
                          <a:cs typeface="+mn-cs"/>
                        </a:rPr>
                        <a:t>2021</a:t>
                      </a:r>
                    </a:p>
                  </a:txBody>
                  <a:tcPr marL="9525" marR="9525" marT="9525" marB="0" anchor="b"/>
                </a:tc>
                <a:tc>
                  <a:txBody>
                    <a:bodyPr/>
                    <a:lstStyle/>
                    <a:p>
                      <a:pPr algn="ctr" fontAlgn="b"/>
                      <a:r>
                        <a:rPr lang="en-US" sz="1050" b="0" i="0" u="none" strike="noStrike" dirty="0">
                          <a:solidFill>
                            <a:srgbClr val="000000"/>
                          </a:solidFill>
                          <a:effectLst/>
                          <a:latin typeface="Calibri" panose="020F0502020204030204" pitchFamily="34" charset="0"/>
                        </a:rPr>
                        <a:t>100</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120</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155</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180</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190</a:t>
                      </a:r>
                    </a:p>
                  </a:txBody>
                  <a:tcPr marL="9525" marR="9525" marT="9525" marB="0" anchor="ctr"/>
                </a:tc>
                <a:extLst>
                  <a:ext uri="{0D108BD9-81ED-4DB2-BD59-A6C34878D82A}">
                    <a16:rowId xmlns:a16="http://schemas.microsoft.com/office/drawing/2014/main" val="10002"/>
                  </a:ext>
                </a:extLst>
              </a:tr>
              <a:tr h="146081">
                <a:tc>
                  <a:txBody>
                    <a:bodyPr/>
                    <a:lstStyle/>
                    <a:p>
                      <a:pPr marL="0" algn="ctr" defTabSz="914400" rtl="0" eaLnBrk="1" fontAlgn="b" latinLnBrk="0" hangingPunct="1"/>
                      <a:r>
                        <a:rPr lang="en-US" sz="1000" b="1" kern="1200" dirty="0">
                          <a:solidFill>
                            <a:schemeClr val="tx2"/>
                          </a:solidFill>
                          <a:latin typeface="+mn-lt"/>
                          <a:ea typeface="+mn-ea"/>
                          <a:cs typeface="+mn-cs"/>
                        </a:rPr>
                        <a:t>2022</a:t>
                      </a:r>
                    </a:p>
                  </a:txBody>
                  <a:tcPr marL="9525" marR="9525" marT="9525" marB="0" anchor="b"/>
                </a:tc>
                <a:tc>
                  <a:txBody>
                    <a:bodyPr/>
                    <a:lstStyle/>
                    <a:p>
                      <a:pPr algn="ctr" fontAlgn="b"/>
                      <a:r>
                        <a:rPr lang="en-US" sz="1050" b="0" i="0" u="none" strike="noStrike" dirty="0">
                          <a:solidFill>
                            <a:srgbClr val="000000"/>
                          </a:solidFill>
                          <a:effectLst/>
                          <a:latin typeface="Calibri" panose="020F0502020204030204" pitchFamily="34" charset="0"/>
                        </a:rPr>
                        <a:t>100</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100</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112.6</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125</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180</a:t>
                      </a:r>
                    </a:p>
                  </a:txBody>
                  <a:tcPr marL="9525" marR="9525" marT="9525" marB="0" anchor="ctr"/>
                </a:tc>
                <a:extLst>
                  <a:ext uri="{0D108BD9-81ED-4DB2-BD59-A6C34878D82A}">
                    <a16:rowId xmlns:a16="http://schemas.microsoft.com/office/drawing/2014/main" val="10005"/>
                  </a:ext>
                </a:extLst>
              </a:tr>
              <a:tr h="146081">
                <a:tc>
                  <a:txBody>
                    <a:bodyPr/>
                    <a:lstStyle/>
                    <a:p>
                      <a:pPr marL="0" algn="ctr" defTabSz="914400" rtl="0" eaLnBrk="1" fontAlgn="b" latinLnBrk="0" hangingPunct="1"/>
                      <a:r>
                        <a:rPr lang="en-US" sz="1000" b="1" kern="1200" dirty="0">
                          <a:solidFill>
                            <a:schemeClr val="tx2"/>
                          </a:solidFill>
                          <a:latin typeface="+mn-lt"/>
                          <a:ea typeface="+mn-ea"/>
                          <a:cs typeface="+mn-cs"/>
                        </a:rPr>
                        <a:t>2023</a:t>
                      </a:r>
                    </a:p>
                  </a:txBody>
                  <a:tcPr marL="9525" marR="9525" marT="9525" marB="0" anchor="b"/>
                </a:tc>
                <a:tc>
                  <a:txBody>
                    <a:bodyPr/>
                    <a:lstStyle/>
                    <a:p>
                      <a:pPr algn="ctr" fontAlgn="b"/>
                      <a:r>
                        <a:rPr lang="en-US" sz="1050" b="0" i="0" u="none" strike="noStrike">
                          <a:solidFill>
                            <a:srgbClr val="000000"/>
                          </a:solidFill>
                          <a:effectLst/>
                          <a:latin typeface="Calibri" panose="020F0502020204030204" pitchFamily="34" charset="0"/>
                        </a:rPr>
                        <a:t>98</a:t>
                      </a:r>
                    </a:p>
                  </a:txBody>
                  <a:tcPr marL="9525" marR="9525" marT="9525" marB="0" anchor="b"/>
                </a:tc>
                <a:tc>
                  <a:txBody>
                    <a:bodyPr/>
                    <a:lstStyle/>
                    <a:p>
                      <a:pPr algn="ctr" fontAlgn="b"/>
                      <a:r>
                        <a:rPr lang="en-US" sz="1050" b="0" i="0" u="none" strike="noStrike">
                          <a:solidFill>
                            <a:srgbClr val="000000"/>
                          </a:solidFill>
                          <a:effectLst/>
                          <a:latin typeface="Calibri" panose="020F0502020204030204" pitchFamily="34" charset="0"/>
                        </a:rPr>
                        <a:t>130</a:t>
                      </a:r>
                    </a:p>
                  </a:txBody>
                  <a:tcPr marL="9525" marR="9525" marT="9525" marB="0" anchor="b"/>
                </a:tc>
                <a:tc>
                  <a:txBody>
                    <a:bodyPr/>
                    <a:lstStyle/>
                    <a:p>
                      <a:pPr algn="ctr" fontAlgn="b"/>
                      <a:r>
                        <a:rPr lang="en-US" sz="1050" b="0" i="0" u="none" strike="noStrike" dirty="0">
                          <a:solidFill>
                            <a:srgbClr val="000000"/>
                          </a:solidFill>
                          <a:effectLst/>
                          <a:latin typeface="Calibri" panose="020F0502020204030204" pitchFamily="34" charset="0"/>
                        </a:rPr>
                        <a:t>150</a:t>
                      </a:r>
                    </a:p>
                  </a:txBody>
                  <a:tcPr marL="9525" marR="9525" marT="9525" marB="0" anchor="b"/>
                </a:tc>
                <a:tc>
                  <a:txBody>
                    <a:bodyPr/>
                    <a:lstStyle/>
                    <a:p>
                      <a:pPr algn="ctr" fontAlgn="b"/>
                      <a:r>
                        <a:rPr lang="en-US" sz="1050" b="0" i="0" u="none" strike="noStrike" dirty="0">
                          <a:solidFill>
                            <a:srgbClr val="000000"/>
                          </a:solidFill>
                          <a:effectLst/>
                          <a:latin typeface="Calibri" panose="020F0502020204030204" pitchFamily="34" charset="0"/>
                        </a:rPr>
                        <a:t>150</a:t>
                      </a:r>
                    </a:p>
                  </a:txBody>
                  <a:tcPr marL="9525" marR="9525" marT="9525" marB="0" anchor="b"/>
                </a:tc>
                <a:tc>
                  <a:txBody>
                    <a:bodyPr/>
                    <a:lstStyle/>
                    <a:p>
                      <a:pPr algn="ctr" fontAlgn="b"/>
                      <a:r>
                        <a:rPr lang="en-US" sz="1050" b="0" i="0" u="none" strike="noStrike" dirty="0">
                          <a:solidFill>
                            <a:srgbClr val="000000"/>
                          </a:solidFill>
                          <a:effectLst/>
                          <a:latin typeface="Calibri" panose="020F0502020204030204" pitchFamily="34" charset="0"/>
                        </a:rPr>
                        <a:t>150</a:t>
                      </a:r>
                    </a:p>
                  </a:txBody>
                  <a:tcPr marL="9525" marR="9525" marT="9525" marB="0" anchor="b"/>
                </a:tc>
                <a:extLst>
                  <a:ext uri="{0D108BD9-81ED-4DB2-BD59-A6C34878D82A}">
                    <a16:rowId xmlns:a16="http://schemas.microsoft.com/office/drawing/2014/main" val="286973599"/>
                  </a:ext>
                </a:extLst>
              </a:tr>
            </a:tbl>
          </a:graphicData>
        </a:graphic>
      </p:graphicFrame>
      <p:graphicFrame>
        <p:nvGraphicFramePr>
          <p:cNvPr id="9" name="Table 8">
            <a:extLst>
              <a:ext uri="{FF2B5EF4-FFF2-40B4-BE49-F238E27FC236}">
                <a16:creationId xmlns:a16="http://schemas.microsoft.com/office/drawing/2014/main" id="{2BBBF90F-1910-4416-9360-5269AF51FBD6}"/>
              </a:ext>
            </a:extLst>
          </p:cNvPr>
          <p:cNvGraphicFramePr>
            <a:graphicFrameLocks noGrp="1"/>
          </p:cNvGraphicFramePr>
          <p:nvPr>
            <p:extLst>
              <p:ext uri="{D42A27DB-BD31-4B8C-83A1-F6EECF244321}">
                <p14:modId xmlns:p14="http://schemas.microsoft.com/office/powerpoint/2010/main" val="3902051300"/>
              </p:ext>
            </p:extLst>
          </p:nvPr>
        </p:nvGraphicFramePr>
        <p:xfrm>
          <a:off x="540256" y="2626140"/>
          <a:ext cx="8305801" cy="929640"/>
        </p:xfrm>
        <a:graphic>
          <a:graphicData uri="http://schemas.openxmlformats.org/drawingml/2006/table">
            <a:tbl>
              <a:tblPr firstRow="1" bandRow="1">
                <a:tableStyleId>{5C22544A-7EE6-4342-B048-85BDC9FD1C3A}</a:tableStyleId>
              </a:tblPr>
              <a:tblGrid>
                <a:gridCol w="1557338">
                  <a:extLst>
                    <a:ext uri="{9D8B030D-6E8A-4147-A177-3AD203B41FA5}">
                      <a16:colId xmlns:a16="http://schemas.microsoft.com/office/drawing/2014/main" val="20000"/>
                    </a:ext>
                  </a:extLst>
                </a:gridCol>
                <a:gridCol w="1211263">
                  <a:extLst>
                    <a:ext uri="{9D8B030D-6E8A-4147-A177-3AD203B41FA5}">
                      <a16:colId xmlns:a16="http://schemas.microsoft.com/office/drawing/2014/main" val="20001"/>
                    </a:ext>
                  </a:extLst>
                </a:gridCol>
                <a:gridCol w="1384300">
                  <a:extLst>
                    <a:ext uri="{9D8B030D-6E8A-4147-A177-3AD203B41FA5}">
                      <a16:colId xmlns:a16="http://schemas.microsoft.com/office/drawing/2014/main" val="20002"/>
                    </a:ext>
                  </a:extLst>
                </a:gridCol>
                <a:gridCol w="1384300">
                  <a:extLst>
                    <a:ext uri="{9D8B030D-6E8A-4147-A177-3AD203B41FA5}">
                      <a16:colId xmlns:a16="http://schemas.microsoft.com/office/drawing/2014/main" val="20003"/>
                    </a:ext>
                  </a:extLst>
                </a:gridCol>
                <a:gridCol w="1384300">
                  <a:extLst>
                    <a:ext uri="{9D8B030D-6E8A-4147-A177-3AD203B41FA5}">
                      <a16:colId xmlns:a16="http://schemas.microsoft.com/office/drawing/2014/main" val="20004"/>
                    </a:ext>
                  </a:extLst>
                </a:gridCol>
                <a:gridCol w="1384300">
                  <a:extLst>
                    <a:ext uri="{9D8B030D-6E8A-4147-A177-3AD203B41FA5}">
                      <a16:colId xmlns:a16="http://schemas.microsoft.com/office/drawing/2014/main" val="20005"/>
                    </a:ext>
                  </a:extLst>
                </a:gridCol>
              </a:tblGrid>
              <a:tr h="217167">
                <a:tc>
                  <a:txBody>
                    <a:bodyPr/>
                    <a:lstStyle/>
                    <a:p>
                      <a:pPr marL="0" algn="ctr" defTabSz="914400" rtl="0" eaLnBrk="1" fontAlgn="b" latinLnBrk="0" hangingPunct="1"/>
                      <a:r>
                        <a:rPr lang="en-US" sz="1050" b="1" kern="1200" dirty="0">
                          <a:solidFill>
                            <a:schemeClr val="lt1"/>
                          </a:solidFill>
                          <a:latin typeface="+mn-lt"/>
                          <a:ea typeface="+mn-ea"/>
                          <a:cs typeface="+mn-cs"/>
                        </a:rPr>
                        <a:t>Hourly Max – CC</a:t>
                      </a:r>
                      <a:r>
                        <a:rPr lang="en-US" sz="1050" b="1" kern="1200" dirty="0">
                          <a:solidFill>
                            <a:srgbClr val="FF0000"/>
                          </a:solidFill>
                          <a:latin typeface="+mn-lt"/>
                          <a:ea typeface="+mn-ea"/>
                          <a:cs typeface="+mn-cs"/>
                        </a:rPr>
                        <a:t>*</a:t>
                      </a:r>
                    </a:p>
                  </a:txBody>
                  <a:tcPr marL="9525" marR="9525" marT="9525" marB="0" anchor="ctr"/>
                </a:tc>
                <a:tc>
                  <a:txBody>
                    <a:bodyPr/>
                    <a:lstStyle/>
                    <a:p>
                      <a:pPr algn="ctr"/>
                      <a:r>
                        <a:rPr lang="en-US" sz="1050" dirty="0"/>
                        <a:t>50</a:t>
                      </a:r>
                      <a:r>
                        <a:rPr lang="en-US" sz="1050" baseline="30000" dirty="0"/>
                        <a:t>th</a:t>
                      </a:r>
                      <a:endParaRPr lang="en-US" sz="1050" dirty="0"/>
                    </a:p>
                  </a:txBody>
                  <a:tcPr anchor="ctr"/>
                </a:tc>
                <a:tc>
                  <a:txBody>
                    <a:bodyPr/>
                    <a:lstStyle/>
                    <a:p>
                      <a:pPr algn="ctr"/>
                      <a:r>
                        <a:rPr lang="en-US" sz="1050" dirty="0"/>
                        <a:t>75</a:t>
                      </a:r>
                      <a:r>
                        <a:rPr lang="en-US" sz="1050" baseline="30000" dirty="0"/>
                        <a:t>th</a:t>
                      </a:r>
                      <a:endParaRPr lang="en-US" sz="105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t>90</a:t>
                      </a:r>
                      <a:r>
                        <a:rPr lang="en-US" sz="1050" baseline="30000" dirty="0"/>
                        <a:t>th</a:t>
                      </a:r>
                      <a:endParaRPr lang="en-US" sz="1050" dirty="0"/>
                    </a:p>
                  </a:txBody>
                  <a:tcPr anchor="ctr"/>
                </a:tc>
                <a:tc>
                  <a:txBody>
                    <a:bodyPr/>
                    <a:lstStyle/>
                    <a:p>
                      <a:pPr algn="ctr"/>
                      <a:r>
                        <a:rPr lang="en-US" sz="1050" dirty="0"/>
                        <a:t>95</a:t>
                      </a:r>
                      <a:r>
                        <a:rPr lang="en-US" sz="1050" baseline="30000" dirty="0"/>
                        <a:t>th</a:t>
                      </a:r>
                      <a:endParaRPr lang="en-US" sz="1050" dirty="0"/>
                    </a:p>
                  </a:txBody>
                  <a:tcPr anchor="ctr"/>
                </a:tc>
                <a:tc>
                  <a:txBody>
                    <a:bodyPr/>
                    <a:lstStyle/>
                    <a:p>
                      <a:pPr algn="ctr"/>
                      <a:r>
                        <a:rPr lang="en-US" sz="1050" dirty="0"/>
                        <a:t>Max</a:t>
                      </a:r>
                    </a:p>
                  </a:txBody>
                  <a:tcPr anchor="ctr"/>
                </a:tc>
                <a:extLst>
                  <a:ext uri="{0D108BD9-81ED-4DB2-BD59-A6C34878D82A}">
                    <a16:rowId xmlns:a16="http://schemas.microsoft.com/office/drawing/2014/main" val="10000"/>
                  </a:ext>
                </a:extLst>
              </a:tr>
              <a:tr h="146423">
                <a:tc>
                  <a:txBody>
                    <a:bodyPr/>
                    <a:lstStyle/>
                    <a:p>
                      <a:pPr marL="0" algn="ctr" defTabSz="914400" rtl="0" eaLnBrk="1" fontAlgn="b" latinLnBrk="0" hangingPunct="1"/>
                      <a:r>
                        <a:rPr lang="en-US" sz="1000" b="1" kern="1200" dirty="0">
                          <a:solidFill>
                            <a:schemeClr val="tx2"/>
                          </a:solidFill>
                          <a:latin typeface="+mn-lt"/>
                          <a:ea typeface="+mn-ea"/>
                          <a:cs typeface="+mn-cs"/>
                        </a:rPr>
                        <a:t>2020</a:t>
                      </a:r>
                    </a:p>
                  </a:txBody>
                  <a:tcPr marL="9525" marR="9525" marT="9525" marB="0" anchor="b"/>
                </a:tc>
                <a:tc>
                  <a:txBody>
                    <a:bodyPr/>
                    <a:lstStyle/>
                    <a:p>
                      <a:pPr algn="ctr" fontAlgn="b"/>
                      <a:r>
                        <a:rPr lang="en-US" sz="1050" b="0" i="0" u="none" strike="noStrike">
                          <a:solidFill>
                            <a:srgbClr val="000000"/>
                          </a:solidFill>
                          <a:effectLst/>
                          <a:latin typeface="Calibri" panose="020F0502020204030204" pitchFamily="34" charset="0"/>
                        </a:rPr>
                        <a:t>120</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125</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153.01</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180</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180.1</a:t>
                      </a:r>
                    </a:p>
                  </a:txBody>
                  <a:tcPr marL="9525" marR="9525" marT="9525" marB="0" anchor="ctr"/>
                </a:tc>
                <a:extLst>
                  <a:ext uri="{0D108BD9-81ED-4DB2-BD59-A6C34878D82A}">
                    <a16:rowId xmlns:a16="http://schemas.microsoft.com/office/drawing/2014/main" val="10001"/>
                  </a:ext>
                </a:extLst>
              </a:tr>
              <a:tr h="146423">
                <a:tc>
                  <a:txBody>
                    <a:bodyPr/>
                    <a:lstStyle/>
                    <a:p>
                      <a:pPr marL="0" algn="ctr" defTabSz="914400" rtl="0" eaLnBrk="1" fontAlgn="b" latinLnBrk="0" hangingPunct="1"/>
                      <a:r>
                        <a:rPr lang="en-US" sz="1000" b="1" kern="1200" dirty="0">
                          <a:solidFill>
                            <a:schemeClr val="tx2"/>
                          </a:solidFill>
                          <a:latin typeface="+mn-lt"/>
                          <a:ea typeface="+mn-ea"/>
                          <a:cs typeface="+mn-cs"/>
                        </a:rPr>
                        <a:t>2021</a:t>
                      </a:r>
                    </a:p>
                  </a:txBody>
                  <a:tcPr marL="9525" marR="9525" marT="9525" marB="0" anchor="b"/>
                </a:tc>
                <a:tc>
                  <a:txBody>
                    <a:bodyPr/>
                    <a:lstStyle/>
                    <a:p>
                      <a:pPr algn="ctr" fontAlgn="b"/>
                      <a:r>
                        <a:rPr lang="en-US" sz="1050" b="0" i="0" u="none" strike="noStrike" dirty="0">
                          <a:solidFill>
                            <a:srgbClr val="000000"/>
                          </a:solidFill>
                          <a:effectLst/>
                          <a:latin typeface="Calibri" panose="020F0502020204030204" pitchFamily="34" charset="0"/>
                        </a:rPr>
                        <a:t>100</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120</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155</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180</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190</a:t>
                      </a:r>
                    </a:p>
                  </a:txBody>
                  <a:tcPr marL="9525" marR="9525" marT="9525" marB="0" anchor="ctr"/>
                </a:tc>
                <a:extLst>
                  <a:ext uri="{0D108BD9-81ED-4DB2-BD59-A6C34878D82A}">
                    <a16:rowId xmlns:a16="http://schemas.microsoft.com/office/drawing/2014/main" val="10002"/>
                  </a:ext>
                </a:extLst>
              </a:tr>
              <a:tr h="146423">
                <a:tc>
                  <a:txBody>
                    <a:bodyPr/>
                    <a:lstStyle/>
                    <a:p>
                      <a:pPr marL="0" algn="ctr" defTabSz="914400" rtl="0" eaLnBrk="1" fontAlgn="b" latinLnBrk="0" hangingPunct="1"/>
                      <a:r>
                        <a:rPr lang="en-US" sz="1000" b="1" kern="1200" dirty="0">
                          <a:solidFill>
                            <a:schemeClr val="tx2"/>
                          </a:solidFill>
                          <a:latin typeface="+mn-lt"/>
                          <a:ea typeface="+mn-ea"/>
                          <a:cs typeface="+mn-cs"/>
                        </a:rPr>
                        <a:t>2022</a:t>
                      </a:r>
                    </a:p>
                  </a:txBody>
                  <a:tcPr marL="9525" marR="9525" marT="9525" marB="0" anchor="b"/>
                </a:tc>
                <a:tc>
                  <a:txBody>
                    <a:bodyPr/>
                    <a:lstStyle/>
                    <a:p>
                      <a:pPr algn="ctr" fontAlgn="b"/>
                      <a:r>
                        <a:rPr lang="en-US" sz="1050" b="0" i="0" u="none" strike="noStrike" dirty="0">
                          <a:solidFill>
                            <a:srgbClr val="000000"/>
                          </a:solidFill>
                          <a:effectLst/>
                          <a:latin typeface="Calibri" panose="020F0502020204030204" pitchFamily="34" charset="0"/>
                        </a:rPr>
                        <a:t>47</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77</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110</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125</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180</a:t>
                      </a:r>
                    </a:p>
                  </a:txBody>
                  <a:tcPr marL="9525" marR="9525" marT="9525" marB="0" anchor="ctr"/>
                </a:tc>
                <a:extLst>
                  <a:ext uri="{0D108BD9-81ED-4DB2-BD59-A6C34878D82A}">
                    <a16:rowId xmlns:a16="http://schemas.microsoft.com/office/drawing/2014/main" val="10005"/>
                  </a:ext>
                </a:extLst>
              </a:tr>
              <a:tr h="146423">
                <a:tc>
                  <a:txBody>
                    <a:bodyPr/>
                    <a:lstStyle/>
                    <a:p>
                      <a:pPr marL="0" algn="ctr" defTabSz="914400" rtl="0" eaLnBrk="1" fontAlgn="b" latinLnBrk="0" hangingPunct="1"/>
                      <a:r>
                        <a:rPr lang="en-US" sz="1000" b="1" kern="1200" dirty="0">
                          <a:solidFill>
                            <a:schemeClr val="tx2"/>
                          </a:solidFill>
                          <a:latin typeface="+mn-lt"/>
                          <a:ea typeface="+mn-ea"/>
                          <a:cs typeface="+mn-cs"/>
                        </a:rPr>
                        <a:t>2023</a:t>
                      </a:r>
                    </a:p>
                  </a:txBody>
                  <a:tcPr marL="9525" marR="9525" marT="9525" marB="0" anchor="b"/>
                </a:tc>
                <a:tc>
                  <a:txBody>
                    <a:bodyPr/>
                    <a:lstStyle/>
                    <a:p>
                      <a:pPr algn="ctr" fontAlgn="b"/>
                      <a:r>
                        <a:rPr lang="en-US" sz="1050" b="0" i="0" u="none" strike="noStrike">
                          <a:solidFill>
                            <a:srgbClr val="000000"/>
                          </a:solidFill>
                          <a:effectLst/>
                          <a:latin typeface="Calibri" panose="020F0502020204030204" pitchFamily="34" charset="0"/>
                        </a:rPr>
                        <a:t>23</a:t>
                      </a:r>
                    </a:p>
                  </a:txBody>
                  <a:tcPr marL="9525" marR="9525" marT="9525" marB="0" anchor="b"/>
                </a:tc>
                <a:tc>
                  <a:txBody>
                    <a:bodyPr/>
                    <a:lstStyle/>
                    <a:p>
                      <a:pPr algn="ctr" fontAlgn="b"/>
                      <a:r>
                        <a:rPr lang="en-US" sz="1050" b="0" i="0" u="none" strike="noStrike" dirty="0">
                          <a:solidFill>
                            <a:srgbClr val="000000"/>
                          </a:solidFill>
                          <a:effectLst/>
                          <a:latin typeface="Calibri" panose="020F0502020204030204" pitchFamily="34" charset="0"/>
                        </a:rPr>
                        <a:t>40</a:t>
                      </a:r>
                    </a:p>
                  </a:txBody>
                  <a:tcPr marL="9525" marR="9525" marT="9525" marB="0" anchor="b"/>
                </a:tc>
                <a:tc>
                  <a:txBody>
                    <a:bodyPr/>
                    <a:lstStyle/>
                    <a:p>
                      <a:pPr algn="ctr" fontAlgn="b"/>
                      <a:r>
                        <a:rPr lang="en-US" sz="1050" b="0" i="0" u="none" strike="noStrike" dirty="0">
                          <a:solidFill>
                            <a:srgbClr val="000000"/>
                          </a:solidFill>
                          <a:effectLst/>
                          <a:latin typeface="Calibri" panose="020F0502020204030204" pitchFamily="34" charset="0"/>
                        </a:rPr>
                        <a:t>100</a:t>
                      </a:r>
                    </a:p>
                  </a:txBody>
                  <a:tcPr marL="9525" marR="9525" marT="9525" marB="0" anchor="b"/>
                </a:tc>
                <a:tc>
                  <a:txBody>
                    <a:bodyPr/>
                    <a:lstStyle/>
                    <a:p>
                      <a:pPr algn="ctr" fontAlgn="b"/>
                      <a:r>
                        <a:rPr lang="en-US" sz="1050" b="0" i="0" u="none" strike="noStrike" dirty="0">
                          <a:solidFill>
                            <a:srgbClr val="000000"/>
                          </a:solidFill>
                          <a:effectLst/>
                          <a:latin typeface="Calibri" panose="020F0502020204030204" pitchFamily="34" charset="0"/>
                        </a:rPr>
                        <a:t>100</a:t>
                      </a:r>
                    </a:p>
                  </a:txBody>
                  <a:tcPr marL="9525" marR="9525" marT="9525" marB="0" anchor="b"/>
                </a:tc>
                <a:tc>
                  <a:txBody>
                    <a:bodyPr/>
                    <a:lstStyle/>
                    <a:p>
                      <a:pPr algn="ctr" fontAlgn="b"/>
                      <a:r>
                        <a:rPr lang="en-US" sz="1050" b="0" i="0" u="none" strike="noStrike" dirty="0">
                          <a:solidFill>
                            <a:srgbClr val="000000"/>
                          </a:solidFill>
                          <a:effectLst/>
                          <a:latin typeface="Calibri" panose="020F0502020204030204" pitchFamily="34" charset="0"/>
                        </a:rPr>
                        <a:t>122</a:t>
                      </a:r>
                    </a:p>
                  </a:txBody>
                  <a:tcPr marL="9525" marR="9525" marT="9525" marB="0" anchor="b"/>
                </a:tc>
                <a:extLst>
                  <a:ext uri="{0D108BD9-81ED-4DB2-BD59-A6C34878D82A}">
                    <a16:rowId xmlns:a16="http://schemas.microsoft.com/office/drawing/2014/main" val="1342473146"/>
                  </a:ext>
                </a:extLst>
              </a:tr>
            </a:tbl>
          </a:graphicData>
        </a:graphic>
      </p:graphicFrame>
      <p:graphicFrame>
        <p:nvGraphicFramePr>
          <p:cNvPr id="10" name="Table 9">
            <a:extLst>
              <a:ext uri="{FF2B5EF4-FFF2-40B4-BE49-F238E27FC236}">
                <a16:creationId xmlns:a16="http://schemas.microsoft.com/office/drawing/2014/main" id="{76F5CE6F-86FD-4918-8AEF-A71393B23034}"/>
              </a:ext>
            </a:extLst>
          </p:cNvPr>
          <p:cNvGraphicFramePr>
            <a:graphicFrameLocks noGrp="1"/>
          </p:cNvGraphicFramePr>
          <p:nvPr>
            <p:extLst>
              <p:ext uri="{D42A27DB-BD31-4B8C-83A1-F6EECF244321}">
                <p14:modId xmlns:p14="http://schemas.microsoft.com/office/powerpoint/2010/main" val="1316002716"/>
              </p:ext>
            </p:extLst>
          </p:nvPr>
        </p:nvGraphicFramePr>
        <p:xfrm>
          <a:off x="540256" y="3556933"/>
          <a:ext cx="8305801" cy="1007745"/>
        </p:xfrm>
        <a:graphic>
          <a:graphicData uri="http://schemas.openxmlformats.org/drawingml/2006/table">
            <a:tbl>
              <a:tblPr firstRow="1" bandRow="1">
                <a:tableStyleId>{5C22544A-7EE6-4342-B048-85BDC9FD1C3A}</a:tableStyleId>
              </a:tblPr>
              <a:tblGrid>
                <a:gridCol w="1557338">
                  <a:extLst>
                    <a:ext uri="{9D8B030D-6E8A-4147-A177-3AD203B41FA5}">
                      <a16:colId xmlns:a16="http://schemas.microsoft.com/office/drawing/2014/main" val="20000"/>
                    </a:ext>
                  </a:extLst>
                </a:gridCol>
                <a:gridCol w="1211263">
                  <a:extLst>
                    <a:ext uri="{9D8B030D-6E8A-4147-A177-3AD203B41FA5}">
                      <a16:colId xmlns:a16="http://schemas.microsoft.com/office/drawing/2014/main" val="20001"/>
                    </a:ext>
                  </a:extLst>
                </a:gridCol>
                <a:gridCol w="1384300">
                  <a:extLst>
                    <a:ext uri="{9D8B030D-6E8A-4147-A177-3AD203B41FA5}">
                      <a16:colId xmlns:a16="http://schemas.microsoft.com/office/drawing/2014/main" val="20002"/>
                    </a:ext>
                  </a:extLst>
                </a:gridCol>
                <a:gridCol w="1384300">
                  <a:extLst>
                    <a:ext uri="{9D8B030D-6E8A-4147-A177-3AD203B41FA5}">
                      <a16:colId xmlns:a16="http://schemas.microsoft.com/office/drawing/2014/main" val="20003"/>
                    </a:ext>
                  </a:extLst>
                </a:gridCol>
                <a:gridCol w="1384300">
                  <a:extLst>
                    <a:ext uri="{9D8B030D-6E8A-4147-A177-3AD203B41FA5}">
                      <a16:colId xmlns:a16="http://schemas.microsoft.com/office/drawing/2014/main" val="20004"/>
                    </a:ext>
                  </a:extLst>
                </a:gridCol>
                <a:gridCol w="1384300">
                  <a:extLst>
                    <a:ext uri="{9D8B030D-6E8A-4147-A177-3AD203B41FA5}">
                      <a16:colId xmlns:a16="http://schemas.microsoft.com/office/drawing/2014/main" val="20005"/>
                    </a:ext>
                  </a:extLst>
                </a:gridCol>
              </a:tblGrid>
              <a:tr h="196149">
                <a:tc>
                  <a:txBody>
                    <a:bodyPr/>
                    <a:lstStyle/>
                    <a:p>
                      <a:pPr marL="0" algn="ctr" defTabSz="914400" rtl="0" eaLnBrk="1" fontAlgn="b" latinLnBrk="0" hangingPunct="1"/>
                      <a:r>
                        <a:rPr lang="en-US" sz="1050" b="1" kern="1200" dirty="0">
                          <a:solidFill>
                            <a:schemeClr val="lt1"/>
                          </a:solidFill>
                          <a:latin typeface="+mn-lt"/>
                          <a:ea typeface="+mn-ea"/>
                          <a:cs typeface="+mn-cs"/>
                        </a:rPr>
                        <a:t>Hourly Max – (non-CC) Thermal</a:t>
                      </a:r>
                    </a:p>
                  </a:txBody>
                  <a:tcPr marL="9525" marR="9525" marT="9525" marB="0" anchor="b"/>
                </a:tc>
                <a:tc>
                  <a:txBody>
                    <a:bodyPr/>
                    <a:lstStyle/>
                    <a:p>
                      <a:pPr algn="ctr"/>
                      <a:r>
                        <a:rPr lang="en-US" sz="1050" dirty="0"/>
                        <a:t>50</a:t>
                      </a:r>
                      <a:r>
                        <a:rPr lang="en-US" sz="1050" baseline="30000" dirty="0"/>
                        <a:t>th</a:t>
                      </a:r>
                      <a:endParaRPr lang="en-US" sz="1050" dirty="0"/>
                    </a:p>
                  </a:txBody>
                  <a:tcPr anchor="ctr"/>
                </a:tc>
                <a:tc>
                  <a:txBody>
                    <a:bodyPr/>
                    <a:lstStyle/>
                    <a:p>
                      <a:pPr algn="ctr"/>
                      <a:r>
                        <a:rPr lang="en-US" sz="1050" dirty="0"/>
                        <a:t>75</a:t>
                      </a:r>
                      <a:r>
                        <a:rPr lang="en-US" sz="1050" baseline="30000" dirty="0"/>
                        <a:t>th</a:t>
                      </a:r>
                      <a:endParaRPr lang="en-US" sz="105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t>90</a:t>
                      </a:r>
                      <a:r>
                        <a:rPr lang="en-US" sz="1050" baseline="30000" dirty="0"/>
                        <a:t>th</a:t>
                      </a:r>
                      <a:endParaRPr lang="en-US" sz="1050" dirty="0"/>
                    </a:p>
                  </a:txBody>
                  <a:tcPr anchor="ctr"/>
                </a:tc>
                <a:tc>
                  <a:txBody>
                    <a:bodyPr/>
                    <a:lstStyle/>
                    <a:p>
                      <a:pPr algn="ctr"/>
                      <a:r>
                        <a:rPr lang="en-US" sz="1050" dirty="0"/>
                        <a:t>95</a:t>
                      </a:r>
                      <a:r>
                        <a:rPr lang="en-US" sz="1050" baseline="30000" dirty="0"/>
                        <a:t>th</a:t>
                      </a:r>
                      <a:endParaRPr lang="en-US" sz="1050" dirty="0"/>
                    </a:p>
                  </a:txBody>
                  <a:tcPr anchor="ctr"/>
                </a:tc>
                <a:tc>
                  <a:txBody>
                    <a:bodyPr/>
                    <a:lstStyle/>
                    <a:p>
                      <a:pPr algn="ctr"/>
                      <a:r>
                        <a:rPr lang="en-US" sz="1050" dirty="0"/>
                        <a:t>Max</a:t>
                      </a:r>
                    </a:p>
                  </a:txBody>
                  <a:tcPr anchor="ctr"/>
                </a:tc>
                <a:extLst>
                  <a:ext uri="{0D108BD9-81ED-4DB2-BD59-A6C34878D82A}">
                    <a16:rowId xmlns:a16="http://schemas.microsoft.com/office/drawing/2014/main" val="10000"/>
                  </a:ext>
                </a:extLst>
              </a:tr>
              <a:tr h="108846">
                <a:tc>
                  <a:txBody>
                    <a:bodyPr/>
                    <a:lstStyle/>
                    <a:p>
                      <a:pPr marL="0" algn="ctr" defTabSz="914400" rtl="0" eaLnBrk="1" fontAlgn="b" latinLnBrk="0" hangingPunct="1"/>
                      <a:r>
                        <a:rPr lang="en-US" sz="1000" b="1" kern="1200" dirty="0">
                          <a:solidFill>
                            <a:schemeClr val="tx2"/>
                          </a:solidFill>
                          <a:latin typeface="+mn-lt"/>
                          <a:ea typeface="+mn-ea"/>
                          <a:cs typeface="+mn-cs"/>
                        </a:rPr>
                        <a:t>2020</a:t>
                      </a:r>
                    </a:p>
                  </a:txBody>
                  <a:tcPr marL="9525" marR="9525" marT="9525" marB="0" anchor="b"/>
                </a:tc>
                <a:tc>
                  <a:txBody>
                    <a:bodyPr/>
                    <a:lstStyle/>
                    <a:p>
                      <a:pPr algn="ctr" fontAlgn="b"/>
                      <a:r>
                        <a:rPr lang="en-US" sz="1050" b="0" i="0" u="none" strike="noStrike">
                          <a:solidFill>
                            <a:srgbClr val="000000"/>
                          </a:solidFill>
                          <a:effectLst/>
                          <a:latin typeface="Calibri" panose="020F0502020204030204" pitchFamily="34" charset="0"/>
                        </a:rPr>
                        <a:t>54</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65.2</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72</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75</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112.8</a:t>
                      </a:r>
                    </a:p>
                  </a:txBody>
                  <a:tcPr marL="9525" marR="9525" marT="9525" marB="0" anchor="ctr"/>
                </a:tc>
                <a:extLst>
                  <a:ext uri="{0D108BD9-81ED-4DB2-BD59-A6C34878D82A}">
                    <a16:rowId xmlns:a16="http://schemas.microsoft.com/office/drawing/2014/main" val="10001"/>
                  </a:ext>
                </a:extLst>
              </a:tr>
              <a:tr h="108846">
                <a:tc>
                  <a:txBody>
                    <a:bodyPr/>
                    <a:lstStyle/>
                    <a:p>
                      <a:pPr marL="0" algn="ctr" defTabSz="914400" rtl="0" eaLnBrk="1" fontAlgn="b" latinLnBrk="0" hangingPunct="1"/>
                      <a:r>
                        <a:rPr lang="en-US" sz="1000" b="1" kern="1200" dirty="0">
                          <a:solidFill>
                            <a:schemeClr val="tx2"/>
                          </a:solidFill>
                          <a:latin typeface="+mn-lt"/>
                          <a:ea typeface="+mn-ea"/>
                          <a:cs typeface="+mn-cs"/>
                        </a:rPr>
                        <a:t>2021</a:t>
                      </a:r>
                    </a:p>
                  </a:txBody>
                  <a:tcPr marL="9525" marR="9525" marT="9525" marB="0" anchor="b"/>
                </a:tc>
                <a:tc>
                  <a:txBody>
                    <a:bodyPr/>
                    <a:lstStyle/>
                    <a:p>
                      <a:pPr algn="ctr" fontAlgn="b"/>
                      <a:r>
                        <a:rPr lang="en-US" sz="1050" b="0" i="0" u="none" strike="noStrike" dirty="0">
                          <a:solidFill>
                            <a:srgbClr val="000000"/>
                          </a:solidFill>
                          <a:effectLst/>
                          <a:latin typeface="Calibri" panose="020F0502020204030204" pitchFamily="34" charset="0"/>
                        </a:rPr>
                        <a:t>72</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85</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143</a:t>
                      </a:r>
                    </a:p>
                  </a:txBody>
                  <a:tcPr marL="9525" marR="9525" marT="9525" marB="0" anchor="ctr"/>
                </a:tc>
                <a:extLst>
                  <a:ext uri="{0D108BD9-81ED-4DB2-BD59-A6C34878D82A}">
                    <a16:rowId xmlns:a16="http://schemas.microsoft.com/office/drawing/2014/main" val="10002"/>
                  </a:ext>
                </a:extLst>
              </a:tr>
              <a:tr h="108846">
                <a:tc>
                  <a:txBody>
                    <a:bodyPr/>
                    <a:lstStyle/>
                    <a:p>
                      <a:pPr marL="0" algn="ctr" defTabSz="914400" rtl="0" eaLnBrk="1" fontAlgn="b" latinLnBrk="0" hangingPunct="1"/>
                      <a:r>
                        <a:rPr lang="en-US" sz="1000" b="1" kern="1200" dirty="0">
                          <a:solidFill>
                            <a:schemeClr val="tx2"/>
                          </a:solidFill>
                          <a:latin typeface="+mn-lt"/>
                          <a:ea typeface="+mn-ea"/>
                          <a:cs typeface="+mn-cs"/>
                        </a:rPr>
                        <a:t>2022</a:t>
                      </a:r>
                    </a:p>
                  </a:txBody>
                  <a:tcPr marL="9525" marR="9525" marT="9525" marB="0" anchor="b"/>
                </a:tc>
                <a:tc>
                  <a:txBody>
                    <a:bodyPr/>
                    <a:lstStyle/>
                    <a:p>
                      <a:pPr algn="ctr" fontAlgn="b"/>
                      <a:r>
                        <a:rPr lang="en-US" sz="1050" b="0" i="0" u="none" strike="noStrike">
                          <a:solidFill>
                            <a:srgbClr val="000000"/>
                          </a:solidFill>
                          <a:effectLst/>
                          <a:latin typeface="Calibri" panose="020F0502020204030204" pitchFamily="34" charset="0"/>
                        </a:rPr>
                        <a:t>57.7</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72</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80</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86</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142</a:t>
                      </a:r>
                    </a:p>
                  </a:txBody>
                  <a:tcPr marL="9525" marR="9525" marT="9525" marB="0" anchor="ctr"/>
                </a:tc>
                <a:extLst>
                  <a:ext uri="{0D108BD9-81ED-4DB2-BD59-A6C34878D82A}">
                    <a16:rowId xmlns:a16="http://schemas.microsoft.com/office/drawing/2014/main" val="10005"/>
                  </a:ext>
                </a:extLst>
              </a:tr>
              <a:tr h="108846">
                <a:tc>
                  <a:txBody>
                    <a:bodyPr/>
                    <a:lstStyle/>
                    <a:p>
                      <a:pPr marL="0" algn="ctr" defTabSz="914400" rtl="0" eaLnBrk="1" fontAlgn="b" latinLnBrk="0" hangingPunct="1"/>
                      <a:r>
                        <a:rPr lang="en-US" sz="1000" b="1" kern="1200" dirty="0">
                          <a:solidFill>
                            <a:schemeClr val="tx2"/>
                          </a:solidFill>
                          <a:latin typeface="+mn-lt"/>
                          <a:ea typeface="+mn-ea"/>
                          <a:cs typeface="+mn-cs"/>
                        </a:rPr>
                        <a:t>2023</a:t>
                      </a:r>
                    </a:p>
                  </a:txBody>
                  <a:tcPr marL="9525" marR="9525" marT="9525" marB="0" anchor="b"/>
                </a:tc>
                <a:tc>
                  <a:txBody>
                    <a:bodyPr/>
                    <a:lstStyle/>
                    <a:p>
                      <a:pPr algn="ctr" fontAlgn="b"/>
                      <a:r>
                        <a:rPr lang="en-US" sz="1050" b="0" i="0" u="none" strike="noStrike">
                          <a:solidFill>
                            <a:srgbClr val="000000"/>
                          </a:solidFill>
                          <a:effectLst/>
                          <a:latin typeface="Calibri" panose="020F0502020204030204" pitchFamily="34" charset="0"/>
                        </a:rPr>
                        <a:t>50</a:t>
                      </a:r>
                    </a:p>
                  </a:txBody>
                  <a:tcPr marL="9525" marR="9525" marT="9525" marB="0" anchor="b"/>
                </a:tc>
                <a:tc>
                  <a:txBody>
                    <a:bodyPr/>
                    <a:lstStyle/>
                    <a:p>
                      <a:pPr algn="ctr" fontAlgn="b"/>
                      <a:r>
                        <a:rPr lang="en-US" sz="1050" b="0" i="0" u="none" strike="noStrike">
                          <a:solidFill>
                            <a:srgbClr val="000000"/>
                          </a:solidFill>
                          <a:effectLst/>
                          <a:latin typeface="Calibri" panose="020F0502020204030204" pitchFamily="34" charset="0"/>
                        </a:rPr>
                        <a:t>75</a:t>
                      </a:r>
                    </a:p>
                  </a:txBody>
                  <a:tcPr marL="9525" marR="9525" marT="9525" marB="0" anchor="b"/>
                </a:tc>
                <a:tc>
                  <a:txBody>
                    <a:bodyPr/>
                    <a:lstStyle/>
                    <a:p>
                      <a:pPr algn="ctr" fontAlgn="b"/>
                      <a:r>
                        <a:rPr lang="en-US" sz="1050" b="0" i="0" u="none" strike="noStrike" dirty="0">
                          <a:solidFill>
                            <a:srgbClr val="000000"/>
                          </a:solidFill>
                          <a:effectLst/>
                          <a:latin typeface="Calibri" panose="020F0502020204030204" pitchFamily="34" charset="0"/>
                        </a:rPr>
                        <a:t>90</a:t>
                      </a:r>
                    </a:p>
                  </a:txBody>
                  <a:tcPr marL="9525" marR="9525" marT="9525" marB="0" anchor="b"/>
                </a:tc>
                <a:tc>
                  <a:txBody>
                    <a:bodyPr/>
                    <a:lstStyle/>
                    <a:p>
                      <a:pPr algn="ctr" fontAlgn="b"/>
                      <a:r>
                        <a:rPr lang="en-US" sz="1050" b="0" i="0" u="none" strike="noStrike" dirty="0">
                          <a:solidFill>
                            <a:srgbClr val="000000"/>
                          </a:solidFill>
                          <a:effectLst/>
                          <a:latin typeface="Calibri" panose="020F0502020204030204" pitchFamily="34" charset="0"/>
                        </a:rPr>
                        <a:t>100</a:t>
                      </a:r>
                    </a:p>
                  </a:txBody>
                  <a:tcPr marL="9525" marR="9525" marT="9525" marB="0" anchor="b"/>
                </a:tc>
                <a:tc>
                  <a:txBody>
                    <a:bodyPr/>
                    <a:lstStyle/>
                    <a:p>
                      <a:pPr algn="ctr" fontAlgn="b"/>
                      <a:r>
                        <a:rPr lang="en-US" sz="1050" b="0" i="0" u="none" strike="noStrike" dirty="0">
                          <a:solidFill>
                            <a:srgbClr val="000000"/>
                          </a:solidFill>
                          <a:effectLst/>
                          <a:latin typeface="Calibri" panose="020F0502020204030204" pitchFamily="34" charset="0"/>
                        </a:rPr>
                        <a:t>143</a:t>
                      </a:r>
                    </a:p>
                  </a:txBody>
                  <a:tcPr marL="9525" marR="9525" marT="9525" marB="0" anchor="b"/>
                </a:tc>
                <a:extLst>
                  <a:ext uri="{0D108BD9-81ED-4DB2-BD59-A6C34878D82A}">
                    <a16:rowId xmlns:a16="http://schemas.microsoft.com/office/drawing/2014/main" val="2475045456"/>
                  </a:ext>
                </a:extLst>
              </a:tr>
            </a:tbl>
          </a:graphicData>
        </a:graphic>
      </p:graphicFrame>
      <p:graphicFrame>
        <p:nvGraphicFramePr>
          <p:cNvPr id="11" name="Table 10">
            <a:extLst>
              <a:ext uri="{FF2B5EF4-FFF2-40B4-BE49-F238E27FC236}">
                <a16:creationId xmlns:a16="http://schemas.microsoft.com/office/drawing/2014/main" id="{EA358C5D-6F48-4AAE-8FFD-65C195778D42}"/>
              </a:ext>
            </a:extLst>
          </p:cNvPr>
          <p:cNvGraphicFramePr>
            <a:graphicFrameLocks noGrp="1"/>
          </p:cNvGraphicFramePr>
          <p:nvPr>
            <p:extLst>
              <p:ext uri="{D42A27DB-BD31-4B8C-83A1-F6EECF244321}">
                <p14:modId xmlns:p14="http://schemas.microsoft.com/office/powerpoint/2010/main" val="890856334"/>
              </p:ext>
            </p:extLst>
          </p:nvPr>
        </p:nvGraphicFramePr>
        <p:xfrm>
          <a:off x="533398" y="4564678"/>
          <a:ext cx="8305801" cy="929640"/>
        </p:xfrm>
        <a:graphic>
          <a:graphicData uri="http://schemas.openxmlformats.org/drawingml/2006/table">
            <a:tbl>
              <a:tblPr firstRow="1" bandRow="1">
                <a:tableStyleId>{5C22544A-7EE6-4342-B048-85BDC9FD1C3A}</a:tableStyleId>
              </a:tblPr>
              <a:tblGrid>
                <a:gridCol w="1557338">
                  <a:extLst>
                    <a:ext uri="{9D8B030D-6E8A-4147-A177-3AD203B41FA5}">
                      <a16:colId xmlns:a16="http://schemas.microsoft.com/office/drawing/2014/main" val="20000"/>
                    </a:ext>
                  </a:extLst>
                </a:gridCol>
                <a:gridCol w="1211263">
                  <a:extLst>
                    <a:ext uri="{9D8B030D-6E8A-4147-A177-3AD203B41FA5}">
                      <a16:colId xmlns:a16="http://schemas.microsoft.com/office/drawing/2014/main" val="20001"/>
                    </a:ext>
                  </a:extLst>
                </a:gridCol>
                <a:gridCol w="1384300">
                  <a:extLst>
                    <a:ext uri="{9D8B030D-6E8A-4147-A177-3AD203B41FA5}">
                      <a16:colId xmlns:a16="http://schemas.microsoft.com/office/drawing/2014/main" val="20002"/>
                    </a:ext>
                  </a:extLst>
                </a:gridCol>
                <a:gridCol w="1384300">
                  <a:extLst>
                    <a:ext uri="{9D8B030D-6E8A-4147-A177-3AD203B41FA5}">
                      <a16:colId xmlns:a16="http://schemas.microsoft.com/office/drawing/2014/main" val="20003"/>
                    </a:ext>
                  </a:extLst>
                </a:gridCol>
                <a:gridCol w="1384300">
                  <a:extLst>
                    <a:ext uri="{9D8B030D-6E8A-4147-A177-3AD203B41FA5}">
                      <a16:colId xmlns:a16="http://schemas.microsoft.com/office/drawing/2014/main" val="20004"/>
                    </a:ext>
                  </a:extLst>
                </a:gridCol>
                <a:gridCol w="1384300">
                  <a:extLst>
                    <a:ext uri="{9D8B030D-6E8A-4147-A177-3AD203B41FA5}">
                      <a16:colId xmlns:a16="http://schemas.microsoft.com/office/drawing/2014/main" val="20005"/>
                    </a:ext>
                  </a:extLst>
                </a:gridCol>
              </a:tblGrid>
              <a:tr h="153367">
                <a:tc>
                  <a:txBody>
                    <a:bodyPr/>
                    <a:lstStyle/>
                    <a:p>
                      <a:pPr marL="0" algn="ctr" defTabSz="914400" rtl="0" eaLnBrk="1" fontAlgn="b" latinLnBrk="0" hangingPunct="1"/>
                      <a:r>
                        <a:rPr lang="en-US" sz="1050" b="1" kern="1200" dirty="0">
                          <a:solidFill>
                            <a:schemeClr val="lt1"/>
                          </a:solidFill>
                          <a:latin typeface="+mn-lt"/>
                          <a:ea typeface="+mn-ea"/>
                          <a:cs typeface="+mn-cs"/>
                        </a:rPr>
                        <a:t>Hourly Max – ESR</a:t>
                      </a:r>
                    </a:p>
                  </a:txBody>
                  <a:tcPr marL="9525" marR="9525" marT="9525" marB="0" anchor="ctr"/>
                </a:tc>
                <a:tc>
                  <a:txBody>
                    <a:bodyPr/>
                    <a:lstStyle/>
                    <a:p>
                      <a:pPr algn="ctr"/>
                      <a:r>
                        <a:rPr lang="en-US" sz="1050" dirty="0"/>
                        <a:t>50</a:t>
                      </a:r>
                      <a:r>
                        <a:rPr lang="en-US" sz="1050" baseline="30000" dirty="0"/>
                        <a:t>th</a:t>
                      </a:r>
                      <a:endParaRPr lang="en-US" sz="1050" dirty="0"/>
                    </a:p>
                  </a:txBody>
                  <a:tcPr anchor="ctr"/>
                </a:tc>
                <a:tc>
                  <a:txBody>
                    <a:bodyPr/>
                    <a:lstStyle/>
                    <a:p>
                      <a:pPr algn="ctr"/>
                      <a:r>
                        <a:rPr lang="en-US" sz="1050" dirty="0"/>
                        <a:t>75</a:t>
                      </a:r>
                      <a:r>
                        <a:rPr lang="en-US" sz="1050" baseline="30000" dirty="0"/>
                        <a:t>th</a:t>
                      </a:r>
                      <a:endParaRPr lang="en-US" sz="105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t>90</a:t>
                      </a:r>
                      <a:r>
                        <a:rPr lang="en-US" sz="1050" baseline="30000" dirty="0"/>
                        <a:t>th</a:t>
                      </a:r>
                      <a:endParaRPr lang="en-US" sz="1050" dirty="0"/>
                    </a:p>
                  </a:txBody>
                  <a:tcPr anchor="ctr"/>
                </a:tc>
                <a:tc>
                  <a:txBody>
                    <a:bodyPr/>
                    <a:lstStyle/>
                    <a:p>
                      <a:pPr algn="ctr"/>
                      <a:r>
                        <a:rPr lang="en-US" sz="1050" dirty="0"/>
                        <a:t>95</a:t>
                      </a:r>
                      <a:r>
                        <a:rPr lang="en-US" sz="1050" baseline="30000" dirty="0"/>
                        <a:t>th</a:t>
                      </a:r>
                      <a:endParaRPr lang="en-US" sz="1050" dirty="0"/>
                    </a:p>
                  </a:txBody>
                  <a:tcPr anchor="ctr"/>
                </a:tc>
                <a:tc>
                  <a:txBody>
                    <a:bodyPr/>
                    <a:lstStyle/>
                    <a:p>
                      <a:pPr algn="ctr"/>
                      <a:r>
                        <a:rPr lang="en-US" sz="1050" dirty="0"/>
                        <a:t>Max</a:t>
                      </a:r>
                    </a:p>
                  </a:txBody>
                  <a:tcPr anchor="ctr"/>
                </a:tc>
                <a:extLst>
                  <a:ext uri="{0D108BD9-81ED-4DB2-BD59-A6C34878D82A}">
                    <a16:rowId xmlns:a16="http://schemas.microsoft.com/office/drawing/2014/main" val="10000"/>
                  </a:ext>
                </a:extLst>
              </a:tr>
              <a:tr h="109737">
                <a:tc>
                  <a:txBody>
                    <a:bodyPr/>
                    <a:lstStyle/>
                    <a:p>
                      <a:pPr marL="0" algn="ctr" defTabSz="914400" rtl="0" eaLnBrk="1" fontAlgn="b" latinLnBrk="0" hangingPunct="1"/>
                      <a:r>
                        <a:rPr lang="en-US" sz="1000" b="1" kern="1200" dirty="0">
                          <a:solidFill>
                            <a:schemeClr val="tx2"/>
                          </a:solidFill>
                          <a:latin typeface="+mn-lt"/>
                          <a:ea typeface="+mn-ea"/>
                          <a:cs typeface="+mn-cs"/>
                        </a:rPr>
                        <a:t>2020</a:t>
                      </a:r>
                    </a:p>
                  </a:txBody>
                  <a:tcPr marL="9525" marR="9525" marT="9525" marB="0" anchor="b"/>
                </a:tc>
                <a:tc>
                  <a:txBody>
                    <a:bodyPr/>
                    <a:lstStyle/>
                    <a:p>
                      <a:pPr algn="ctr" fontAlgn="b"/>
                      <a:r>
                        <a:rPr lang="en-US" sz="1050" b="0" i="0" u="none" strike="noStrike">
                          <a:solidFill>
                            <a:srgbClr val="000000"/>
                          </a:solidFill>
                          <a:effectLst/>
                          <a:latin typeface="Calibri" panose="020F0502020204030204" pitchFamily="34" charset="0"/>
                        </a:rPr>
                        <a:t>9.9</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9.9</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9.9</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9.9</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100</a:t>
                      </a:r>
                    </a:p>
                  </a:txBody>
                  <a:tcPr marL="9525" marR="9525" marT="9525" marB="0" anchor="ctr"/>
                </a:tc>
                <a:extLst>
                  <a:ext uri="{0D108BD9-81ED-4DB2-BD59-A6C34878D82A}">
                    <a16:rowId xmlns:a16="http://schemas.microsoft.com/office/drawing/2014/main" val="10001"/>
                  </a:ext>
                </a:extLst>
              </a:tr>
              <a:tr h="109737">
                <a:tc>
                  <a:txBody>
                    <a:bodyPr/>
                    <a:lstStyle/>
                    <a:p>
                      <a:pPr marL="0" algn="ctr" defTabSz="914400" rtl="0" eaLnBrk="1" fontAlgn="b" latinLnBrk="0" hangingPunct="1"/>
                      <a:r>
                        <a:rPr lang="en-US" sz="1000" b="1" kern="1200" dirty="0">
                          <a:solidFill>
                            <a:schemeClr val="tx2"/>
                          </a:solidFill>
                          <a:latin typeface="+mn-lt"/>
                          <a:ea typeface="+mn-ea"/>
                          <a:cs typeface="+mn-cs"/>
                        </a:rPr>
                        <a:t>2021</a:t>
                      </a:r>
                    </a:p>
                  </a:txBody>
                  <a:tcPr marL="9525" marR="9525" marT="9525" marB="0" anchor="b"/>
                </a:tc>
                <a:tc>
                  <a:txBody>
                    <a:bodyPr/>
                    <a:lstStyle/>
                    <a:p>
                      <a:pPr algn="ctr" fontAlgn="b"/>
                      <a:r>
                        <a:rPr lang="en-US" sz="1050" b="0" i="0" u="none" strike="noStrike" dirty="0">
                          <a:solidFill>
                            <a:srgbClr val="000000"/>
                          </a:solidFill>
                          <a:effectLst/>
                          <a:latin typeface="Calibri" panose="020F0502020204030204" pitchFamily="34" charset="0"/>
                        </a:rPr>
                        <a:t>20</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98.8</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101</a:t>
                      </a:r>
                    </a:p>
                  </a:txBody>
                  <a:tcPr marL="9525" marR="9525" marT="9525" marB="0" anchor="ctr"/>
                </a:tc>
                <a:extLst>
                  <a:ext uri="{0D108BD9-81ED-4DB2-BD59-A6C34878D82A}">
                    <a16:rowId xmlns:a16="http://schemas.microsoft.com/office/drawing/2014/main" val="10002"/>
                  </a:ext>
                </a:extLst>
              </a:tr>
              <a:tr h="109737">
                <a:tc>
                  <a:txBody>
                    <a:bodyPr/>
                    <a:lstStyle/>
                    <a:p>
                      <a:pPr marL="0" algn="ctr" defTabSz="914400" rtl="0" eaLnBrk="1" fontAlgn="b" latinLnBrk="0" hangingPunct="1"/>
                      <a:r>
                        <a:rPr lang="en-US" sz="1000" b="1" kern="1200" dirty="0">
                          <a:solidFill>
                            <a:schemeClr val="tx2"/>
                          </a:solidFill>
                          <a:latin typeface="+mn-lt"/>
                          <a:ea typeface="+mn-ea"/>
                          <a:cs typeface="+mn-cs"/>
                        </a:rPr>
                        <a:t>2022</a:t>
                      </a:r>
                    </a:p>
                  </a:txBody>
                  <a:tcPr marL="9525" marR="9525" marT="9525" marB="0" anchor="b"/>
                </a:tc>
                <a:tc>
                  <a:txBody>
                    <a:bodyPr/>
                    <a:lstStyle/>
                    <a:p>
                      <a:pPr algn="ctr" fontAlgn="b"/>
                      <a:r>
                        <a:rPr lang="en-US" sz="1050" b="0" i="0" u="none" strike="noStrike">
                          <a:solidFill>
                            <a:srgbClr val="000000"/>
                          </a:solidFill>
                          <a:effectLst/>
                          <a:latin typeface="Calibri" panose="020F0502020204030204" pitchFamily="34" charset="0"/>
                        </a:rPr>
                        <a:t>81.1</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100</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100</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135.8</a:t>
                      </a:r>
                    </a:p>
                  </a:txBody>
                  <a:tcPr marL="9525" marR="9525" marT="9525" marB="0" anchor="ctr"/>
                </a:tc>
                <a:extLst>
                  <a:ext uri="{0D108BD9-81ED-4DB2-BD59-A6C34878D82A}">
                    <a16:rowId xmlns:a16="http://schemas.microsoft.com/office/drawing/2014/main" val="10005"/>
                  </a:ext>
                </a:extLst>
              </a:tr>
              <a:tr h="109737">
                <a:tc>
                  <a:txBody>
                    <a:bodyPr/>
                    <a:lstStyle/>
                    <a:p>
                      <a:pPr marL="0" algn="ctr" defTabSz="914400" rtl="0" eaLnBrk="1" fontAlgn="b" latinLnBrk="0" hangingPunct="1"/>
                      <a:r>
                        <a:rPr lang="en-US" sz="1000" b="1" kern="1200" dirty="0">
                          <a:solidFill>
                            <a:schemeClr val="tx2"/>
                          </a:solidFill>
                          <a:latin typeface="+mn-lt"/>
                          <a:ea typeface="+mn-ea"/>
                          <a:cs typeface="+mn-cs"/>
                        </a:rPr>
                        <a:t>2023</a:t>
                      </a:r>
                    </a:p>
                  </a:txBody>
                  <a:tcPr marL="9525" marR="9525" marT="9525" marB="0" anchor="b"/>
                </a:tc>
                <a:tc>
                  <a:txBody>
                    <a:bodyPr/>
                    <a:lstStyle/>
                    <a:p>
                      <a:pPr algn="ctr" fontAlgn="b"/>
                      <a:r>
                        <a:rPr lang="en-US" sz="1050" b="0" i="0" u="none" strike="noStrike">
                          <a:solidFill>
                            <a:srgbClr val="000000"/>
                          </a:solidFill>
                          <a:effectLst/>
                          <a:latin typeface="Calibri" panose="020F0502020204030204" pitchFamily="34" charset="0"/>
                        </a:rPr>
                        <a:t>95</a:t>
                      </a:r>
                    </a:p>
                  </a:txBody>
                  <a:tcPr marL="9525" marR="9525" marT="9525" marB="0" anchor="b"/>
                </a:tc>
                <a:tc>
                  <a:txBody>
                    <a:bodyPr/>
                    <a:lstStyle/>
                    <a:p>
                      <a:pPr algn="ctr" fontAlgn="b"/>
                      <a:r>
                        <a:rPr lang="en-US" sz="1050" b="0" i="0" u="none" strike="noStrike">
                          <a:solidFill>
                            <a:srgbClr val="000000"/>
                          </a:solidFill>
                          <a:effectLst/>
                          <a:latin typeface="Calibri" panose="020F0502020204030204" pitchFamily="34" charset="0"/>
                        </a:rPr>
                        <a:t>130</a:t>
                      </a:r>
                    </a:p>
                  </a:txBody>
                  <a:tcPr marL="9525" marR="9525" marT="9525" marB="0" anchor="b"/>
                </a:tc>
                <a:tc>
                  <a:txBody>
                    <a:bodyPr/>
                    <a:lstStyle/>
                    <a:p>
                      <a:pPr algn="ctr" fontAlgn="b"/>
                      <a:r>
                        <a:rPr lang="en-US" sz="1050" b="0" i="0" u="none" strike="noStrike" dirty="0">
                          <a:solidFill>
                            <a:srgbClr val="000000"/>
                          </a:solidFill>
                          <a:effectLst/>
                          <a:latin typeface="Calibri" panose="020F0502020204030204" pitchFamily="34" charset="0"/>
                        </a:rPr>
                        <a:t>150</a:t>
                      </a:r>
                    </a:p>
                  </a:txBody>
                  <a:tcPr marL="9525" marR="9525" marT="9525" marB="0" anchor="b"/>
                </a:tc>
                <a:tc>
                  <a:txBody>
                    <a:bodyPr/>
                    <a:lstStyle/>
                    <a:p>
                      <a:pPr algn="ctr" fontAlgn="b"/>
                      <a:r>
                        <a:rPr lang="en-US" sz="1050" b="0" i="0" u="none" strike="noStrike" dirty="0">
                          <a:solidFill>
                            <a:srgbClr val="000000"/>
                          </a:solidFill>
                          <a:effectLst/>
                          <a:latin typeface="Calibri" panose="020F0502020204030204" pitchFamily="34" charset="0"/>
                        </a:rPr>
                        <a:t>150</a:t>
                      </a:r>
                    </a:p>
                  </a:txBody>
                  <a:tcPr marL="9525" marR="9525" marT="9525" marB="0" anchor="b"/>
                </a:tc>
                <a:tc>
                  <a:txBody>
                    <a:bodyPr/>
                    <a:lstStyle/>
                    <a:p>
                      <a:pPr algn="ctr" fontAlgn="b"/>
                      <a:r>
                        <a:rPr lang="en-US" sz="1050" b="0" i="0" u="none" strike="noStrike" dirty="0">
                          <a:solidFill>
                            <a:srgbClr val="000000"/>
                          </a:solidFill>
                          <a:effectLst/>
                          <a:latin typeface="Calibri" panose="020F0502020204030204" pitchFamily="34" charset="0"/>
                        </a:rPr>
                        <a:t>150</a:t>
                      </a:r>
                    </a:p>
                  </a:txBody>
                  <a:tcPr marL="9525" marR="9525" marT="9525" marB="0" anchor="b"/>
                </a:tc>
                <a:extLst>
                  <a:ext uri="{0D108BD9-81ED-4DB2-BD59-A6C34878D82A}">
                    <a16:rowId xmlns:a16="http://schemas.microsoft.com/office/drawing/2014/main" val="2931963485"/>
                  </a:ext>
                </a:extLst>
              </a:tr>
            </a:tbl>
          </a:graphicData>
        </a:graphic>
      </p:graphicFrame>
      <p:graphicFrame>
        <p:nvGraphicFramePr>
          <p:cNvPr id="12" name="Table 11">
            <a:extLst>
              <a:ext uri="{FF2B5EF4-FFF2-40B4-BE49-F238E27FC236}">
                <a16:creationId xmlns:a16="http://schemas.microsoft.com/office/drawing/2014/main" id="{AA38060B-3AE4-4915-B6B2-F714DF983B55}"/>
              </a:ext>
            </a:extLst>
          </p:cNvPr>
          <p:cNvGraphicFramePr>
            <a:graphicFrameLocks noGrp="1"/>
          </p:cNvGraphicFramePr>
          <p:nvPr>
            <p:extLst>
              <p:ext uri="{D42A27DB-BD31-4B8C-83A1-F6EECF244321}">
                <p14:modId xmlns:p14="http://schemas.microsoft.com/office/powerpoint/2010/main" val="159596826"/>
              </p:ext>
            </p:extLst>
          </p:nvPr>
        </p:nvGraphicFramePr>
        <p:xfrm>
          <a:off x="533397" y="5494318"/>
          <a:ext cx="8305801" cy="929640"/>
        </p:xfrm>
        <a:graphic>
          <a:graphicData uri="http://schemas.openxmlformats.org/drawingml/2006/table">
            <a:tbl>
              <a:tblPr firstRow="1" bandRow="1">
                <a:tableStyleId>{5C22544A-7EE6-4342-B048-85BDC9FD1C3A}</a:tableStyleId>
              </a:tblPr>
              <a:tblGrid>
                <a:gridCol w="1557338">
                  <a:extLst>
                    <a:ext uri="{9D8B030D-6E8A-4147-A177-3AD203B41FA5}">
                      <a16:colId xmlns:a16="http://schemas.microsoft.com/office/drawing/2014/main" val="20000"/>
                    </a:ext>
                  </a:extLst>
                </a:gridCol>
                <a:gridCol w="1211263">
                  <a:extLst>
                    <a:ext uri="{9D8B030D-6E8A-4147-A177-3AD203B41FA5}">
                      <a16:colId xmlns:a16="http://schemas.microsoft.com/office/drawing/2014/main" val="20001"/>
                    </a:ext>
                  </a:extLst>
                </a:gridCol>
                <a:gridCol w="1384300">
                  <a:extLst>
                    <a:ext uri="{9D8B030D-6E8A-4147-A177-3AD203B41FA5}">
                      <a16:colId xmlns:a16="http://schemas.microsoft.com/office/drawing/2014/main" val="20002"/>
                    </a:ext>
                  </a:extLst>
                </a:gridCol>
                <a:gridCol w="1384300">
                  <a:extLst>
                    <a:ext uri="{9D8B030D-6E8A-4147-A177-3AD203B41FA5}">
                      <a16:colId xmlns:a16="http://schemas.microsoft.com/office/drawing/2014/main" val="20003"/>
                    </a:ext>
                  </a:extLst>
                </a:gridCol>
                <a:gridCol w="1384300">
                  <a:extLst>
                    <a:ext uri="{9D8B030D-6E8A-4147-A177-3AD203B41FA5}">
                      <a16:colId xmlns:a16="http://schemas.microsoft.com/office/drawing/2014/main" val="20004"/>
                    </a:ext>
                  </a:extLst>
                </a:gridCol>
                <a:gridCol w="1384300">
                  <a:extLst>
                    <a:ext uri="{9D8B030D-6E8A-4147-A177-3AD203B41FA5}">
                      <a16:colId xmlns:a16="http://schemas.microsoft.com/office/drawing/2014/main" val="20005"/>
                    </a:ext>
                  </a:extLst>
                </a:gridCol>
              </a:tblGrid>
              <a:tr h="189099">
                <a:tc>
                  <a:txBody>
                    <a:bodyPr/>
                    <a:lstStyle/>
                    <a:p>
                      <a:pPr marL="0" algn="ctr" defTabSz="914400" rtl="0" eaLnBrk="1" fontAlgn="b" latinLnBrk="0" hangingPunct="1"/>
                      <a:r>
                        <a:rPr lang="en-US" sz="1050" b="1" kern="1200" dirty="0">
                          <a:solidFill>
                            <a:schemeClr val="lt1"/>
                          </a:solidFill>
                          <a:latin typeface="+mn-lt"/>
                          <a:ea typeface="+mn-ea"/>
                          <a:cs typeface="+mn-cs"/>
                        </a:rPr>
                        <a:t>Hourly Max – CLR</a:t>
                      </a:r>
                    </a:p>
                  </a:txBody>
                  <a:tcPr marL="9525" marR="9525" marT="9525" marB="0" anchor="ctr"/>
                </a:tc>
                <a:tc>
                  <a:txBody>
                    <a:bodyPr/>
                    <a:lstStyle/>
                    <a:p>
                      <a:pPr algn="ctr"/>
                      <a:r>
                        <a:rPr lang="en-US" sz="1050" dirty="0"/>
                        <a:t>50</a:t>
                      </a:r>
                      <a:r>
                        <a:rPr lang="en-US" sz="1050" baseline="30000" dirty="0"/>
                        <a:t>th</a:t>
                      </a:r>
                      <a:endParaRPr lang="en-US" sz="1050" dirty="0"/>
                    </a:p>
                  </a:txBody>
                  <a:tcPr anchor="ctr"/>
                </a:tc>
                <a:tc>
                  <a:txBody>
                    <a:bodyPr/>
                    <a:lstStyle/>
                    <a:p>
                      <a:pPr algn="ctr"/>
                      <a:r>
                        <a:rPr lang="en-US" sz="1050" dirty="0"/>
                        <a:t>75</a:t>
                      </a:r>
                      <a:r>
                        <a:rPr lang="en-US" sz="1050" baseline="30000" dirty="0"/>
                        <a:t>th</a:t>
                      </a:r>
                      <a:endParaRPr lang="en-US" sz="105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t>90</a:t>
                      </a:r>
                      <a:r>
                        <a:rPr lang="en-US" sz="1050" baseline="30000" dirty="0"/>
                        <a:t>th</a:t>
                      </a:r>
                      <a:endParaRPr lang="en-US" sz="1050" dirty="0"/>
                    </a:p>
                  </a:txBody>
                  <a:tcPr anchor="ctr"/>
                </a:tc>
                <a:tc>
                  <a:txBody>
                    <a:bodyPr/>
                    <a:lstStyle/>
                    <a:p>
                      <a:pPr algn="ctr"/>
                      <a:r>
                        <a:rPr lang="en-US" sz="1050" dirty="0"/>
                        <a:t>95</a:t>
                      </a:r>
                      <a:r>
                        <a:rPr lang="en-US" sz="1050" baseline="30000" dirty="0"/>
                        <a:t>th</a:t>
                      </a:r>
                      <a:endParaRPr lang="en-US" sz="1050" dirty="0"/>
                    </a:p>
                  </a:txBody>
                  <a:tcPr anchor="ctr"/>
                </a:tc>
                <a:tc>
                  <a:txBody>
                    <a:bodyPr/>
                    <a:lstStyle/>
                    <a:p>
                      <a:pPr algn="ctr"/>
                      <a:r>
                        <a:rPr lang="en-US" sz="1050" dirty="0"/>
                        <a:t>Max</a:t>
                      </a:r>
                    </a:p>
                  </a:txBody>
                  <a:tcPr anchor="ctr"/>
                </a:tc>
                <a:extLst>
                  <a:ext uri="{0D108BD9-81ED-4DB2-BD59-A6C34878D82A}">
                    <a16:rowId xmlns:a16="http://schemas.microsoft.com/office/drawing/2014/main" val="10000"/>
                  </a:ext>
                </a:extLst>
              </a:tr>
              <a:tr h="135304">
                <a:tc>
                  <a:txBody>
                    <a:bodyPr/>
                    <a:lstStyle/>
                    <a:p>
                      <a:pPr marL="0" algn="ctr" defTabSz="914400" rtl="0" eaLnBrk="1" fontAlgn="b" latinLnBrk="0" hangingPunct="1"/>
                      <a:r>
                        <a:rPr lang="en-US" sz="1000" b="1" kern="1200" dirty="0">
                          <a:solidFill>
                            <a:schemeClr val="tx2"/>
                          </a:solidFill>
                          <a:latin typeface="+mn-lt"/>
                          <a:ea typeface="+mn-ea"/>
                          <a:cs typeface="+mn-cs"/>
                        </a:rPr>
                        <a:t>2020</a:t>
                      </a:r>
                    </a:p>
                  </a:txBody>
                  <a:tcPr marL="9525" marR="9525" marT="9525" marB="0" anchor="b"/>
                </a:tc>
                <a:tc>
                  <a:txBody>
                    <a:bodyPr/>
                    <a:lstStyle/>
                    <a:p>
                      <a:pPr algn="ctr" fontAlgn="b"/>
                      <a:r>
                        <a:rPr lang="en-US"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0</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1.8</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1.8</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1.8</a:t>
                      </a:r>
                    </a:p>
                  </a:txBody>
                  <a:tcPr marL="9525" marR="9525" marT="9525" marB="0" anchor="ctr"/>
                </a:tc>
                <a:extLst>
                  <a:ext uri="{0D108BD9-81ED-4DB2-BD59-A6C34878D82A}">
                    <a16:rowId xmlns:a16="http://schemas.microsoft.com/office/drawing/2014/main" val="10001"/>
                  </a:ext>
                </a:extLst>
              </a:tr>
              <a:tr h="135304">
                <a:tc>
                  <a:txBody>
                    <a:bodyPr/>
                    <a:lstStyle/>
                    <a:p>
                      <a:pPr marL="0" algn="ctr" defTabSz="914400" rtl="0" eaLnBrk="1" fontAlgn="b" latinLnBrk="0" hangingPunct="1"/>
                      <a:r>
                        <a:rPr lang="en-US" sz="1000" b="1" kern="1200" dirty="0">
                          <a:solidFill>
                            <a:schemeClr val="tx2"/>
                          </a:solidFill>
                          <a:latin typeface="+mn-lt"/>
                          <a:ea typeface="+mn-ea"/>
                          <a:cs typeface="+mn-cs"/>
                        </a:rPr>
                        <a:t>2021</a:t>
                      </a:r>
                    </a:p>
                  </a:txBody>
                  <a:tcPr marL="9525" marR="9525" marT="9525" marB="0" anchor="b"/>
                </a:tc>
                <a:tc>
                  <a:txBody>
                    <a:bodyPr/>
                    <a:lstStyle/>
                    <a:p>
                      <a:pPr algn="ctr" fontAlgn="b"/>
                      <a:r>
                        <a:rPr lang="en-US" sz="1050" b="0" i="0" u="none" strike="noStrike" dirty="0">
                          <a:solidFill>
                            <a:srgbClr val="000000"/>
                          </a:solidFill>
                          <a:effectLst/>
                          <a:latin typeface="Calibri" panose="020F0502020204030204" pitchFamily="34" charset="0"/>
                        </a:rPr>
                        <a:t>18</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45</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84</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90</a:t>
                      </a:r>
                    </a:p>
                  </a:txBody>
                  <a:tcPr marL="9525" marR="9525" marT="9525" marB="0" anchor="ctr"/>
                </a:tc>
                <a:tc>
                  <a:txBody>
                    <a:bodyPr/>
                    <a:lstStyle/>
                    <a:p>
                      <a:pPr algn="ctr" fontAlgn="b"/>
                      <a:r>
                        <a:rPr lang="en-US" sz="1050" b="0" i="0" u="none" strike="noStrike">
                          <a:solidFill>
                            <a:srgbClr val="000000"/>
                          </a:solidFill>
                          <a:effectLst/>
                          <a:latin typeface="Calibri" panose="020F0502020204030204" pitchFamily="34" charset="0"/>
                        </a:rPr>
                        <a:t>90</a:t>
                      </a:r>
                    </a:p>
                  </a:txBody>
                  <a:tcPr marL="9525" marR="9525" marT="9525" marB="0" anchor="ctr"/>
                </a:tc>
                <a:extLst>
                  <a:ext uri="{0D108BD9-81ED-4DB2-BD59-A6C34878D82A}">
                    <a16:rowId xmlns:a16="http://schemas.microsoft.com/office/drawing/2014/main" val="10002"/>
                  </a:ext>
                </a:extLst>
              </a:tr>
              <a:tr h="135304">
                <a:tc>
                  <a:txBody>
                    <a:bodyPr/>
                    <a:lstStyle/>
                    <a:p>
                      <a:pPr marL="0" algn="ctr" defTabSz="914400" rtl="0" eaLnBrk="1" fontAlgn="b" latinLnBrk="0" hangingPunct="1"/>
                      <a:r>
                        <a:rPr lang="en-US" sz="1000" b="1" kern="1200" dirty="0">
                          <a:solidFill>
                            <a:schemeClr val="tx2"/>
                          </a:solidFill>
                          <a:latin typeface="+mn-lt"/>
                          <a:ea typeface="+mn-ea"/>
                          <a:cs typeface="+mn-cs"/>
                        </a:rPr>
                        <a:t>2022</a:t>
                      </a:r>
                    </a:p>
                  </a:txBody>
                  <a:tcPr marL="9525" marR="9525" marT="9525" marB="0" anchor="b"/>
                </a:tc>
                <a:tc>
                  <a:txBody>
                    <a:bodyPr/>
                    <a:lstStyle/>
                    <a:p>
                      <a:pPr algn="ctr" fontAlgn="b"/>
                      <a:r>
                        <a:rPr lang="en-US" sz="1050" b="0" i="0" u="none" strike="noStrike" dirty="0">
                          <a:solidFill>
                            <a:srgbClr val="000000"/>
                          </a:solidFill>
                          <a:effectLst/>
                          <a:latin typeface="Calibri" panose="020F0502020204030204" pitchFamily="34" charset="0"/>
                        </a:rPr>
                        <a:t>90</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100</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100</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100</a:t>
                      </a:r>
                    </a:p>
                  </a:txBody>
                  <a:tcPr marL="9525" marR="9525" marT="9525" marB="0" anchor="ctr"/>
                </a:tc>
                <a:tc>
                  <a:txBody>
                    <a:bodyPr/>
                    <a:lstStyle/>
                    <a:p>
                      <a:pPr algn="ctr" fontAlgn="b"/>
                      <a:r>
                        <a:rPr lang="en-US" sz="1050" b="0" i="0" u="none" strike="noStrike" dirty="0">
                          <a:solidFill>
                            <a:srgbClr val="000000"/>
                          </a:solidFill>
                          <a:effectLst/>
                          <a:latin typeface="Calibri" panose="020F0502020204030204" pitchFamily="34" charset="0"/>
                        </a:rPr>
                        <a:t>137.8</a:t>
                      </a:r>
                    </a:p>
                  </a:txBody>
                  <a:tcPr marL="9525" marR="9525" marT="9525" marB="0" anchor="ctr"/>
                </a:tc>
                <a:extLst>
                  <a:ext uri="{0D108BD9-81ED-4DB2-BD59-A6C34878D82A}">
                    <a16:rowId xmlns:a16="http://schemas.microsoft.com/office/drawing/2014/main" val="10005"/>
                  </a:ext>
                </a:extLst>
              </a:tr>
              <a:tr h="135304">
                <a:tc>
                  <a:txBody>
                    <a:bodyPr/>
                    <a:lstStyle/>
                    <a:p>
                      <a:pPr marL="0" algn="ctr" defTabSz="914400" rtl="0" eaLnBrk="1" fontAlgn="b" latinLnBrk="0" hangingPunct="1"/>
                      <a:r>
                        <a:rPr lang="en-US" sz="1000" b="1" kern="1200" dirty="0">
                          <a:solidFill>
                            <a:schemeClr val="tx2"/>
                          </a:solidFill>
                          <a:latin typeface="+mn-lt"/>
                          <a:ea typeface="+mn-ea"/>
                          <a:cs typeface="+mn-cs"/>
                        </a:rPr>
                        <a:t>2023</a:t>
                      </a:r>
                    </a:p>
                  </a:txBody>
                  <a:tcPr marL="9525" marR="9525" marT="9525" marB="0" anchor="b"/>
                </a:tc>
                <a:tc>
                  <a:txBody>
                    <a:bodyPr/>
                    <a:lstStyle/>
                    <a:p>
                      <a:pPr algn="ctr" fontAlgn="b"/>
                      <a:r>
                        <a:rPr lang="en-US" sz="1050" b="0" i="0" u="none" strike="noStrike">
                          <a:solidFill>
                            <a:srgbClr val="000000"/>
                          </a:solidFill>
                          <a:effectLst/>
                          <a:latin typeface="Calibri" panose="020F0502020204030204" pitchFamily="34" charset="0"/>
                        </a:rPr>
                        <a:t>18</a:t>
                      </a:r>
                    </a:p>
                  </a:txBody>
                  <a:tcPr marL="9525" marR="9525" marT="9525" marB="0" anchor="b"/>
                </a:tc>
                <a:tc>
                  <a:txBody>
                    <a:bodyPr/>
                    <a:lstStyle/>
                    <a:p>
                      <a:pPr algn="ctr" fontAlgn="b"/>
                      <a:r>
                        <a:rPr lang="en-US" sz="1050" b="0" i="0" u="none" strike="noStrike" dirty="0">
                          <a:solidFill>
                            <a:srgbClr val="000000"/>
                          </a:solidFill>
                          <a:effectLst/>
                          <a:latin typeface="Calibri" panose="020F0502020204030204" pitchFamily="34" charset="0"/>
                        </a:rPr>
                        <a:t>64.9</a:t>
                      </a:r>
                    </a:p>
                  </a:txBody>
                  <a:tcPr marL="9525" marR="9525" marT="9525" marB="0" anchor="b"/>
                </a:tc>
                <a:tc>
                  <a:txBody>
                    <a:bodyPr/>
                    <a:lstStyle/>
                    <a:p>
                      <a:pPr algn="ctr" fontAlgn="b"/>
                      <a:r>
                        <a:rPr lang="en-US" sz="1050" b="0" i="0" u="none" strike="noStrike" dirty="0">
                          <a:solidFill>
                            <a:srgbClr val="000000"/>
                          </a:solidFill>
                          <a:effectLst/>
                          <a:latin typeface="Calibri" panose="020F0502020204030204" pitchFamily="34" charset="0"/>
                        </a:rPr>
                        <a:t>80</a:t>
                      </a:r>
                    </a:p>
                  </a:txBody>
                  <a:tcPr marL="9525" marR="9525" marT="9525" marB="0" anchor="b"/>
                </a:tc>
                <a:tc>
                  <a:txBody>
                    <a:bodyPr/>
                    <a:lstStyle/>
                    <a:p>
                      <a:pPr algn="ctr" fontAlgn="b"/>
                      <a:r>
                        <a:rPr lang="en-US" sz="1050" b="0" i="0" u="none" strike="noStrike" dirty="0">
                          <a:solidFill>
                            <a:srgbClr val="000000"/>
                          </a:solidFill>
                          <a:effectLst/>
                          <a:latin typeface="Calibri" panose="020F0502020204030204" pitchFamily="34" charset="0"/>
                        </a:rPr>
                        <a:t>85</a:t>
                      </a:r>
                    </a:p>
                  </a:txBody>
                  <a:tcPr marL="9525" marR="9525" marT="9525" marB="0" anchor="b"/>
                </a:tc>
                <a:tc>
                  <a:txBody>
                    <a:bodyPr/>
                    <a:lstStyle/>
                    <a:p>
                      <a:pPr algn="ctr" fontAlgn="b"/>
                      <a:r>
                        <a:rPr lang="en-US" sz="1050" b="0" i="0" u="none" strike="noStrike" dirty="0">
                          <a:solidFill>
                            <a:srgbClr val="000000"/>
                          </a:solidFill>
                          <a:effectLst/>
                          <a:latin typeface="Calibri" panose="020F0502020204030204" pitchFamily="34" charset="0"/>
                        </a:rPr>
                        <a:t>85</a:t>
                      </a:r>
                    </a:p>
                  </a:txBody>
                  <a:tcPr marL="9525" marR="9525" marT="9525" marB="0" anchor="b"/>
                </a:tc>
                <a:extLst>
                  <a:ext uri="{0D108BD9-81ED-4DB2-BD59-A6C34878D82A}">
                    <a16:rowId xmlns:a16="http://schemas.microsoft.com/office/drawing/2014/main" val="835537188"/>
                  </a:ext>
                </a:extLst>
              </a:tr>
            </a:tbl>
          </a:graphicData>
        </a:graphic>
      </p:graphicFrame>
    </p:spTree>
    <p:extLst>
      <p:ext uri="{BB962C8B-B14F-4D97-AF65-F5344CB8AC3E}">
        <p14:creationId xmlns:p14="http://schemas.microsoft.com/office/powerpoint/2010/main" val="676214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AD3B8-6373-7224-7624-B2C16A88CA9A}"/>
              </a:ext>
            </a:extLst>
          </p:cNvPr>
          <p:cNvSpPr>
            <a:spLocks noGrp="1"/>
          </p:cNvSpPr>
          <p:nvPr>
            <p:ph type="title"/>
          </p:nvPr>
        </p:nvSpPr>
        <p:spPr/>
        <p:txBody>
          <a:bodyPr/>
          <a:lstStyle/>
          <a:p>
            <a:r>
              <a:rPr lang="en-US" sz="2800" dirty="0"/>
              <a:t>HSL Range of Potentially Impacted Resource</a:t>
            </a:r>
          </a:p>
        </p:txBody>
      </p:sp>
      <p:sp>
        <p:nvSpPr>
          <p:cNvPr id="7" name="Content Placeholder 6">
            <a:extLst>
              <a:ext uri="{FF2B5EF4-FFF2-40B4-BE49-F238E27FC236}">
                <a16:creationId xmlns:a16="http://schemas.microsoft.com/office/drawing/2014/main" id="{9AAF6197-D144-EB1B-93C7-9CC74307B14C}"/>
              </a:ext>
            </a:extLst>
          </p:cNvPr>
          <p:cNvSpPr>
            <a:spLocks noGrp="1"/>
          </p:cNvSpPr>
          <p:nvPr>
            <p:ph idx="1"/>
          </p:nvPr>
        </p:nvSpPr>
        <p:spPr>
          <a:xfrm>
            <a:off x="381000" y="992506"/>
            <a:ext cx="8534400" cy="2239855"/>
          </a:xfrm>
        </p:spPr>
        <p:txBody>
          <a:bodyPr/>
          <a:lstStyle/>
          <a:p>
            <a:r>
              <a:rPr lang="en-US" dirty="0">
                <a:solidFill>
                  <a:schemeClr val="accent2"/>
                </a:solidFill>
              </a:rPr>
              <a:t>Are units potentially impacted by a limit of 157 MW on RRS-PFR?</a:t>
            </a:r>
          </a:p>
          <a:p>
            <a:r>
              <a:rPr lang="en-US" dirty="0">
                <a:solidFill>
                  <a:schemeClr val="accent2"/>
                </a:solidFill>
              </a:rPr>
              <a:t>Looking at data from 2021-2023 along with units in the commissioning queue the table below shows:</a:t>
            </a:r>
          </a:p>
          <a:p>
            <a:pPr lvl="1"/>
            <a:r>
              <a:rPr lang="en-US" dirty="0">
                <a:solidFill>
                  <a:schemeClr val="accent2"/>
                </a:solidFill>
              </a:rPr>
              <a:t>Some conventional resources in operations today may be impacted with no impact for those in the queue.</a:t>
            </a:r>
          </a:p>
          <a:p>
            <a:pPr lvl="1"/>
            <a:r>
              <a:rPr lang="en-US" dirty="0">
                <a:solidFill>
                  <a:schemeClr val="accent2"/>
                </a:solidFill>
              </a:rPr>
              <a:t>Some impact for ESRs that are operational today, but very many that are in the queue.</a:t>
            </a:r>
          </a:p>
        </p:txBody>
      </p:sp>
      <p:sp>
        <p:nvSpPr>
          <p:cNvPr id="4" name="Slide Number Placeholder 3">
            <a:extLst>
              <a:ext uri="{FF2B5EF4-FFF2-40B4-BE49-F238E27FC236}">
                <a16:creationId xmlns:a16="http://schemas.microsoft.com/office/drawing/2014/main" id="{309314D6-2A6C-D9E0-E3BA-C3FCD6B62B33}"/>
              </a:ext>
            </a:extLst>
          </p:cNvPr>
          <p:cNvSpPr>
            <a:spLocks noGrp="1"/>
          </p:cNvSpPr>
          <p:nvPr>
            <p:ph type="sldNum" sz="quarter" idx="4"/>
          </p:nvPr>
        </p:nvSpPr>
        <p:spPr/>
        <p:txBody>
          <a:bodyPr/>
          <a:lstStyle/>
          <a:p>
            <a:fld id="{1D93BD3E-1E9A-4970-A6F7-E7AC52762E0C}" type="slidenum">
              <a:rPr lang="en-US" smtClean="0"/>
              <a:pPr/>
              <a:t>11</a:t>
            </a:fld>
            <a:endParaRPr lang="en-US" dirty="0"/>
          </a:p>
        </p:txBody>
      </p:sp>
      <p:graphicFrame>
        <p:nvGraphicFramePr>
          <p:cNvPr id="5" name="Table 4">
            <a:extLst>
              <a:ext uri="{FF2B5EF4-FFF2-40B4-BE49-F238E27FC236}">
                <a16:creationId xmlns:a16="http://schemas.microsoft.com/office/drawing/2014/main" id="{2CE87BDB-2B62-18BC-A188-BF8C582B86C7}"/>
              </a:ext>
            </a:extLst>
          </p:cNvPr>
          <p:cNvGraphicFramePr>
            <a:graphicFrameLocks noGrp="1"/>
          </p:cNvGraphicFramePr>
          <p:nvPr>
            <p:extLst>
              <p:ext uri="{D42A27DB-BD31-4B8C-83A1-F6EECF244321}">
                <p14:modId xmlns:p14="http://schemas.microsoft.com/office/powerpoint/2010/main" val="1259729352"/>
              </p:ext>
            </p:extLst>
          </p:nvPr>
        </p:nvGraphicFramePr>
        <p:xfrm>
          <a:off x="1253279" y="3298541"/>
          <a:ext cx="6524766" cy="2560320"/>
        </p:xfrm>
        <a:graphic>
          <a:graphicData uri="http://schemas.openxmlformats.org/drawingml/2006/table">
            <a:tbl>
              <a:tblPr>
                <a:tableStyleId>{69CF1AB2-1976-4502-BF36-3FF5EA218861}</a:tableStyleId>
              </a:tblPr>
              <a:tblGrid>
                <a:gridCol w="1967348">
                  <a:extLst>
                    <a:ext uri="{9D8B030D-6E8A-4147-A177-3AD203B41FA5}">
                      <a16:colId xmlns:a16="http://schemas.microsoft.com/office/drawing/2014/main" val="701954506"/>
                    </a:ext>
                  </a:extLst>
                </a:gridCol>
                <a:gridCol w="2278709">
                  <a:extLst>
                    <a:ext uri="{9D8B030D-6E8A-4147-A177-3AD203B41FA5}">
                      <a16:colId xmlns:a16="http://schemas.microsoft.com/office/drawing/2014/main" val="2784729714"/>
                    </a:ext>
                  </a:extLst>
                </a:gridCol>
                <a:gridCol w="2278709">
                  <a:extLst>
                    <a:ext uri="{9D8B030D-6E8A-4147-A177-3AD203B41FA5}">
                      <a16:colId xmlns:a16="http://schemas.microsoft.com/office/drawing/2014/main" val="1028580613"/>
                    </a:ext>
                  </a:extLst>
                </a:gridCol>
              </a:tblGrid>
              <a:tr h="824586">
                <a:tc>
                  <a:txBody>
                    <a:bodyPr/>
                    <a:lstStyle/>
                    <a:p>
                      <a:pPr algn="ctr" fontAlgn="b"/>
                      <a:r>
                        <a:rPr lang="en-US" sz="1400" b="1" u="none" strike="noStrike" dirty="0">
                          <a:effectLst/>
                        </a:rPr>
                        <a:t>Resource Type</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Currently Operating</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In the queue</a:t>
                      </a:r>
                      <a:endParaRPr lang="en-US" sz="14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31902207"/>
                  </a:ext>
                </a:extLst>
              </a:tr>
              <a:tr h="578578">
                <a:tc>
                  <a:txBody>
                    <a:bodyPr/>
                    <a:lstStyle/>
                    <a:p>
                      <a:pPr marL="0" algn="ctr" defTabSz="685800" rtl="0" eaLnBrk="1" fontAlgn="b" latinLnBrk="0" hangingPunct="1"/>
                      <a:r>
                        <a:rPr lang="en-US" sz="1200" u="none" strike="noStrike" kern="1200" dirty="0">
                          <a:solidFill>
                            <a:schemeClr val="dk1"/>
                          </a:solidFill>
                          <a:effectLst/>
                          <a:latin typeface="+mn-lt"/>
                          <a:ea typeface="+mn-ea"/>
                          <a:cs typeface="+mn-cs"/>
                        </a:rPr>
                        <a:t>CC</a:t>
                      </a:r>
                    </a:p>
                  </a:txBody>
                  <a:tcPr marL="9525" marR="9525" marT="9525" marB="0" anchor="ctr"/>
                </a:tc>
                <a:tc>
                  <a:txBody>
                    <a:bodyPr/>
                    <a:lstStyle/>
                    <a:p>
                      <a:pPr marL="0" algn="ctr" defTabSz="685800" rtl="0" eaLnBrk="1" fontAlgn="b" latinLnBrk="0" hangingPunct="1"/>
                      <a:r>
                        <a:rPr lang="en-US" sz="1200" u="none" strike="noStrike" kern="1200" dirty="0">
                          <a:solidFill>
                            <a:schemeClr val="dk1"/>
                          </a:solidFill>
                          <a:effectLst/>
                          <a:latin typeface="+mn-lt"/>
                          <a:ea typeface="+mn-ea"/>
                          <a:cs typeface="+mn-cs"/>
                        </a:rPr>
                        <a:t>820 MW-1317MW </a:t>
                      </a:r>
                    </a:p>
                    <a:p>
                      <a:pPr marL="0" algn="ctr" defTabSz="685800" rtl="0" eaLnBrk="1" fontAlgn="b" latinLnBrk="0" hangingPunct="1"/>
                      <a:r>
                        <a:rPr lang="en-US" sz="1200" u="none" strike="noStrike" kern="1200" dirty="0">
                          <a:solidFill>
                            <a:schemeClr val="dk1"/>
                          </a:solidFill>
                          <a:effectLst/>
                          <a:latin typeface="+mn-lt"/>
                          <a:ea typeface="+mn-ea"/>
                          <a:cs typeface="+mn-cs"/>
                        </a:rPr>
                        <a:t>(9 resources)</a:t>
                      </a:r>
                    </a:p>
                  </a:txBody>
                  <a:tcPr marL="9525" marR="9525" marT="9525" marB="0" anchor="ctr"/>
                </a:tc>
                <a:tc>
                  <a:txBody>
                    <a:bodyPr/>
                    <a:lstStyle/>
                    <a:p>
                      <a:pPr marL="0" algn="ctr" defTabSz="685800" rtl="0" eaLnBrk="1" fontAlgn="b" latinLnBrk="0" hangingPunct="1"/>
                      <a:r>
                        <a:rPr lang="en-US" sz="1200" u="none" strike="noStrike" kern="1200" dirty="0">
                          <a:solidFill>
                            <a:schemeClr val="dk1"/>
                          </a:solidFill>
                          <a:effectLst/>
                          <a:latin typeface="+mn-lt"/>
                          <a:ea typeface="+mn-ea"/>
                          <a:cs typeface="+mn-cs"/>
                        </a:rPr>
                        <a:t>No Impact</a:t>
                      </a:r>
                    </a:p>
                  </a:txBody>
                  <a:tcPr marL="9525" marR="9525" marT="9525" marB="0" anchor="ctr"/>
                </a:tc>
                <a:extLst>
                  <a:ext uri="{0D108BD9-81ED-4DB2-BD59-A6C34878D82A}">
                    <a16:rowId xmlns:a16="http://schemas.microsoft.com/office/drawing/2014/main" val="1888601019"/>
                  </a:ext>
                </a:extLst>
              </a:tr>
              <a:tr h="578578">
                <a:tc>
                  <a:txBody>
                    <a:bodyPr/>
                    <a:lstStyle/>
                    <a:p>
                      <a:pPr algn="ctr" fontAlgn="b"/>
                      <a:r>
                        <a:rPr lang="en-US" sz="1200" u="none" strike="noStrike" dirty="0">
                          <a:effectLst/>
                        </a:rPr>
                        <a:t>Non-CC Thermal</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marL="0" algn="ctr" defTabSz="685800" rtl="0" eaLnBrk="1" fontAlgn="b" latinLnBrk="0" hangingPunct="1"/>
                      <a:r>
                        <a:rPr lang="en-US" sz="1200" u="none" strike="noStrike" kern="1200" dirty="0">
                          <a:solidFill>
                            <a:schemeClr val="dk1"/>
                          </a:solidFill>
                          <a:effectLst/>
                          <a:latin typeface="+mn-lt"/>
                          <a:ea typeface="+mn-ea"/>
                          <a:cs typeface="+mn-cs"/>
                        </a:rPr>
                        <a:t>820 MW-857MW </a:t>
                      </a:r>
                    </a:p>
                    <a:p>
                      <a:pPr marL="0" algn="ctr" defTabSz="685800" rtl="0" eaLnBrk="1" fontAlgn="b" latinLnBrk="0" hangingPunct="1"/>
                      <a:r>
                        <a:rPr lang="en-US" sz="1200" u="none" strike="noStrike" kern="1200" dirty="0">
                          <a:solidFill>
                            <a:schemeClr val="dk1"/>
                          </a:solidFill>
                          <a:effectLst/>
                          <a:latin typeface="+mn-lt"/>
                          <a:ea typeface="+mn-ea"/>
                          <a:cs typeface="+mn-cs"/>
                        </a:rPr>
                        <a:t>(7 resource)</a:t>
                      </a:r>
                    </a:p>
                  </a:txBody>
                  <a:tcPr marL="9525" marR="9525" marT="9525" marB="0" anchor="ctr"/>
                </a:tc>
                <a:tc>
                  <a:txBody>
                    <a:bodyPr/>
                    <a:lstStyle/>
                    <a:p>
                      <a:pPr marL="0" algn="ctr" defTabSz="685800" rtl="0" eaLnBrk="1" fontAlgn="b" latinLnBrk="0" hangingPunct="1"/>
                      <a:r>
                        <a:rPr lang="en-US" sz="1200" u="none" strike="noStrike" kern="1200" dirty="0">
                          <a:solidFill>
                            <a:schemeClr val="dk1"/>
                          </a:solidFill>
                          <a:effectLst/>
                          <a:latin typeface="+mn-lt"/>
                          <a:ea typeface="+mn-ea"/>
                          <a:cs typeface="+mn-cs"/>
                        </a:rPr>
                        <a:t>No Impact </a:t>
                      </a:r>
                    </a:p>
                  </a:txBody>
                  <a:tcPr marL="9525" marR="9525" marT="9525" marB="0" anchor="ctr"/>
                </a:tc>
                <a:extLst>
                  <a:ext uri="{0D108BD9-81ED-4DB2-BD59-A6C34878D82A}">
                    <a16:rowId xmlns:a16="http://schemas.microsoft.com/office/drawing/2014/main" val="2979250451"/>
                  </a:ext>
                </a:extLst>
              </a:tr>
              <a:tr h="578578">
                <a:tc>
                  <a:txBody>
                    <a:bodyPr/>
                    <a:lstStyle/>
                    <a:p>
                      <a:pPr algn="ctr" fontAlgn="b"/>
                      <a:r>
                        <a:rPr lang="en-US" sz="1200" u="none" strike="noStrike" dirty="0">
                          <a:effectLst/>
                        </a:rPr>
                        <a:t>ESR</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marL="0" algn="ctr" defTabSz="685800" rtl="0" eaLnBrk="1" fontAlgn="b" latinLnBrk="0" hangingPunct="1"/>
                      <a:r>
                        <a:rPr lang="en-US" sz="1200" u="none" strike="noStrike" kern="1200" dirty="0">
                          <a:solidFill>
                            <a:schemeClr val="dk1"/>
                          </a:solidFill>
                          <a:effectLst/>
                          <a:latin typeface="+mn-lt"/>
                          <a:ea typeface="+mn-ea"/>
                          <a:cs typeface="+mn-cs"/>
                        </a:rPr>
                        <a:t>190 MW-220 MW</a:t>
                      </a:r>
                    </a:p>
                    <a:p>
                      <a:pPr marL="0" algn="ctr" defTabSz="685800" rtl="0" eaLnBrk="1" fontAlgn="b" latinLnBrk="0" hangingPunct="1"/>
                      <a:r>
                        <a:rPr lang="en-US" sz="1200" u="none" strike="noStrike" kern="1200" dirty="0">
                          <a:solidFill>
                            <a:schemeClr val="dk1"/>
                          </a:solidFill>
                          <a:effectLst/>
                          <a:latin typeface="+mn-lt"/>
                          <a:ea typeface="+mn-ea"/>
                          <a:cs typeface="+mn-cs"/>
                        </a:rPr>
                        <a:t>(3 resources)</a:t>
                      </a:r>
                    </a:p>
                  </a:txBody>
                  <a:tcPr marL="9525" marR="9525" marT="9525" marB="0" anchor="ctr"/>
                </a:tc>
                <a:tc>
                  <a:txBody>
                    <a:bodyPr/>
                    <a:lstStyle/>
                    <a:p>
                      <a:pPr marL="0" algn="ctr" defTabSz="685800" rtl="0" eaLnBrk="1" fontAlgn="b" latinLnBrk="0" hangingPunct="1"/>
                      <a:r>
                        <a:rPr lang="en-US" sz="1200" u="none" strike="noStrike" kern="1200" dirty="0">
                          <a:solidFill>
                            <a:schemeClr val="dk1"/>
                          </a:solidFill>
                          <a:effectLst/>
                          <a:latin typeface="+mn-lt"/>
                          <a:ea typeface="+mn-ea"/>
                          <a:cs typeface="+mn-cs"/>
                        </a:rPr>
                        <a:t>164 MW-510 MW</a:t>
                      </a:r>
                    </a:p>
                    <a:p>
                      <a:pPr marL="0" algn="ctr" defTabSz="685800" rtl="0" eaLnBrk="1" fontAlgn="b" latinLnBrk="0" hangingPunct="1"/>
                      <a:r>
                        <a:rPr lang="en-US" sz="1200" u="none" strike="noStrike" kern="1200" dirty="0">
                          <a:solidFill>
                            <a:schemeClr val="dk1"/>
                          </a:solidFill>
                          <a:effectLst/>
                          <a:latin typeface="+mn-lt"/>
                          <a:ea typeface="+mn-ea"/>
                          <a:cs typeface="+mn-cs"/>
                        </a:rPr>
                        <a:t>(</a:t>
                      </a:r>
                      <a:r>
                        <a:rPr lang="en-US" sz="1200" b="1" u="none" strike="noStrike" kern="1200" dirty="0">
                          <a:solidFill>
                            <a:schemeClr val="dk1"/>
                          </a:solidFill>
                          <a:effectLst/>
                          <a:latin typeface="+mn-lt"/>
                          <a:ea typeface="+mn-ea"/>
                          <a:cs typeface="+mn-cs"/>
                        </a:rPr>
                        <a:t>45 resources</a:t>
                      </a:r>
                      <a:r>
                        <a:rPr lang="en-US" sz="1200" u="none" strike="noStrike" kern="1200" dirty="0">
                          <a:solidFill>
                            <a:schemeClr val="dk1"/>
                          </a:solidFill>
                          <a:effectLst/>
                          <a:latin typeface="+mn-lt"/>
                          <a:ea typeface="+mn-ea"/>
                          <a:cs typeface="+mn-cs"/>
                        </a:rPr>
                        <a:t>)</a:t>
                      </a:r>
                    </a:p>
                  </a:txBody>
                  <a:tcPr marL="9525" marR="9525" marT="9525" marB="0" anchor="ctr"/>
                </a:tc>
                <a:extLst>
                  <a:ext uri="{0D108BD9-81ED-4DB2-BD59-A6C34878D82A}">
                    <a16:rowId xmlns:a16="http://schemas.microsoft.com/office/drawing/2014/main" val="2709560789"/>
                  </a:ext>
                </a:extLst>
              </a:tr>
            </a:tbl>
          </a:graphicData>
        </a:graphic>
      </p:graphicFrame>
      <p:sp>
        <p:nvSpPr>
          <p:cNvPr id="8" name="TextBox 7">
            <a:extLst>
              <a:ext uri="{FF2B5EF4-FFF2-40B4-BE49-F238E27FC236}">
                <a16:creationId xmlns:a16="http://schemas.microsoft.com/office/drawing/2014/main" id="{B6A3E096-614F-1764-6C7C-5C87E5E684E9}"/>
              </a:ext>
            </a:extLst>
          </p:cNvPr>
          <p:cNvSpPr txBox="1"/>
          <p:nvPr/>
        </p:nvSpPr>
        <p:spPr>
          <a:xfrm>
            <a:off x="2659311" y="5865494"/>
            <a:ext cx="5251507" cy="307777"/>
          </a:xfrm>
          <a:prstGeom prst="rect">
            <a:avLst/>
          </a:prstGeom>
          <a:noFill/>
        </p:spPr>
        <p:txBody>
          <a:bodyPr wrap="square" rtlCol="0">
            <a:spAutoFit/>
          </a:bodyPr>
          <a:lstStyle/>
          <a:p>
            <a:r>
              <a:rPr lang="en-US" sz="1400" dirty="0">
                <a:solidFill>
                  <a:schemeClr val="accent2"/>
                </a:solidFill>
              </a:rPr>
              <a:t>*considering 5% droop for conventional and 1% droop for ESRs</a:t>
            </a:r>
          </a:p>
        </p:txBody>
      </p:sp>
    </p:spTree>
    <p:extLst>
      <p:ext uri="{BB962C8B-B14F-4D97-AF65-F5344CB8AC3E}">
        <p14:creationId xmlns:p14="http://schemas.microsoft.com/office/powerpoint/2010/main" val="1878208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E2DED-B9B9-47AA-BB2B-EA30CDE33D41}"/>
              </a:ext>
            </a:extLst>
          </p:cNvPr>
          <p:cNvSpPr>
            <a:spLocks noGrp="1"/>
          </p:cNvSpPr>
          <p:nvPr>
            <p:ph type="title"/>
          </p:nvPr>
        </p:nvSpPr>
        <p:spPr/>
        <p:txBody>
          <a:bodyPr/>
          <a:lstStyle/>
          <a:p>
            <a:r>
              <a:rPr lang="en-US" sz="2400" dirty="0"/>
              <a:t>Summary and Recommendation from this analysis</a:t>
            </a:r>
          </a:p>
        </p:txBody>
      </p:sp>
      <p:sp>
        <p:nvSpPr>
          <p:cNvPr id="3" name="Content Placeholder 2">
            <a:extLst>
              <a:ext uri="{FF2B5EF4-FFF2-40B4-BE49-F238E27FC236}">
                <a16:creationId xmlns:a16="http://schemas.microsoft.com/office/drawing/2014/main" id="{D94A6304-588C-4857-8DA3-C699F245084E}"/>
              </a:ext>
            </a:extLst>
          </p:cNvPr>
          <p:cNvSpPr>
            <a:spLocks noGrp="1"/>
          </p:cNvSpPr>
          <p:nvPr>
            <p:ph idx="1"/>
          </p:nvPr>
        </p:nvSpPr>
        <p:spPr/>
        <p:txBody>
          <a:bodyPr/>
          <a:lstStyle/>
          <a:p>
            <a:r>
              <a:rPr lang="en-US" sz="1400" dirty="0"/>
              <a:t>By imposing a maximum limit on the amount of RRS-PFR from a single Resource, ERCOT may be able to mitigate </a:t>
            </a:r>
            <a:r>
              <a:rPr lang="en-US" sz="1400" dirty="0">
                <a:solidFill>
                  <a:schemeClr val="tx2"/>
                </a:solidFill>
              </a:rPr>
              <a:t>the common mode risk associated with lack of response during an event</a:t>
            </a:r>
            <a:r>
              <a:rPr lang="en-US" sz="1400" dirty="0"/>
              <a:t>. </a:t>
            </a:r>
          </a:p>
          <a:p>
            <a:endParaRPr lang="en-US" sz="1400" dirty="0"/>
          </a:p>
          <a:p>
            <a:r>
              <a:rPr lang="en-US" sz="1400" dirty="0"/>
              <a:t>The concept of a dynamic RRS-PFR limit based on estimated inertia is likely better applied after the implementation of the Real Time Co-optimization (RTC) project, wherein Ancillary Services will be awarded in Real Time. ERCOT recommends revisiting whether a dynamic approach can be used to limit maximum RRS-PFR awarded to a single Resource after RTC is implemented. </a:t>
            </a:r>
          </a:p>
          <a:p>
            <a:endParaRPr lang="en-US" sz="1400" dirty="0"/>
          </a:p>
          <a:p>
            <a:r>
              <a:rPr lang="en-US" sz="1400" dirty="0"/>
              <a:t>ERCOT recommends initially establishing a static limit on the maximum RRS-PFR a single resource can provide. A static RRS-PFR limit value should be selected such that the expected frequency degradation stays below 50mHz. </a:t>
            </a:r>
          </a:p>
          <a:p>
            <a:pPr lvl="1"/>
            <a:r>
              <a:rPr lang="en-US" sz="1400" dirty="0"/>
              <a:t>A static RRS-PFR limit </a:t>
            </a:r>
            <a:r>
              <a:rPr lang="en-US" sz="1400" dirty="0">
                <a:solidFill>
                  <a:schemeClr val="tx2"/>
                </a:solidFill>
              </a:rPr>
              <a:t>will be simpler to implement and monitor in the short term. There will be </a:t>
            </a:r>
            <a:r>
              <a:rPr lang="en-US" sz="1400" dirty="0"/>
              <a:t>minimal</a:t>
            </a:r>
            <a:r>
              <a:rPr lang="en-US" sz="1400" dirty="0">
                <a:solidFill>
                  <a:schemeClr val="tx2"/>
                </a:solidFill>
              </a:rPr>
              <a:t> system changes involved.</a:t>
            </a:r>
            <a:endParaRPr lang="en-US" sz="1400" dirty="0"/>
          </a:p>
          <a:p>
            <a:pPr lvl="1"/>
            <a:r>
              <a:rPr lang="en-US" sz="1400" dirty="0"/>
              <a:t>Using a 50mHz threshold allows the remaining 50mHz margin to be available to cover other issues that may occur simultaneously in Real Time.</a:t>
            </a:r>
          </a:p>
          <a:p>
            <a:endParaRPr lang="en-US" sz="1400" dirty="0"/>
          </a:p>
          <a:p>
            <a:r>
              <a:rPr lang="en-US" sz="1400" dirty="0"/>
              <a:t>Based on the studies conducted, ERCOT recommends initially establishing 157 MW as the static limit on the maximum amount of RRS-PFR a single Resource can provide. </a:t>
            </a:r>
          </a:p>
          <a:p>
            <a:pPr lvl="1"/>
            <a:r>
              <a:rPr lang="en-US" sz="1400" dirty="0"/>
              <a:t>ERCOT will revisit these studies periodically to identify if any changes can be made to the static RRS-PFR limit value.</a:t>
            </a:r>
          </a:p>
          <a:p>
            <a:endParaRPr lang="en-US" sz="800" dirty="0"/>
          </a:p>
          <a:p>
            <a:endParaRPr lang="en-US" sz="800" dirty="0"/>
          </a:p>
          <a:p>
            <a:pPr marL="0" indent="0">
              <a:buNone/>
            </a:pPr>
            <a:endParaRPr lang="en-US" sz="1400" dirty="0"/>
          </a:p>
          <a:p>
            <a:pPr marL="0" indent="0">
              <a:buNone/>
            </a:pPr>
            <a:r>
              <a:rPr lang="en-US" sz="1400" dirty="0"/>
              <a:t> </a:t>
            </a:r>
          </a:p>
          <a:p>
            <a:endParaRPr lang="en-US" sz="1400" dirty="0"/>
          </a:p>
          <a:p>
            <a:endParaRPr lang="en-US" dirty="0"/>
          </a:p>
        </p:txBody>
      </p:sp>
      <p:sp>
        <p:nvSpPr>
          <p:cNvPr id="4" name="Slide Number Placeholder 3">
            <a:extLst>
              <a:ext uri="{FF2B5EF4-FFF2-40B4-BE49-F238E27FC236}">
                <a16:creationId xmlns:a16="http://schemas.microsoft.com/office/drawing/2014/main" id="{0DD5759A-1752-4A26-A741-913494C3807B}"/>
              </a:ext>
            </a:extLst>
          </p:cNvPr>
          <p:cNvSpPr>
            <a:spLocks noGrp="1"/>
          </p:cNvSpPr>
          <p:nvPr>
            <p:ph type="sldNum" sz="quarter" idx="4"/>
          </p:nvPr>
        </p:nvSpPr>
        <p:spPr/>
        <p:txBody>
          <a:bodyPr/>
          <a:lstStyle/>
          <a:p>
            <a:fld id="{1D93BD3E-1E9A-4970-A6F7-E7AC52762E0C}" type="slidenum">
              <a:rPr lang="en-US" smtClean="0"/>
              <a:pPr/>
              <a:t>12</a:t>
            </a:fld>
            <a:endParaRPr lang="en-US" dirty="0"/>
          </a:p>
        </p:txBody>
      </p:sp>
    </p:spTree>
    <p:extLst>
      <p:ext uri="{BB962C8B-B14F-4D97-AF65-F5344CB8AC3E}">
        <p14:creationId xmlns:p14="http://schemas.microsoft.com/office/powerpoint/2010/main" val="2469162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3709513-C05F-45D4-AD7A-318112919D64}"/>
              </a:ext>
            </a:extLst>
          </p:cNvPr>
          <p:cNvSpPr>
            <a:spLocks noGrp="1"/>
          </p:cNvSpPr>
          <p:nvPr>
            <p:ph type="sldNum" sz="quarter" idx="4"/>
          </p:nvPr>
        </p:nvSpPr>
        <p:spPr/>
        <p:txBody>
          <a:bodyPr/>
          <a:lstStyle/>
          <a:p>
            <a:fld id="{1D93BD3E-1E9A-4970-A6F7-E7AC52762E0C}" type="slidenum">
              <a:rPr lang="en-US" smtClean="0"/>
              <a:pPr/>
              <a:t>13</a:t>
            </a:fld>
            <a:endParaRPr lang="en-US" dirty="0"/>
          </a:p>
        </p:txBody>
      </p:sp>
      <p:sp>
        <p:nvSpPr>
          <p:cNvPr id="5" name="Content Placeholder 4">
            <a:extLst>
              <a:ext uri="{FF2B5EF4-FFF2-40B4-BE49-F238E27FC236}">
                <a16:creationId xmlns:a16="http://schemas.microsoft.com/office/drawing/2014/main" id="{613BA1BE-3A7B-4EE6-889D-F3B548D7C3AB}"/>
              </a:ext>
            </a:extLst>
          </p:cNvPr>
          <p:cNvSpPr>
            <a:spLocks noGrp="1"/>
          </p:cNvSpPr>
          <p:nvPr>
            <p:ph idx="16"/>
          </p:nvPr>
        </p:nvSpPr>
        <p:spPr/>
        <p:txBody>
          <a:bodyPr/>
          <a:lstStyle/>
          <a:p>
            <a:r>
              <a:rPr lang="en-US" dirty="0"/>
              <a:t>Discussion</a:t>
            </a:r>
          </a:p>
        </p:txBody>
      </p:sp>
    </p:spTree>
    <p:extLst>
      <p:ext uri="{BB962C8B-B14F-4D97-AF65-F5344CB8AC3E}">
        <p14:creationId xmlns:p14="http://schemas.microsoft.com/office/powerpoint/2010/main" val="2633519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E84C3-135D-4BD0-9DBA-C5D365FA216F}"/>
              </a:ext>
            </a:extLst>
          </p:cNvPr>
          <p:cNvSpPr>
            <a:spLocks noGrp="1"/>
          </p:cNvSpPr>
          <p:nvPr>
            <p:ph type="title"/>
          </p:nvPr>
        </p:nvSpPr>
        <p:spPr/>
        <p:txBody>
          <a:bodyPr/>
          <a:lstStyle/>
          <a:p>
            <a:r>
              <a:rPr lang="en-US" dirty="0"/>
              <a:t>Study Setup</a:t>
            </a:r>
          </a:p>
        </p:txBody>
      </p:sp>
      <p:sp>
        <p:nvSpPr>
          <p:cNvPr id="4" name="Slide Number Placeholder 3">
            <a:extLst>
              <a:ext uri="{FF2B5EF4-FFF2-40B4-BE49-F238E27FC236}">
                <a16:creationId xmlns:a16="http://schemas.microsoft.com/office/drawing/2014/main" id="{BCB9320C-FD64-4B42-87B0-1E03E73F9324}"/>
              </a:ext>
            </a:extLst>
          </p:cNvPr>
          <p:cNvSpPr>
            <a:spLocks noGrp="1"/>
          </p:cNvSpPr>
          <p:nvPr>
            <p:ph type="sldNum" sz="quarter" idx="4"/>
          </p:nvPr>
        </p:nvSpPr>
        <p:spPr/>
        <p:txBody>
          <a:bodyPr/>
          <a:lstStyle/>
          <a:p>
            <a:fld id="{1D93BD3E-1E9A-4970-A6F7-E7AC52762E0C}" type="slidenum">
              <a:rPr lang="en-US" smtClean="0"/>
              <a:pPr/>
              <a:t>14</a:t>
            </a:fld>
            <a:endParaRPr lang="en-US"/>
          </a:p>
        </p:txBody>
      </p:sp>
      <p:graphicFrame>
        <p:nvGraphicFramePr>
          <p:cNvPr id="8" name="Table 7">
            <a:extLst>
              <a:ext uri="{FF2B5EF4-FFF2-40B4-BE49-F238E27FC236}">
                <a16:creationId xmlns:a16="http://schemas.microsoft.com/office/drawing/2014/main" id="{88728D7D-E483-41AD-AA6D-D34578EF3315}"/>
              </a:ext>
            </a:extLst>
          </p:cNvPr>
          <p:cNvGraphicFramePr>
            <a:graphicFrameLocks noGrp="1"/>
          </p:cNvGraphicFramePr>
          <p:nvPr/>
        </p:nvGraphicFramePr>
        <p:xfrm>
          <a:off x="4929852" y="1002792"/>
          <a:ext cx="3705265" cy="2229802"/>
        </p:xfrm>
        <a:graphic>
          <a:graphicData uri="http://schemas.openxmlformats.org/drawingml/2006/table">
            <a:tbl>
              <a:tblPr>
                <a:tableStyleId>{5C22544A-7EE6-4342-B048-85BDC9FD1C3A}</a:tableStyleId>
              </a:tblPr>
              <a:tblGrid>
                <a:gridCol w="816563">
                  <a:extLst>
                    <a:ext uri="{9D8B030D-6E8A-4147-A177-3AD203B41FA5}">
                      <a16:colId xmlns:a16="http://schemas.microsoft.com/office/drawing/2014/main" val="3156832460"/>
                    </a:ext>
                  </a:extLst>
                </a:gridCol>
                <a:gridCol w="561936">
                  <a:extLst>
                    <a:ext uri="{9D8B030D-6E8A-4147-A177-3AD203B41FA5}">
                      <a16:colId xmlns:a16="http://schemas.microsoft.com/office/drawing/2014/main" val="1763452535"/>
                    </a:ext>
                  </a:extLst>
                </a:gridCol>
                <a:gridCol w="561936">
                  <a:extLst>
                    <a:ext uri="{9D8B030D-6E8A-4147-A177-3AD203B41FA5}">
                      <a16:colId xmlns:a16="http://schemas.microsoft.com/office/drawing/2014/main" val="2776390226"/>
                    </a:ext>
                  </a:extLst>
                </a:gridCol>
                <a:gridCol w="807783">
                  <a:extLst>
                    <a:ext uri="{9D8B030D-6E8A-4147-A177-3AD203B41FA5}">
                      <a16:colId xmlns:a16="http://schemas.microsoft.com/office/drawing/2014/main" val="3979985069"/>
                    </a:ext>
                  </a:extLst>
                </a:gridCol>
                <a:gridCol w="957047">
                  <a:extLst>
                    <a:ext uri="{9D8B030D-6E8A-4147-A177-3AD203B41FA5}">
                      <a16:colId xmlns:a16="http://schemas.microsoft.com/office/drawing/2014/main" val="897111434"/>
                    </a:ext>
                  </a:extLst>
                </a:gridCol>
              </a:tblGrid>
              <a:tr h="183832">
                <a:tc gridSpan="5">
                  <a:txBody>
                    <a:bodyPr/>
                    <a:lstStyle/>
                    <a:p>
                      <a:pPr algn="ctr" fontAlgn="b"/>
                      <a:r>
                        <a:rPr lang="en-US" sz="1100" u="none" strike="noStrike" dirty="0">
                          <a:effectLst/>
                        </a:rPr>
                        <a:t>300 GWs</a:t>
                      </a:r>
                      <a:endParaRPr lang="en-US" sz="11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45774727"/>
                  </a:ext>
                </a:extLst>
              </a:tr>
              <a:tr h="190500">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Nadir</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Delta Nadir</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Failed PFR (MW)</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Delta Nadir/ Failed PFR</a:t>
                      </a:r>
                    </a:p>
                    <a:p>
                      <a:pPr algn="ctr" fontAlgn="ctr"/>
                      <a:r>
                        <a:rPr lang="en-US" sz="1100" u="none" strike="noStrike" dirty="0">
                          <a:effectLst/>
                        </a:rPr>
                        <a:t>(</a:t>
                      </a:r>
                      <a:r>
                        <a:rPr lang="en-US" sz="1100" u="none" strike="noStrike" dirty="0" err="1">
                          <a:effectLst/>
                        </a:rPr>
                        <a:t>mHz</a:t>
                      </a:r>
                      <a:r>
                        <a:rPr lang="en-US" sz="1100" u="none" strike="noStrike" dirty="0">
                          <a:effectLst/>
                        </a:rPr>
                        <a:t>/100MW)</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0715449"/>
                  </a:ext>
                </a:extLst>
              </a:tr>
              <a:tr h="190500">
                <a:tc>
                  <a:txBody>
                    <a:bodyPr/>
                    <a:lstStyle/>
                    <a:p>
                      <a:pPr algn="ctr" fontAlgn="ctr"/>
                      <a:r>
                        <a:rPr lang="en-US" sz="1100" u="none" strike="noStrike" dirty="0">
                          <a:effectLst/>
                        </a:rPr>
                        <a:t>S1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59.3990</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0.0148</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100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14.7662</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12286687"/>
                  </a:ext>
                </a:extLst>
              </a:tr>
              <a:tr h="190500">
                <a:tc>
                  <a:txBody>
                    <a:bodyPr/>
                    <a:lstStyle/>
                    <a:p>
                      <a:pPr algn="ctr" fontAlgn="ctr"/>
                      <a:r>
                        <a:rPr lang="en-US" sz="1100" u="none" strike="noStrike" dirty="0">
                          <a:effectLst/>
                        </a:rPr>
                        <a:t>S2</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59.3717</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0.0421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200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21.0442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965130047"/>
                  </a:ext>
                </a:extLst>
              </a:tr>
              <a:tr h="190500">
                <a:tc>
                  <a:txBody>
                    <a:bodyPr/>
                    <a:lstStyle/>
                    <a:p>
                      <a:pPr algn="ctr" fontAlgn="ctr"/>
                      <a:r>
                        <a:rPr lang="en-US" sz="1100" u="none" strike="noStrike" dirty="0">
                          <a:effectLst/>
                        </a:rPr>
                        <a:t>S3</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59.3377</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0.0760</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300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25.3393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733528706"/>
                  </a:ext>
                </a:extLst>
              </a:tr>
              <a:tr h="190500">
                <a:tc>
                  <a:txBody>
                    <a:bodyPr/>
                    <a:lstStyle/>
                    <a:p>
                      <a:pPr algn="ctr" fontAlgn="ctr"/>
                      <a:r>
                        <a:rPr lang="en-US" sz="1100" u="none" strike="noStrike" dirty="0">
                          <a:effectLst/>
                        </a:rPr>
                        <a:t>S4</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59.3092</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0.1046</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400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26.1430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46527326"/>
                  </a:ext>
                </a:extLst>
              </a:tr>
              <a:tr h="190500">
                <a:tc>
                  <a:txBody>
                    <a:bodyPr/>
                    <a:lstStyle/>
                    <a:p>
                      <a:pPr algn="ctr" fontAlgn="ctr"/>
                      <a:r>
                        <a:rPr lang="en-US" sz="1100" u="none" strike="noStrike" dirty="0">
                          <a:effectLst/>
                        </a:rPr>
                        <a:t>S5</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59.2803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0.1335</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500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26.7005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656256979"/>
                  </a:ext>
                </a:extLst>
              </a:tr>
              <a:tr h="190500">
                <a:tc>
                  <a:txBody>
                    <a:bodyPr/>
                    <a:lstStyle/>
                    <a:p>
                      <a:pPr algn="ctr" fontAlgn="ctr"/>
                      <a:r>
                        <a:rPr lang="en-US" sz="1100" u="none" strike="noStrike" dirty="0">
                          <a:effectLst/>
                        </a:rPr>
                        <a:t>S6</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59.2654</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0.1484</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600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24.7270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84519430"/>
                  </a:ext>
                </a:extLst>
              </a:tr>
              <a:tr h="190500">
                <a:tc>
                  <a:txBody>
                    <a:bodyPr/>
                    <a:lstStyle/>
                    <a:p>
                      <a:pPr algn="ctr" fontAlgn="ctr"/>
                      <a:r>
                        <a:rPr lang="en-US" sz="1100" u="none" strike="noStrike" dirty="0">
                          <a:effectLst/>
                        </a:rPr>
                        <a:t>S7</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59.2228</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0.1909</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700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27.2748</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86310154"/>
                  </a:ext>
                </a:extLst>
              </a:tr>
              <a:tr h="200025">
                <a:tc>
                  <a:txBody>
                    <a:bodyPr/>
                    <a:lstStyle/>
                    <a:p>
                      <a:pPr algn="ctr" fontAlgn="ctr"/>
                      <a:r>
                        <a:rPr lang="en-US" sz="1100" u="none" strike="noStrike" dirty="0">
                          <a:effectLst/>
                        </a:rPr>
                        <a:t>s8</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59.1216</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0.2921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950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30.7500</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22730646"/>
                  </a:ext>
                </a:extLst>
              </a:tr>
            </a:tbl>
          </a:graphicData>
        </a:graphic>
      </p:graphicFrame>
      <p:sp>
        <p:nvSpPr>
          <p:cNvPr id="3" name="TextBox 2">
            <a:extLst>
              <a:ext uri="{FF2B5EF4-FFF2-40B4-BE49-F238E27FC236}">
                <a16:creationId xmlns:a16="http://schemas.microsoft.com/office/drawing/2014/main" id="{D2C9B047-17E3-4433-875B-4126E8889D69}"/>
              </a:ext>
            </a:extLst>
          </p:cNvPr>
          <p:cNvSpPr txBox="1"/>
          <p:nvPr/>
        </p:nvSpPr>
        <p:spPr>
          <a:xfrm>
            <a:off x="76200" y="990600"/>
            <a:ext cx="4648200" cy="6401753"/>
          </a:xfrm>
          <a:prstGeom prst="rect">
            <a:avLst/>
          </a:prstGeom>
          <a:noFill/>
        </p:spPr>
        <p:txBody>
          <a:bodyPr wrap="square" rtlCol="0">
            <a:spAutoFit/>
          </a:bodyPr>
          <a:lstStyle/>
          <a:p>
            <a:r>
              <a:rPr lang="en-US" sz="1400" dirty="0">
                <a:solidFill>
                  <a:schemeClr val="tx2"/>
                </a:solidFill>
              </a:rPr>
              <a:t>For each inertia case</a:t>
            </a:r>
          </a:p>
          <a:p>
            <a:endParaRPr lang="en-US" sz="1400" dirty="0">
              <a:solidFill>
                <a:schemeClr val="tx2"/>
              </a:solidFill>
            </a:endParaRPr>
          </a:p>
          <a:p>
            <a:r>
              <a:rPr lang="en-US" sz="1400" dirty="0">
                <a:solidFill>
                  <a:schemeClr val="tx2"/>
                </a:solidFill>
              </a:rPr>
              <a:t>Step1: For each inertia case, Turn on enough governors to establish a base scenario where system frequency nadir is around 59.4Hz for loss of 2805 MW Gen.</a:t>
            </a:r>
          </a:p>
          <a:p>
            <a:endParaRPr lang="en-US" sz="1400" dirty="0">
              <a:solidFill>
                <a:schemeClr val="tx2"/>
              </a:solidFill>
            </a:endParaRPr>
          </a:p>
          <a:p>
            <a:r>
              <a:rPr lang="en-US" sz="1400" dirty="0">
                <a:solidFill>
                  <a:schemeClr val="tx2"/>
                </a:solidFill>
              </a:rPr>
              <a:t>Step2: Start to disable selected number of governors to mimic a scenario of X MW PFR failure.</a:t>
            </a:r>
          </a:p>
          <a:p>
            <a:endParaRPr lang="en-US" sz="1400" dirty="0">
              <a:solidFill>
                <a:schemeClr val="tx2"/>
              </a:solidFill>
            </a:endParaRPr>
          </a:p>
          <a:p>
            <a:r>
              <a:rPr lang="en-US" sz="1400" dirty="0">
                <a:solidFill>
                  <a:schemeClr val="tx2"/>
                </a:solidFill>
              </a:rPr>
              <a:t>Step3: Record frequency nadir in each scenario for loss of 2805 MW Gen.</a:t>
            </a:r>
          </a:p>
          <a:p>
            <a:endParaRPr lang="en-US" sz="1400" dirty="0">
              <a:solidFill>
                <a:schemeClr val="tx2"/>
              </a:solidFill>
            </a:endParaRPr>
          </a:p>
          <a:p>
            <a:r>
              <a:rPr lang="en-US" sz="1400" dirty="0">
                <a:solidFill>
                  <a:schemeClr val="tx2"/>
                </a:solidFill>
              </a:rPr>
              <a:t>Step4: Calculate Frequency nadir change per 100 MW PFR failure.</a:t>
            </a:r>
          </a:p>
          <a:p>
            <a:endParaRPr lang="en-US" sz="1400" dirty="0">
              <a:solidFill>
                <a:schemeClr val="tx2"/>
              </a:solidFill>
            </a:endParaRPr>
          </a:p>
          <a:p>
            <a:r>
              <a:rPr lang="en-US" sz="1400" dirty="0">
                <a:solidFill>
                  <a:schemeClr val="tx2"/>
                </a:solidFill>
              </a:rPr>
              <a:t>Step5: Continue the above process for more cases with different inertia.</a:t>
            </a:r>
          </a:p>
          <a:p>
            <a:endParaRPr lang="en-US" sz="1400" dirty="0">
              <a:solidFill>
                <a:schemeClr val="tx2"/>
              </a:solidFill>
            </a:endParaRPr>
          </a:p>
          <a:p>
            <a:r>
              <a:rPr lang="en-US" sz="1400" dirty="0">
                <a:solidFill>
                  <a:schemeClr val="tx2"/>
                </a:solidFill>
              </a:rPr>
              <a:t>Step6: Perform linear regression between inertia and frequency nadir change per 100 MW PFR failure.</a:t>
            </a:r>
          </a:p>
          <a:p>
            <a:endParaRPr lang="en-US" sz="1400" dirty="0">
              <a:solidFill>
                <a:schemeClr val="tx2"/>
              </a:solidFill>
            </a:endParaRPr>
          </a:p>
          <a:p>
            <a:r>
              <a:rPr lang="en-US" sz="1400" dirty="0">
                <a:solidFill>
                  <a:schemeClr val="tx2"/>
                </a:solidFill>
              </a:rPr>
              <a:t>Step7: Establish boundaries of PFR failure MW with predefine frequency nadir degradation levels.</a:t>
            </a:r>
          </a:p>
          <a:p>
            <a:endParaRPr lang="en-US" sz="1400" dirty="0">
              <a:solidFill>
                <a:schemeClr val="tx2"/>
              </a:solidFill>
            </a:endParaRPr>
          </a:p>
          <a:p>
            <a:endParaRPr lang="en-US" sz="1400" dirty="0">
              <a:solidFill>
                <a:schemeClr val="tx2"/>
              </a:solidFill>
            </a:endParaRPr>
          </a:p>
          <a:p>
            <a:endParaRPr lang="en-US" sz="1400" dirty="0">
              <a:solidFill>
                <a:schemeClr val="tx2"/>
              </a:solidFill>
            </a:endParaRPr>
          </a:p>
          <a:p>
            <a:endParaRPr lang="en-US" sz="1400" dirty="0">
              <a:solidFill>
                <a:schemeClr val="tx2"/>
              </a:solidFill>
            </a:endParaRPr>
          </a:p>
          <a:p>
            <a:endParaRPr lang="en-US" sz="1400" dirty="0">
              <a:solidFill>
                <a:schemeClr val="tx2"/>
              </a:solidFill>
            </a:endParaRPr>
          </a:p>
          <a:p>
            <a:endParaRPr lang="en-US" dirty="0"/>
          </a:p>
        </p:txBody>
      </p:sp>
      <p:graphicFrame>
        <p:nvGraphicFramePr>
          <p:cNvPr id="9" name="Table 8">
            <a:extLst>
              <a:ext uri="{FF2B5EF4-FFF2-40B4-BE49-F238E27FC236}">
                <a16:creationId xmlns:a16="http://schemas.microsoft.com/office/drawing/2014/main" id="{C1302BDF-3EB7-4CF2-9949-8915BFD3DEF1}"/>
              </a:ext>
            </a:extLst>
          </p:cNvPr>
          <p:cNvGraphicFramePr>
            <a:graphicFrameLocks noGrp="1"/>
          </p:cNvGraphicFramePr>
          <p:nvPr/>
        </p:nvGraphicFramePr>
        <p:xfrm>
          <a:off x="4929852" y="3886200"/>
          <a:ext cx="3756947" cy="1464945"/>
        </p:xfrm>
        <a:graphic>
          <a:graphicData uri="http://schemas.openxmlformats.org/drawingml/2006/table">
            <a:tbl>
              <a:tblPr>
                <a:tableStyleId>{5C22544A-7EE6-4342-B048-85BDC9FD1C3A}</a:tableStyleId>
              </a:tblPr>
              <a:tblGrid>
                <a:gridCol w="827953">
                  <a:extLst>
                    <a:ext uri="{9D8B030D-6E8A-4147-A177-3AD203B41FA5}">
                      <a16:colId xmlns:a16="http://schemas.microsoft.com/office/drawing/2014/main" val="2145683480"/>
                    </a:ext>
                  </a:extLst>
                </a:gridCol>
                <a:gridCol w="569774">
                  <a:extLst>
                    <a:ext uri="{9D8B030D-6E8A-4147-A177-3AD203B41FA5}">
                      <a16:colId xmlns:a16="http://schemas.microsoft.com/office/drawing/2014/main" val="791761957"/>
                    </a:ext>
                  </a:extLst>
                </a:gridCol>
                <a:gridCol w="569774">
                  <a:extLst>
                    <a:ext uri="{9D8B030D-6E8A-4147-A177-3AD203B41FA5}">
                      <a16:colId xmlns:a16="http://schemas.microsoft.com/office/drawing/2014/main" val="3360197429"/>
                    </a:ext>
                  </a:extLst>
                </a:gridCol>
                <a:gridCol w="819050">
                  <a:extLst>
                    <a:ext uri="{9D8B030D-6E8A-4147-A177-3AD203B41FA5}">
                      <a16:colId xmlns:a16="http://schemas.microsoft.com/office/drawing/2014/main" val="2588355171"/>
                    </a:ext>
                  </a:extLst>
                </a:gridCol>
                <a:gridCol w="970396">
                  <a:extLst>
                    <a:ext uri="{9D8B030D-6E8A-4147-A177-3AD203B41FA5}">
                      <a16:colId xmlns:a16="http://schemas.microsoft.com/office/drawing/2014/main" val="3513367077"/>
                    </a:ext>
                  </a:extLst>
                </a:gridCol>
              </a:tblGrid>
              <a:tr h="190500">
                <a:tc gridSpan="5">
                  <a:txBody>
                    <a:bodyPr/>
                    <a:lstStyle/>
                    <a:p>
                      <a:pPr algn="ctr" fontAlgn="b"/>
                      <a:r>
                        <a:rPr lang="en-US" sz="1100" u="none" strike="noStrike" dirty="0">
                          <a:effectLst/>
                        </a:rPr>
                        <a:t>360 GWs</a:t>
                      </a:r>
                      <a:endParaRPr lang="en-US" sz="11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27612130"/>
                  </a:ext>
                </a:extLst>
              </a:tr>
              <a:tr h="190500">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Nadir</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Delta Nadir</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Failed PFR (MW)</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Delta Nadir/ Failed PFR</a:t>
                      </a:r>
                    </a:p>
                    <a:p>
                      <a:pPr algn="ctr" fontAlgn="ctr"/>
                      <a:r>
                        <a:rPr lang="en-US" sz="1100" u="none" strike="noStrike" dirty="0">
                          <a:effectLst/>
                        </a:rPr>
                        <a:t>(</a:t>
                      </a:r>
                      <a:r>
                        <a:rPr lang="en-US" sz="1100" u="none" strike="noStrike" dirty="0" err="1">
                          <a:effectLst/>
                        </a:rPr>
                        <a:t>mHz</a:t>
                      </a:r>
                      <a:r>
                        <a:rPr lang="en-US" sz="1100" u="none" strike="noStrike" dirty="0">
                          <a:effectLst/>
                        </a:rPr>
                        <a:t>/100MW)</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6445349"/>
                  </a:ext>
                </a:extLst>
              </a:tr>
              <a:tr h="190500">
                <a:tc>
                  <a:txBody>
                    <a:bodyPr/>
                    <a:lstStyle/>
                    <a:p>
                      <a:pPr algn="ctr" fontAlgn="ctr"/>
                      <a:r>
                        <a:rPr lang="en-US" sz="1100" u="none" strike="noStrike">
                          <a:effectLst/>
                        </a:rPr>
                        <a:t>s1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59.3769</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0.0278</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100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27.8152</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66356432"/>
                  </a:ext>
                </a:extLst>
              </a:tr>
              <a:tr h="190500">
                <a:tc>
                  <a:txBody>
                    <a:bodyPr/>
                    <a:lstStyle/>
                    <a:p>
                      <a:pPr algn="ctr" fontAlgn="ctr"/>
                      <a:r>
                        <a:rPr lang="en-US" sz="1100" u="none" strike="noStrike">
                          <a:effectLst/>
                        </a:rPr>
                        <a:t>s2</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59.3471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0.0576</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200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28.7940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977246298"/>
                  </a:ext>
                </a:extLst>
              </a:tr>
              <a:tr h="190500">
                <a:tc>
                  <a:txBody>
                    <a:bodyPr/>
                    <a:lstStyle/>
                    <a:p>
                      <a:pPr algn="ctr" fontAlgn="ctr"/>
                      <a:r>
                        <a:rPr lang="en-US" sz="1100" u="none" strike="noStrike">
                          <a:effectLst/>
                        </a:rPr>
                        <a:t>s3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59.3063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0.0983</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300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32.7742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83003114"/>
                  </a:ext>
                </a:extLst>
              </a:tr>
              <a:tr h="190500">
                <a:tc>
                  <a:txBody>
                    <a:bodyPr/>
                    <a:lstStyle/>
                    <a:p>
                      <a:pPr algn="ctr" fontAlgn="ctr"/>
                      <a:r>
                        <a:rPr lang="en-US" sz="1100" u="none" strike="noStrike" dirty="0">
                          <a:effectLst/>
                        </a:rPr>
                        <a:t>s4</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59.2741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0.1306</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400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32.6521</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055393036"/>
                  </a:ext>
                </a:extLst>
              </a:tr>
            </a:tbl>
          </a:graphicData>
        </a:graphic>
      </p:graphicFrame>
    </p:spTree>
    <p:extLst>
      <p:ext uri="{BB962C8B-B14F-4D97-AF65-F5344CB8AC3E}">
        <p14:creationId xmlns:p14="http://schemas.microsoft.com/office/powerpoint/2010/main" val="1461108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Let’s start at this slide…</a:t>
            </a:r>
          </a:p>
        </p:txBody>
      </p:sp>
      <p:sp>
        <p:nvSpPr>
          <p:cNvPr id="4" name="Content Placeholder 3"/>
          <p:cNvSpPr>
            <a:spLocks noGrp="1"/>
          </p:cNvSpPr>
          <p:nvPr>
            <p:ph idx="1"/>
          </p:nvPr>
        </p:nvSpPr>
        <p:spPr/>
        <p:txBody>
          <a:bodyPr/>
          <a:lstStyle/>
          <a:p>
            <a:pPr marL="0" indent="0">
              <a:buNone/>
            </a:pPr>
            <a:endParaRPr lang="en-US" dirty="0"/>
          </a:p>
        </p:txBody>
      </p:sp>
      <p:sp>
        <p:nvSpPr>
          <p:cNvPr id="2" name="Slide Number Placeholder 1"/>
          <p:cNvSpPr>
            <a:spLocks noGrp="1"/>
          </p:cNvSpPr>
          <p:nvPr>
            <p:ph type="sldNum" sz="quarter" idx="4"/>
          </p:nvPr>
        </p:nvSpPr>
        <p:spPr/>
        <p:txBody>
          <a:bodyPr/>
          <a:lstStyle/>
          <a:p>
            <a:fld id="{2066355A-084C-D24E-9AD2-7E4FC41EA627}" type="slidenum">
              <a:rPr lang="en-US" smtClean="0"/>
              <a:t>2</a:t>
            </a:fld>
            <a:endParaRPr lang="en-US" dirty="0"/>
          </a:p>
        </p:txBody>
      </p:sp>
      <p:pic>
        <p:nvPicPr>
          <p:cNvPr id="5" name="Picture 4">
            <a:extLst>
              <a:ext uri="{FF2B5EF4-FFF2-40B4-BE49-F238E27FC236}">
                <a16:creationId xmlns:a16="http://schemas.microsoft.com/office/drawing/2014/main" id="{2F61DC72-F56E-4D99-929E-5E9A42BEC233}"/>
              </a:ext>
            </a:extLst>
          </p:cNvPr>
          <p:cNvPicPr>
            <a:picLocks noChangeAspect="1"/>
          </p:cNvPicPr>
          <p:nvPr/>
        </p:nvPicPr>
        <p:blipFill>
          <a:blip r:embed="rId2"/>
          <a:stretch>
            <a:fillRect/>
          </a:stretch>
        </p:blipFill>
        <p:spPr>
          <a:xfrm>
            <a:off x="231194" y="924584"/>
            <a:ext cx="8757812" cy="4926270"/>
          </a:xfrm>
          <a:prstGeom prst="rect">
            <a:avLst/>
          </a:prstGeom>
        </p:spPr>
      </p:pic>
    </p:spTree>
    <p:extLst>
      <p:ext uri="{BB962C8B-B14F-4D97-AF65-F5344CB8AC3E}">
        <p14:creationId xmlns:p14="http://schemas.microsoft.com/office/powerpoint/2010/main" val="3014508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12DBE-4E83-4C6F-BCD1-A95EA5EB5711}"/>
              </a:ext>
            </a:extLst>
          </p:cNvPr>
          <p:cNvSpPr>
            <a:spLocks noGrp="1"/>
          </p:cNvSpPr>
          <p:nvPr>
            <p:ph type="title"/>
          </p:nvPr>
        </p:nvSpPr>
        <p:spPr/>
        <p:txBody>
          <a:bodyPr/>
          <a:lstStyle/>
          <a:p>
            <a:r>
              <a:rPr lang="en-US" dirty="0"/>
              <a:t>Background and Introduction</a:t>
            </a:r>
          </a:p>
        </p:txBody>
      </p:sp>
      <p:sp>
        <p:nvSpPr>
          <p:cNvPr id="3" name="Content Placeholder 2">
            <a:extLst>
              <a:ext uri="{FF2B5EF4-FFF2-40B4-BE49-F238E27FC236}">
                <a16:creationId xmlns:a16="http://schemas.microsoft.com/office/drawing/2014/main" id="{CBD1226A-59F9-4033-BB1F-F2E17B95E98F}"/>
              </a:ext>
            </a:extLst>
          </p:cNvPr>
          <p:cNvSpPr>
            <a:spLocks noGrp="1"/>
          </p:cNvSpPr>
          <p:nvPr>
            <p:ph idx="1"/>
          </p:nvPr>
        </p:nvSpPr>
        <p:spPr>
          <a:xfrm>
            <a:off x="304800" y="855406"/>
            <a:ext cx="3516086" cy="5064627"/>
          </a:xfrm>
        </p:spPr>
        <p:txBody>
          <a:bodyPr/>
          <a:lstStyle/>
          <a:p>
            <a:r>
              <a:rPr lang="en-US" sz="1400" dirty="0"/>
              <a:t>ERCOT builds a 100mHz margin in the studies used to establish RRS requirements. </a:t>
            </a:r>
          </a:p>
          <a:p>
            <a:r>
              <a:rPr lang="en-US" sz="1400" dirty="0"/>
              <a:t>This margin helps in responding to differences between study setup/assumptions and Real Time that may affect response, such as:</a:t>
            </a:r>
          </a:p>
          <a:p>
            <a:pPr lvl="1"/>
            <a:r>
              <a:rPr lang="en-US" sz="1200" dirty="0"/>
              <a:t>Starting frequency in studies is 60 Hz but may be lower in Real Time,</a:t>
            </a:r>
          </a:p>
          <a:p>
            <a:pPr lvl="1"/>
            <a:r>
              <a:rPr lang="en-US" sz="1200" dirty="0"/>
              <a:t>Study models may not fully account for all of the non-linearities that may affect response in Real Time,</a:t>
            </a:r>
          </a:p>
          <a:p>
            <a:pPr lvl="1"/>
            <a:r>
              <a:rPr lang="en-US" sz="1200" dirty="0"/>
              <a:t>Some RRS-PFR resources may fail during an event, i.e. failing to perform or tripping. </a:t>
            </a:r>
            <a:endParaRPr lang="en-US" sz="1400" dirty="0"/>
          </a:p>
        </p:txBody>
      </p:sp>
      <p:sp>
        <p:nvSpPr>
          <p:cNvPr id="4" name="Slide Number Placeholder 3">
            <a:extLst>
              <a:ext uri="{FF2B5EF4-FFF2-40B4-BE49-F238E27FC236}">
                <a16:creationId xmlns:a16="http://schemas.microsoft.com/office/drawing/2014/main" id="{B235B226-83F6-42FA-9350-28A95C17F27E}"/>
              </a:ext>
            </a:extLst>
          </p:cNvPr>
          <p:cNvSpPr>
            <a:spLocks noGrp="1"/>
          </p:cNvSpPr>
          <p:nvPr>
            <p:ph type="sldNum" sz="quarter" idx="4"/>
          </p:nvPr>
        </p:nvSpPr>
        <p:spPr/>
        <p:txBody>
          <a:bodyPr/>
          <a:lstStyle/>
          <a:p>
            <a:fld id="{1D93BD3E-1E9A-4970-A6F7-E7AC52762E0C}" type="slidenum">
              <a:rPr lang="en-US" smtClean="0"/>
              <a:pPr/>
              <a:t>3</a:t>
            </a:fld>
            <a:endParaRPr lang="en-US" dirty="0"/>
          </a:p>
        </p:txBody>
      </p:sp>
      <p:pic>
        <p:nvPicPr>
          <p:cNvPr id="5" name="Picture 4">
            <a:extLst>
              <a:ext uri="{FF2B5EF4-FFF2-40B4-BE49-F238E27FC236}">
                <a16:creationId xmlns:a16="http://schemas.microsoft.com/office/drawing/2014/main" id="{D03DE109-561E-427A-8789-1AB6428CA9FB}"/>
              </a:ext>
            </a:extLst>
          </p:cNvPr>
          <p:cNvPicPr>
            <a:picLocks noChangeAspect="1"/>
          </p:cNvPicPr>
          <p:nvPr/>
        </p:nvPicPr>
        <p:blipFill>
          <a:blip r:embed="rId2"/>
          <a:stretch>
            <a:fillRect/>
          </a:stretch>
        </p:blipFill>
        <p:spPr>
          <a:xfrm>
            <a:off x="4438456" y="822289"/>
            <a:ext cx="4560764" cy="2565430"/>
          </a:xfrm>
          <a:prstGeom prst="rect">
            <a:avLst/>
          </a:prstGeom>
        </p:spPr>
      </p:pic>
      <p:sp>
        <p:nvSpPr>
          <p:cNvPr id="9" name="Content Placeholder 2">
            <a:extLst>
              <a:ext uri="{FF2B5EF4-FFF2-40B4-BE49-F238E27FC236}">
                <a16:creationId xmlns:a16="http://schemas.microsoft.com/office/drawing/2014/main" id="{DDA5571C-3223-7FCB-F819-F3EE6B573B87}"/>
              </a:ext>
            </a:extLst>
          </p:cNvPr>
          <p:cNvSpPr txBox="1">
            <a:spLocks/>
          </p:cNvSpPr>
          <p:nvPr/>
        </p:nvSpPr>
        <p:spPr>
          <a:xfrm>
            <a:off x="5844540" y="3579158"/>
            <a:ext cx="3154680" cy="1625302"/>
          </a:xfrm>
          <a:prstGeom prst="rect">
            <a:avLst/>
          </a:prstGeom>
          <a:solidFill>
            <a:schemeClr val="accent2">
              <a:lumMod val="20000"/>
              <a:lumOff val="80000"/>
            </a:schemeClr>
          </a:solidFill>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Font typeface="Arial" panose="020B0604020202020204" pitchFamily="34" charset="0"/>
              <a:buNone/>
            </a:pPr>
            <a:r>
              <a:rPr lang="en-US" sz="1400" i="1" dirty="0"/>
              <a:t>This slide deck summarizes the GE’s recommended study on this issue and shares the complementary assessments ERCOT has conducted using GE’s methodology to derive a recommendation on </a:t>
            </a:r>
            <a:r>
              <a:rPr lang="en-US" sz="1400" i="1" dirty="0">
                <a:solidFill>
                  <a:schemeClr val="tx2"/>
                </a:solidFill>
              </a:rPr>
              <a:t>maximum limit </a:t>
            </a:r>
            <a:r>
              <a:rPr lang="en-US" sz="1400" i="1" dirty="0"/>
              <a:t>of RRS-PFR from any single resource.</a:t>
            </a:r>
          </a:p>
        </p:txBody>
      </p:sp>
      <p:sp>
        <p:nvSpPr>
          <p:cNvPr id="6" name="Content Placeholder 2">
            <a:extLst>
              <a:ext uri="{FF2B5EF4-FFF2-40B4-BE49-F238E27FC236}">
                <a16:creationId xmlns:a16="http://schemas.microsoft.com/office/drawing/2014/main" id="{A47D9277-66C8-BEE4-C13A-4EA56112BF62}"/>
              </a:ext>
            </a:extLst>
          </p:cNvPr>
          <p:cNvSpPr txBox="1">
            <a:spLocks/>
          </p:cNvSpPr>
          <p:nvPr/>
        </p:nvSpPr>
        <p:spPr>
          <a:xfrm>
            <a:off x="304800" y="4053840"/>
            <a:ext cx="5303520" cy="2112040"/>
          </a:xfrm>
          <a:prstGeom prst="rect">
            <a:avLst/>
          </a:prstGeom>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algn="just"/>
            <a:r>
              <a:rPr lang="en-US" sz="1400" dirty="0"/>
              <a:t>GE recommends that by imposing a maximum limit on the amount of RRS-PFR from a single Resource, ERCOT may be able to mitigate the common mode risk associated with too much PFR from one unit and that unit failing. </a:t>
            </a:r>
          </a:p>
          <a:p>
            <a:pPr algn="just"/>
            <a:r>
              <a:rPr lang="en-US" sz="1400" dirty="0"/>
              <a:t>To determine the maximum limit of RRS-PFR from any single resource, GE has recommended a study methodology that assesses the impact of PFR failure (common mode failure) on frequency nadir degradation for loss of 2,805 MW.</a:t>
            </a:r>
            <a:endParaRPr lang="en-US" sz="1600" dirty="0"/>
          </a:p>
        </p:txBody>
      </p:sp>
    </p:spTree>
    <p:extLst>
      <p:ext uri="{BB962C8B-B14F-4D97-AF65-F5344CB8AC3E}">
        <p14:creationId xmlns:p14="http://schemas.microsoft.com/office/powerpoint/2010/main" val="1839284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E84C3-135D-4BD0-9DBA-C5D365FA216F}"/>
              </a:ext>
            </a:extLst>
          </p:cNvPr>
          <p:cNvSpPr>
            <a:spLocks noGrp="1"/>
          </p:cNvSpPr>
          <p:nvPr>
            <p:ph type="title"/>
          </p:nvPr>
        </p:nvSpPr>
        <p:spPr/>
        <p:txBody>
          <a:bodyPr/>
          <a:lstStyle/>
          <a:p>
            <a:r>
              <a:rPr lang="en-US" sz="2800" dirty="0"/>
              <a:t>Summary of the GE Studies on PFR Failure</a:t>
            </a:r>
          </a:p>
        </p:txBody>
      </p:sp>
      <p:sp>
        <p:nvSpPr>
          <p:cNvPr id="8" name="Content Placeholder 7">
            <a:extLst>
              <a:ext uri="{FF2B5EF4-FFF2-40B4-BE49-F238E27FC236}">
                <a16:creationId xmlns:a16="http://schemas.microsoft.com/office/drawing/2014/main" id="{EE8B5CE0-58E7-72AA-79E9-D4D4FCC91B39}"/>
              </a:ext>
            </a:extLst>
          </p:cNvPr>
          <p:cNvSpPr>
            <a:spLocks noGrp="1"/>
          </p:cNvSpPr>
          <p:nvPr>
            <p:ph idx="1"/>
          </p:nvPr>
        </p:nvSpPr>
        <p:spPr/>
        <p:txBody>
          <a:bodyPr/>
          <a:lstStyle/>
          <a:p>
            <a:r>
              <a:rPr lang="en-US" sz="1400" dirty="0">
                <a:solidFill>
                  <a:schemeClr val="tx2"/>
                </a:solidFill>
              </a:rPr>
              <a:t>GE conducted a series of dynamic simulations to study the impact of PFR failure on the decline in frequency nadir during an event that is triggered by loss of 2,805 MW</a:t>
            </a:r>
            <a:r>
              <a:rPr lang="en-US" sz="1400" dirty="0">
                <a:solidFill>
                  <a:srgbClr val="FF0000"/>
                </a:solidFill>
              </a:rPr>
              <a:t>*</a:t>
            </a:r>
            <a:r>
              <a:rPr lang="en-US" sz="1400" dirty="0">
                <a:solidFill>
                  <a:schemeClr val="tx2"/>
                </a:solidFill>
              </a:rPr>
              <a:t> of generation. </a:t>
            </a:r>
          </a:p>
          <a:p>
            <a:pPr marL="457200" indent="-285750">
              <a:buFont typeface="Arial" panose="020B0604020202020204" pitchFamily="34" charset="0"/>
              <a:buChar char="−"/>
            </a:pPr>
            <a:r>
              <a:rPr lang="en-US" sz="1400" dirty="0">
                <a:solidFill>
                  <a:schemeClr val="tx2"/>
                </a:solidFill>
              </a:rPr>
              <a:t>These studies were run under two inertia conditions, namely 122 GWs and 244 GWs. </a:t>
            </a:r>
          </a:p>
          <a:p>
            <a:pPr marL="457200" indent="-285750">
              <a:buFont typeface="Arial" panose="020B0604020202020204" pitchFamily="34" charset="0"/>
              <a:buChar char="−"/>
            </a:pPr>
            <a:r>
              <a:rPr lang="en-US" sz="1400" dirty="0">
                <a:solidFill>
                  <a:schemeClr val="tx2"/>
                </a:solidFill>
              </a:rPr>
              <a:t>For each inertia condition, the change in frequency nadir caused by X MW of PFR failure was recorded. In each failed PFR scenario that was assessed, a change in frequency nadir per 100 MW of failed PFR was computed.</a:t>
            </a:r>
          </a:p>
          <a:p>
            <a:pPr marL="0" indent="0">
              <a:buNone/>
            </a:pPr>
            <a:endParaRPr lang="en-US" dirty="0"/>
          </a:p>
        </p:txBody>
      </p:sp>
      <p:sp>
        <p:nvSpPr>
          <p:cNvPr id="4" name="Slide Number Placeholder 3">
            <a:extLst>
              <a:ext uri="{FF2B5EF4-FFF2-40B4-BE49-F238E27FC236}">
                <a16:creationId xmlns:a16="http://schemas.microsoft.com/office/drawing/2014/main" id="{BCB9320C-FD64-4B42-87B0-1E03E73F9324}"/>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3" name="TextBox 2">
            <a:extLst>
              <a:ext uri="{FF2B5EF4-FFF2-40B4-BE49-F238E27FC236}">
                <a16:creationId xmlns:a16="http://schemas.microsoft.com/office/drawing/2014/main" id="{E4B95F1A-F30C-4EA5-A0AF-5C6AA5DD7D34}"/>
              </a:ext>
            </a:extLst>
          </p:cNvPr>
          <p:cNvSpPr txBox="1"/>
          <p:nvPr/>
        </p:nvSpPr>
        <p:spPr>
          <a:xfrm>
            <a:off x="2302299" y="6519704"/>
            <a:ext cx="5756613" cy="246221"/>
          </a:xfrm>
          <a:prstGeom prst="rect">
            <a:avLst/>
          </a:prstGeom>
          <a:noFill/>
        </p:spPr>
        <p:txBody>
          <a:bodyPr wrap="square" rtlCol="0">
            <a:spAutoFit/>
          </a:bodyPr>
          <a:lstStyle/>
          <a:p>
            <a:r>
              <a:rPr lang="en-US" sz="1000" dirty="0">
                <a:solidFill>
                  <a:srgbClr val="FF0000"/>
                </a:solidFill>
              </a:rPr>
              <a:t>*</a:t>
            </a:r>
            <a:r>
              <a:rPr lang="en-US" sz="1000" dirty="0"/>
              <a:t>2,805 MW is ERCOT’s current Resource Loss Protection Criteria (RLPC) under NERC’s BAL-003</a:t>
            </a:r>
          </a:p>
        </p:txBody>
      </p:sp>
      <p:graphicFrame>
        <p:nvGraphicFramePr>
          <p:cNvPr id="9" name="Table 8">
            <a:extLst>
              <a:ext uri="{FF2B5EF4-FFF2-40B4-BE49-F238E27FC236}">
                <a16:creationId xmlns:a16="http://schemas.microsoft.com/office/drawing/2014/main" id="{10CD9677-16F3-43F7-B590-A18256288FAD}"/>
              </a:ext>
            </a:extLst>
          </p:cNvPr>
          <p:cNvGraphicFramePr>
            <a:graphicFrameLocks noGrp="1"/>
          </p:cNvGraphicFramePr>
          <p:nvPr>
            <p:extLst>
              <p:ext uri="{D42A27DB-BD31-4B8C-83A1-F6EECF244321}">
                <p14:modId xmlns:p14="http://schemas.microsoft.com/office/powerpoint/2010/main" val="3277154134"/>
              </p:ext>
            </p:extLst>
          </p:nvPr>
        </p:nvGraphicFramePr>
        <p:xfrm>
          <a:off x="838478" y="2297826"/>
          <a:ext cx="3352800" cy="1304185"/>
        </p:xfrm>
        <a:graphic>
          <a:graphicData uri="http://schemas.openxmlformats.org/drawingml/2006/table">
            <a:tbl>
              <a:tblPr>
                <a:tableStyleId>{5C22544A-7EE6-4342-B048-85BDC9FD1C3A}</a:tableStyleId>
              </a:tblPr>
              <a:tblGrid>
                <a:gridCol w="466847">
                  <a:extLst>
                    <a:ext uri="{9D8B030D-6E8A-4147-A177-3AD203B41FA5}">
                      <a16:colId xmlns:a16="http://schemas.microsoft.com/office/drawing/2014/main" val="3156832460"/>
                    </a:ext>
                  </a:extLst>
                </a:gridCol>
                <a:gridCol w="594167">
                  <a:extLst>
                    <a:ext uri="{9D8B030D-6E8A-4147-A177-3AD203B41FA5}">
                      <a16:colId xmlns:a16="http://schemas.microsoft.com/office/drawing/2014/main" val="3979985069"/>
                    </a:ext>
                  </a:extLst>
                </a:gridCol>
                <a:gridCol w="763929">
                  <a:extLst>
                    <a:ext uri="{9D8B030D-6E8A-4147-A177-3AD203B41FA5}">
                      <a16:colId xmlns:a16="http://schemas.microsoft.com/office/drawing/2014/main" val="78191416"/>
                    </a:ext>
                  </a:extLst>
                </a:gridCol>
                <a:gridCol w="1527857">
                  <a:extLst>
                    <a:ext uri="{9D8B030D-6E8A-4147-A177-3AD203B41FA5}">
                      <a16:colId xmlns:a16="http://schemas.microsoft.com/office/drawing/2014/main" val="897111434"/>
                    </a:ext>
                  </a:extLst>
                </a:gridCol>
              </a:tblGrid>
              <a:tr h="200953">
                <a:tc gridSpan="4">
                  <a:txBody>
                    <a:bodyPr/>
                    <a:lstStyle/>
                    <a:p>
                      <a:pPr algn="ctr" fontAlgn="b"/>
                      <a:r>
                        <a:rPr lang="en-US" sz="1050" b="1" u="none" strike="noStrike" dirty="0">
                          <a:solidFill>
                            <a:schemeClr val="bg1"/>
                          </a:solidFill>
                          <a:effectLst/>
                        </a:rPr>
                        <a:t>GE Simulation Results for 122 GWs Case</a:t>
                      </a:r>
                      <a:endParaRPr lang="en-US" sz="1050" b="1" i="0" u="none" strike="noStrike" dirty="0">
                        <a:solidFill>
                          <a:schemeClr val="bg1"/>
                        </a:solidFill>
                        <a:effectLst/>
                        <a:latin typeface="Calibri" panose="020F0502020204030204" pitchFamily="34" charset="0"/>
                      </a:endParaRPr>
                    </a:p>
                  </a:txBody>
                  <a:tcPr marL="9525" marR="9525" marT="9525" marB="0" anchor="b">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45774727"/>
                  </a:ext>
                </a:extLst>
              </a:tr>
              <a:tr h="299420">
                <a:tc>
                  <a:txBody>
                    <a:bodyPr/>
                    <a:lstStyle/>
                    <a:p>
                      <a:pPr algn="ctr" fontAlgn="ctr"/>
                      <a:r>
                        <a:rPr lang="en-US" sz="900" b="1" u="none" strike="noStrike" dirty="0">
                          <a:solidFill>
                            <a:schemeClr val="bg1"/>
                          </a:solidFill>
                          <a:effectLst/>
                        </a:rPr>
                        <a:t> </a:t>
                      </a:r>
                      <a:endParaRPr lang="en-US" sz="9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en-US" sz="900" b="1" u="none" strike="noStrike" dirty="0">
                          <a:solidFill>
                            <a:schemeClr val="bg1"/>
                          </a:solidFill>
                          <a:effectLst/>
                        </a:rPr>
                        <a:t>Failed PFR (MW)</a:t>
                      </a:r>
                      <a:endParaRPr lang="en-US" sz="9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en-US" sz="900" b="1" u="none" strike="noStrike" dirty="0">
                          <a:solidFill>
                            <a:schemeClr val="bg1"/>
                          </a:solidFill>
                          <a:effectLst/>
                        </a:rPr>
                        <a:t>Delta Nadir (Hz)</a:t>
                      </a:r>
                      <a:endParaRPr lang="en-US" sz="9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1" u="none" strike="noStrike" dirty="0">
                          <a:solidFill>
                            <a:schemeClr val="bg1"/>
                          </a:solidFill>
                          <a:effectLst/>
                        </a:rPr>
                        <a:t>Delta Nadir /Failed PFR </a:t>
                      </a:r>
                      <a:endParaRPr lang="en-US" sz="900" b="1" i="0" u="none" strike="noStrike" dirty="0">
                        <a:solidFill>
                          <a:schemeClr val="bg1"/>
                        </a:solidFill>
                        <a:effectLst/>
                        <a:latin typeface="Calibri" panose="020F0502020204030204" pitchFamily="34" charset="0"/>
                      </a:endParaRPr>
                    </a:p>
                    <a:p>
                      <a:pPr algn="ctr" fontAlgn="ctr"/>
                      <a:r>
                        <a:rPr lang="en-US" sz="900" b="1" u="none" strike="noStrike" dirty="0">
                          <a:solidFill>
                            <a:schemeClr val="bg1"/>
                          </a:solidFill>
                          <a:effectLst/>
                        </a:rPr>
                        <a:t>(</a:t>
                      </a:r>
                      <a:r>
                        <a:rPr lang="en-US" sz="900" b="1" u="none" strike="noStrike" dirty="0" err="1">
                          <a:solidFill>
                            <a:schemeClr val="bg1"/>
                          </a:solidFill>
                          <a:effectLst/>
                        </a:rPr>
                        <a:t>mHz</a:t>
                      </a:r>
                      <a:r>
                        <a:rPr lang="en-US" sz="900" b="1" u="none" strike="noStrike" dirty="0">
                          <a:solidFill>
                            <a:schemeClr val="bg1"/>
                          </a:solidFill>
                          <a:effectLst/>
                        </a:rPr>
                        <a:t>/100MW)</a:t>
                      </a:r>
                      <a:endParaRPr lang="en-US" sz="9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extLst>
                  <a:ext uri="{0D108BD9-81ED-4DB2-BD59-A6C34878D82A}">
                    <a16:rowId xmlns:a16="http://schemas.microsoft.com/office/drawing/2014/main" val="350715449"/>
                  </a:ext>
                </a:extLst>
              </a:tr>
              <a:tr h="200953">
                <a:tc>
                  <a:txBody>
                    <a:bodyPr/>
                    <a:lstStyle/>
                    <a:p>
                      <a:pPr marL="0" algn="ctr" defTabSz="914400" rtl="0" eaLnBrk="1" fontAlgn="b" latinLnBrk="0" hangingPunct="1"/>
                      <a:r>
                        <a:rPr lang="en-US" sz="1100" b="1" i="0" u="none" strike="noStrike" kern="1200" dirty="0">
                          <a:solidFill>
                            <a:schemeClr val="bg1"/>
                          </a:solidFill>
                          <a:effectLst/>
                          <a:latin typeface="Calibri" panose="020F0502020204030204" pitchFamily="34" charset="0"/>
                          <a:ea typeface="+mn-ea"/>
                          <a:cs typeface="+mn-cs"/>
                        </a:rPr>
                        <a:t>S1</a:t>
                      </a:r>
                    </a:p>
                  </a:txBody>
                  <a:tcPr marL="9525" marR="9525" marT="9525" marB="0" anchor="ctr">
                    <a:solidFill>
                      <a:schemeClr val="accent1"/>
                    </a:solidFill>
                  </a:tcPr>
                </a:tc>
                <a:tc>
                  <a:txBody>
                    <a:bodyPr/>
                    <a:lstStyle/>
                    <a:p>
                      <a:pPr marL="0" algn="ctr" defTabSz="914400" rtl="0" eaLnBrk="1" fontAlgn="b" latinLnBrk="0" hangingPunct="1"/>
                      <a:r>
                        <a:rPr lang="en-US" sz="1100" b="1" i="0" u="none" strike="noStrike" kern="1200" dirty="0">
                          <a:solidFill>
                            <a:schemeClr val="bg1"/>
                          </a:solidFill>
                          <a:effectLst/>
                          <a:latin typeface="Calibri" panose="020F0502020204030204" pitchFamily="34" charset="0"/>
                          <a:ea typeface="+mn-ea"/>
                          <a:cs typeface="+mn-cs"/>
                        </a:rPr>
                        <a:t>573</a:t>
                      </a:r>
                    </a:p>
                  </a:txBody>
                  <a:tcPr marL="9525" marR="9525" marT="9525" marB="0" anchor="ctr">
                    <a:solidFill>
                      <a:schemeClr val="accent1"/>
                    </a:solidFill>
                  </a:tcPr>
                </a:tc>
                <a:tc>
                  <a:txBody>
                    <a:bodyPr/>
                    <a:lstStyle/>
                    <a:p>
                      <a:pPr algn="ctr" fontAlgn="b"/>
                      <a:r>
                        <a:rPr lang="en-US" sz="1100" b="0" i="0" u="none" strike="noStrike" dirty="0">
                          <a:solidFill>
                            <a:srgbClr val="000000"/>
                          </a:solidFill>
                          <a:effectLst/>
                          <a:latin typeface="Calibri" panose="020F0502020204030204" pitchFamily="34" charset="0"/>
                        </a:rPr>
                        <a:t>0.0444</a:t>
                      </a:r>
                    </a:p>
                  </a:txBody>
                  <a:tcPr marL="9525" marR="9525" marT="9525" marB="0" anchor="ct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7.7495</a:t>
                      </a:r>
                    </a:p>
                  </a:txBody>
                  <a:tcPr marL="9525" marR="9525" marT="9525" marB="0" anchor="ctr"/>
                </a:tc>
                <a:extLst>
                  <a:ext uri="{0D108BD9-81ED-4DB2-BD59-A6C34878D82A}">
                    <a16:rowId xmlns:a16="http://schemas.microsoft.com/office/drawing/2014/main" val="1028963116"/>
                  </a:ext>
                </a:extLst>
              </a:tr>
              <a:tr h="200953">
                <a:tc>
                  <a:txBody>
                    <a:bodyPr/>
                    <a:lstStyle/>
                    <a:p>
                      <a:pPr marL="0" algn="ctr" defTabSz="914400" rtl="0" eaLnBrk="1" fontAlgn="b" latinLnBrk="0" hangingPunct="1"/>
                      <a:r>
                        <a:rPr lang="en-US" sz="1100" b="1" i="0" u="none" strike="noStrike" kern="1200" dirty="0">
                          <a:solidFill>
                            <a:schemeClr val="bg1"/>
                          </a:solidFill>
                          <a:effectLst/>
                          <a:latin typeface="Calibri" panose="020F0502020204030204" pitchFamily="34" charset="0"/>
                          <a:ea typeface="+mn-ea"/>
                          <a:cs typeface="+mn-cs"/>
                        </a:rPr>
                        <a:t>S2</a:t>
                      </a:r>
                    </a:p>
                  </a:txBody>
                  <a:tcPr marL="9525" marR="9525" marT="9525" marB="0" anchor="ctr">
                    <a:solidFill>
                      <a:schemeClr val="accent1"/>
                    </a:solidFill>
                  </a:tcPr>
                </a:tc>
                <a:tc>
                  <a:txBody>
                    <a:bodyPr/>
                    <a:lstStyle/>
                    <a:p>
                      <a:pPr marL="0" algn="ctr" defTabSz="914400" rtl="0" eaLnBrk="1" fontAlgn="b" latinLnBrk="0" hangingPunct="1"/>
                      <a:r>
                        <a:rPr lang="en-US" sz="1100" b="1" i="0" u="none" strike="noStrike" kern="1200" dirty="0">
                          <a:solidFill>
                            <a:schemeClr val="bg1"/>
                          </a:solidFill>
                          <a:effectLst/>
                          <a:latin typeface="Calibri" panose="020F0502020204030204" pitchFamily="34" charset="0"/>
                          <a:ea typeface="+mn-ea"/>
                          <a:cs typeface="+mn-cs"/>
                        </a:rPr>
                        <a:t>700</a:t>
                      </a:r>
                    </a:p>
                  </a:txBody>
                  <a:tcPr marL="9525" marR="9525" marT="9525" marB="0" anchor="ctr">
                    <a:solidFill>
                      <a:schemeClr val="accent1"/>
                    </a:solidFill>
                  </a:tcP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0.0311</a:t>
                      </a:r>
                    </a:p>
                  </a:txBody>
                  <a:tcPr marL="9525" marR="9525" marT="9525" marB="0" anchor="ctr"/>
                </a:tc>
                <a:tc>
                  <a:txBody>
                    <a:bodyPr/>
                    <a:lstStyle/>
                    <a:p>
                      <a:pPr algn="ctr" fontAlgn="b"/>
                      <a:r>
                        <a:rPr lang="en-US" sz="1100" b="0" i="0" u="none" strike="noStrike" dirty="0">
                          <a:solidFill>
                            <a:srgbClr val="000000"/>
                          </a:solidFill>
                          <a:effectLst/>
                          <a:latin typeface="Calibri" panose="020F0502020204030204" pitchFamily="34" charset="0"/>
                        </a:rPr>
                        <a:t>4.4529</a:t>
                      </a:r>
                    </a:p>
                  </a:txBody>
                  <a:tcPr marL="9525" marR="9525" marT="9525" marB="0" anchor="b"/>
                </a:tc>
                <a:extLst>
                  <a:ext uri="{0D108BD9-81ED-4DB2-BD59-A6C34878D82A}">
                    <a16:rowId xmlns:a16="http://schemas.microsoft.com/office/drawing/2014/main" val="412286687"/>
                  </a:ext>
                </a:extLst>
              </a:tr>
              <a:tr h="200953">
                <a:tc>
                  <a:txBody>
                    <a:bodyPr/>
                    <a:lstStyle/>
                    <a:p>
                      <a:pPr marL="0" algn="ctr" defTabSz="914400" rtl="0" eaLnBrk="1" fontAlgn="b" latinLnBrk="0" hangingPunct="1"/>
                      <a:r>
                        <a:rPr lang="en-US" sz="1100" b="1" i="0" u="none" strike="noStrike" kern="1200" dirty="0">
                          <a:solidFill>
                            <a:schemeClr val="bg1"/>
                          </a:solidFill>
                          <a:effectLst/>
                          <a:latin typeface="Calibri" panose="020F0502020204030204" pitchFamily="34" charset="0"/>
                          <a:ea typeface="+mn-ea"/>
                          <a:cs typeface="+mn-cs"/>
                        </a:rPr>
                        <a:t>…</a:t>
                      </a:r>
                    </a:p>
                  </a:txBody>
                  <a:tcPr marL="9525" marR="9525" marT="9525" marB="0" anchor="ctr">
                    <a:solidFill>
                      <a:schemeClr val="accent1"/>
                    </a:solidFill>
                  </a:tcPr>
                </a:tc>
                <a:tc>
                  <a:txBody>
                    <a:bodyPr/>
                    <a:lstStyle/>
                    <a:p>
                      <a:pPr marL="0" algn="ctr" defTabSz="914400" rtl="0" eaLnBrk="1" fontAlgn="b" latinLnBrk="0" hangingPunct="1"/>
                      <a:r>
                        <a:rPr lang="en-US" sz="1100" b="1" i="0" u="none" strike="noStrike" kern="1200" dirty="0">
                          <a:solidFill>
                            <a:schemeClr val="bg1"/>
                          </a:solidFill>
                          <a:effectLst/>
                          <a:latin typeface="Calibri" panose="020F0502020204030204" pitchFamily="34" charset="0"/>
                          <a:ea typeface="+mn-ea"/>
                          <a:cs typeface="+mn-cs"/>
                        </a:rPr>
                        <a:t>…</a:t>
                      </a:r>
                    </a:p>
                  </a:txBody>
                  <a:tcPr marL="9525" marR="9525" marT="9525" marB="0" anchor="ctr">
                    <a:solidFill>
                      <a:schemeClr val="accent1"/>
                    </a:solidFill>
                  </a:tcP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a:t>
                      </a:r>
                    </a:p>
                  </a:txBody>
                  <a:tcPr marL="9525" marR="9525" marT="9525" marB="0" anchor="ct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a:t>
                      </a:r>
                    </a:p>
                  </a:txBody>
                  <a:tcPr marL="9525" marR="9525" marT="9525" marB="0" anchor="ctr"/>
                </a:tc>
                <a:extLst>
                  <a:ext uri="{0D108BD9-81ED-4DB2-BD59-A6C34878D82A}">
                    <a16:rowId xmlns:a16="http://schemas.microsoft.com/office/drawing/2014/main" val="3733528706"/>
                  </a:ext>
                </a:extLst>
              </a:tr>
              <a:tr h="200953">
                <a:tc>
                  <a:txBody>
                    <a:bodyPr/>
                    <a:lstStyle/>
                    <a:p>
                      <a:pPr marL="0" algn="ctr" defTabSz="914400" rtl="0" eaLnBrk="1" fontAlgn="b" latinLnBrk="0" hangingPunct="1"/>
                      <a:r>
                        <a:rPr lang="en-US" sz="1100" b="1" i="0" u="none" strike="noStrike" kern="1200" dirty="0">
                          <a:solidFill>
                            <a:schemeClr val="bg1"/>
                          </a:solidFill>
                          <a:effectLst/>
                          <a:latin typeface="Calibri" panose="020F0502020204030204" pitchFamily="34" charset="0"/>
                          <a:ea typeface="+mn-ea"/>
                          <a:cs typeface="+mn-cs"/>
                        </a:rPr>
                        <a:t>S9</a:t>
                      </a:r>
                    </a:p>
                  </a:txBody>
                  <a:tcPr marL="9525" marR="9525" marT="9525" marB="0" anchor="ctr">
                    <a:solidFill>
                      <a:schemeClr val="accent1"/>
                    </a:solidFill>
                  </a:tcPr>
                </a:tc>
                <a:tc>
                  <a:txBody>
                    <a:bodyPr/>
                    <a:lstStyle/>
                    <a:p>
                      <a:pPr marL="0" algn="ctr" defTabSz="914400" rtl="0" eaLnBrk="1" fontAlgn="b" latinLnBrk="0" hangingPunct="1"/>
                      <a:r>
                        <a:rPr lang="en-US" sz="1100" b="1" i="0" u="none" strike="noStrike" kern="1200" dirty="0">
                          <a:solidFill>
                            <a:schemeClr val="bg1"/>
                          </a:solidFill>
                          <a:effectLst/>
                          <a:latin typeface="Calibri" panose="020F0502020204030204" pitchFamily="34" charset="0"/>
                          <a:ea typeface="+mn-ea"/>
                          <a:cs typeface="+mn-cs"/>
                        </a:rPr>
                        <a:t>468</a:t>
                      </a:r>
                    </a:p>
                  </a:txBody>
                  <a:tcPr marL="9525" marR="9525" marT="9525" marB="0" anchor="ctr">
                    <a:solidFill>
                      <a:schemeClr val="accent1"/>
                    </a:solidFill>
                  </a:tcPr>
                </a:tc>
                <a:tc>
                  <a:txBody>
                    <a:bodyPr/>
                    <a:lstStyle/>
                    <a:p>
                      <a:pPr marL="0" algn="ctr"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0.0381</a:t>
                      </a:r>
                    </a:p>
                  </a:txBody>
                  <a:tcPr marL="9525" marR="9525" marT="9525" marB="0" anchor="ctr"/>
                </a:tc>
                <a:tc>
                  <a:txBody>
                    <a:bodyPr/>
                    <a:lstStyle/>
                    <a:p>
                      <a:pPr algn="ctr" fontAlgn="b"/>
                      <a:r>
                        <a:rPr lang="en-US" sz="1100" b="0" i="0" u="none" strike="noStrike" dirty="0">
                          <a:solidFill>
                            <a:srgbClr val="000000"/>
                          </a:solidFill>
                          <a:effectLst/>
                          <a:latin typeface="Calibri" panose="020F0502020204030204" pitchFamily="34" charset="0"/>
                        </a:rPr>
                        <a:t>8.1429</a:t>
                      </a:r>
                    </a:p>
                  </a:txBody>
                  <a:tcPr marL="9525" marR="9525" marT="9525" marB="0" anchor="b"/>
                </a:tc>
                <a:extLst>
                  <a:ext uri="{0D108BD9-81ED-4DB2-BD59-A6C34878D82A}">
                    <a16:rowId xmlns:a16="http://schemas.microsoft.com/office/drawing/2014/main" val="2386310154"/>
                  </a:ext>
                </a:extLst>
              </a:tr>
            </a:tbl>
          </a:graphicData>
        </a:graphic>
      </p:graphicFrame>
      <p:graphicFrame>
        <p:nvGraphicFramePr>
          <p:cNvPr id="10" name="Table 9">
            <a:extLst>
              <a:ext uri="{FF2B5EF4-FFF2-40B4-BE49-F238E27FC236}">
                <a16:creationId xmlns:a16="http://schemas.microsoft.com/office/drawing/2014/main" id="{C41AA4DA-11AC-41FA-9933-1D2A9144704B}"/>
              </a:ext>
            </a:extLst>
          </p:cNvPr>
          <p:cNvGraphicFramePr>
            <a:graphicFrameLocks noGrp="1"/>
          </p:cNvGraphicFramePr>
          <p:nvPr>
            <p:extLst>
              <p:ext uri="{D42A27DB-BD31-4B8C-83A1-F6EECF244321}">
                <p14:modId xmlns:p14="http://schemas.microsoft.com/office/powerpoint/2010/main" val="1626878901"/>
              </p:ext>
            </p:extLst>
          </p:nvPr>
        </p:nvGraphicFramePr>
        <p:xfrm>
          <a:off x="5028922" y="2299315"/>
          <a:ext cx="3486912" cy="1304183"/>
        </p:xfrm>
        <a:graphic>
          <a:graphicData uri="http://schemas.openxmlformats.org/drawingml/2006/table">
            <a:tbl>
              <a:tblPr>
                <a:tableStyleId>{5C22544A-7EE6-4342-B048-85BDC9FD1C3A}</a:tableStyleId>
              </a:tblPr>
              <a:tblGrid>
                <a:gridCol w="485521">
                  <a:extLst>
                    <a:ext uri="{9D8B030D-6E8A-4147-A177-3AD203B41FA5}">
                      <a16:colId xmlns:a16="http://schemas.microsoft.com/office/drawing/2014/main" val="3156832460"/>
                    </a:ext>
                  </a:extLst>
                </a:gridCol>
                <a:gridCol w="617934">
                  <a:extLst>
                    <a:ext uri="{9D8B030D-6E8A-4147-A177-3AD203B41FA5}">
                      <a16:colId xmlns:a16="http://schemas.microsoft.com/office/drawing/2014/main" val="3979985069"/>
                    </a:ext>
                  </a:extLst>
                </a:gridCol>
                <a:gridCol w="794486">
                  <a:extLst>
                    <a:ext uri="{9D8B030D-6E8A-4147-A177-3AD203B41FA5}">
                      <a16:colId xmlns:a16="http://schemas.microsoft.com/office/drawing/2014/main" val="78191416"/>
                    </a:ext>
                  </a:extLst>
                </a:gridCol>
                <a:gridCol w="1588971">
                  <a:extLst>
                    <a:ext uri="{9D8B030D-6E8A-4147-A177-3AD203B41FA5}">
                      <a16:colId xmlns:a16="http://schemas.microsoft.com/office/drawing/2014/main" val="897111434"/>
                    </a:ext>
                  </a:extLst>
                </a:gridCol>
              </a:tblGrid>
              <a:tr h="237556">
                <a:tc gridSpan="4">
                  <a:txBody>
                    <a:bodyPr/>
                    <a:lstStyle/>
                    <a:p>
                      <a:pPr algn="ctr" fontAlgn="b"/>
                      <a:r>
                        <a:rPr lang="en-US" sz="1050" b="1" u="none" strike="noStrike" dirty="0">
                          <a:solidFill>
                            <a:schemeClr val="bg1"/>
                          </a:solidFill>
                          <a:effectLst/>
                        </a:rPr>
                        <a:t>GE Simulation Results for 244 GWs Case</a:t>
                      </a:r>
                      <a:endParaRPr lang="en-US" sz="105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45774727"/>
                  </a:ext>
                </a:extLst>
              </a:tr>
              <a:tr h="353959">
                <a:tc>
                  <a:txBody>
                    <a:bodyPr/>
                    <a:lstStyle/>
                    <a:p>
                      <a:pPr algn="ctr" fontAlgn="ctr"/>
                      <a:r>
                        <a:rPr lang="en-US" sz="900" b="1" u="none" strike="noStrike" dirty="0">
                          <a:solidFill>
                            <a:schemeClr val="bg1"/>
                          </a:solidFill>
                          <a:effectLst/>
                        </a:rPr>
                        <a:t> </a:t>
                      </a:r>
                      <a:endParaRPr lang="en-US" sz="9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en-US" sz="900" b="1" u="none" strike="noStrike" dirty="0">
                          <a:solidFill>
                            <a:schemeClr val="bg1"/>
                          </a:solidFill>
                          <a:effectLst/>
                        </a:rPr>
                        <a:t>Failed PFR (MW)</a:t>
                      </a:r>
                      <a:endParaRPr lang="en-US" sz="9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en-US" sz="900" b="1" u="none" strike="noStrike" dirty="0">
                          <a:solidFill>
                            <a:schemeClr val="bg1"/>
                          </a:solidFill>
                          <a:effectLst/>
                        </a:rPr>
                        <a:t>Delta Nadir (Hz)</a:t>
                      </a:r>
                      <a:endParaRPr lang="en-US" sz="9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1" u="none" strike="noStrike" dirty="0">
                          <a:solidFill>
                            <a:schemeClr val="bg1"/>
                          </a:solidFill>
                          <a:effectLst/>
                        </a:rPr>
                        <a:t>Delta Nadir /Failed PFR </a:t>
                      </a:r>
                      <a:endParaRPr lang="en-US" sz="900" b="1" i="0" u="none" strike="noStrike" dirty="0">
                        <a:solidFill>
                          <a:schemeClr val="bg1"/>
                        </a:solidFill>
                        <a:effectLst/>
                        <a:latin typeface="Calibri" panose="020F0502020204030204" pitchFamily="34" charset="0"/>
                      </a:endParaRPr>
                    </a:p>
                    <a:p>
                      <a:pPr algn="ctr" fontAlgn="ctr"/>
                      <a:r>
                        <a:rPr lang="en-US" sz="900" b="1" u="none" strike="noStrike" dirty="0">
                          <a:solidFill>
                            <a:schemeClr val="bg1"/>
                          </a:solidFill>
                          <a:effectLst/>
                        </a:rPr>
                        <a:t>(</a:t>
                      </a:r>
                      <a:r>
                        <a:rPr lang="en-US" sz="900" b="1" u="none" strike="noStrike" dirty="0" err="1">
                          <a:solidFill>
                            <a:schemeClr val="bg1"/>
                          </a:solidFill>
                          <a:effectLst/>
                        </a:rPr>
                        <a:t>mHz</a:t>
                      </a:r>
                      <a:r>
                        <a:rPr lang="en-US" sz="900" b="1" u="none" strike="noStrike" dirty="0">
                          <a:solidFill>
                            <a:schemeClr val="bg1"/>
                          </a:solidFill>
                          <a:effectLst/>
                        </a:rPr>
                        <a:t>/100MW)</a:t>
                      </a:r>
                      <a:endParaRPr lang="en-US" sz="9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extLst>
                  <a:ext uri="{0D108BD9-81ED-4DB2-BD59-A6C34878D82A}">
                    <a16:rowId xmlns:a16="http://schemas.microsoft.com/office/drawing/2014/main" val="350715449"/>
                  </a:ext>
                </a:extLst>
              </a:tr>
              <a:tr h="237556">
                <a:tc>
                  <a:txBody>
                    <a:bodyPr/>
                    <a:lstStyle/>
                    <a:p>
                      <a:pPr marL="0" algn="ctr" defTabSz="914400" rtl="0" eaLnBrk="1" fontAlgn="b" latinLnBrk="0" hangingPunct="1"/>
                      <a:r>
                        <a:rPr lang="en-US" sz="1100" b="1" i="0" u="none" strike="noStrike" kern="1200" dirty="0">
                          <a:solidFill>
                            <a:schemeClr val="bg1"/>
                          </a:solidFill>
                          <a:effectLst/>
                          <a:latin typeface="Calibri" panose="020F0502020204030204" pitchFamily="34" charset="0"/>
                          <a:ea typeface="+mn-ea"/>
                          <a:cs typeface="+mn-cs"/>
                        </a:rPr>
                        <a:t>S1</a:t>
                      </a:r>
                    </a:p>
                  </a:txBody>
                  <a:tcPr marL="9525" marR="9525" marT="9525" marB="0" anchor="ctr">
                    <a:solidFill>
                      <a:schemeClr val="accent1"/>
                    </a:solidFill>
                  </a:tcPr>
                </a:tc>
                <a:tc>
                  <a:txBody>
                    <a:bodyPr/>
                    <a:lstStyle/>
                    <a:p>
                      <a:pPr marL="0" algn="ctr" defTabSz="914400" rtl="0" eaLnBrk="1" fontAlgn="b" latinLnBrk="0" hangingPunct="1"/>
                      <a:r>
                        <a:rPr lang="en-US" sz="1100" b="1" i="0" u="none" strike="noStrike" kern="1200" dirty="0">
                          <a:solidFill>
                            <a:schemeClr val="bg1"/>
                          </a:solidFill>
                          <a:effectLst/>
                          <a:latin typeface="Calibri" panose="020F0502020204030204" pitchFamily="34" charset="0"/>
                          <a:ea typeface="+mn-ea"/>
                          <a:cs typeface="+mn-cs"/>
                        </a:rPr>
                        <a:t>300</a:t>
                      </a:r>
                    </a:p>
                  </a:txBody>
                  <a:tcPr marL="9525" marR="9525" marT="9525" marB="0" anchor="ctr">
                    <a:solidFill>
                      <a:schemeClr val="accent1"/>
                    </a:solidFill>
                  </a:tcPr>
                </a:tc>
                <a:tc>
                  <a:txBody>
                    <a:bodyPr/>
                    <a:lstStyle/>
                    <a:p>
                      <a:pPr algn="ctr" fontAlgn="b"/>
                      <a:r>
                        <a:rPr lang="en-US" sz="1100" b="0" i="0" u="none" strike="noStrike" dirty="0">
                          <a:solidFill>
                            <a:srgbClr val="000000"/>
                          </a:solidFill>
                          <a:effectLst/>
                          <a:latin typeface="Calibri" panose="020F0502020204030204" pitchFamily="34" charset="0"/>
                        </a:rPr>
                        <a:t>0.0772</a:t>
                      </a:r>
                    </a:p>
                  </a:txBody>
                  <a:tcPr marL="9525" marR="9525" marT="9525" marB="0" anchor="ctr"/>
                </a:tc>
                <a:tc>
                  <a:txBody>
                    <a:bodyPr/>
                    <a:lstStyle/>
                    <a:p>
                      <a:pPr algn="ctr" fontAlgn="b"/>
                      <a:r>
                        <a:rPr lang="en-US" sz="1100" b="0" i="0" u="none" strike="noStrike" dirty="0">
                          <a:solidFill>
                            <a:srgbClr val="000000"/>
                          </a:solidFill>
                          <a:effectLst/>
                          <a:latin typeface="Calibri" panose="020F0502020204030204" pitchFamily="34" charset="0"/>
                        </a:rPr>
                        <a:t>25.7309</a:t>
                      </a:r>
                    </a:p>
                  </a:txBody>
                  <a:tcPr marL="9525" marR="9525" marT="9525" marB="0" anchor="ctr"/>
                </a:tc>
                <a:extLst>
                  <a:ext uri="{0D108BD9-81ED-4DB2-BD59-A6C34878D82A}">
                    <a16:rowId xmlns:a16="http://schemas.microsoft.com/office/drawing/2014/main" val="1028963116"/>
                  </a:ext>
                </a:extLst>
              </a:tr>
              <a:tr h="237556">
                <a:tc>
                  <a:txBody>
                    <a:bodyPr/>
                    <a:lstStyle/>
                    <a:p>
                      <a:pPr marL="0" algn="ctr" defTabSz="914400" rtl="0" eaLnBrk="1" fontAlgn="b" latinLnBrk="0" hangingPunct="1"/>
                      <a:r>
                        <a:rPr lang="en-US" sz="1100" b="1" i="0" u="none" strike="noStrike" kern="1200" dirty="0">
                          <a:solidFill>
                            <a:schemeClr val="bg1"/>
                          </a:solidFill>
                          <a:effectLst/>
                          <a:latin typeface="Calibri" panose="020F0502020204030204" pitchFamily="34" charset="0"/>
                          <a:ea typeface="+mn-ea"/>
                          <a:cs typeface="+mn-cs"/>
                        </a:rPr>
                        <a:t>S2</a:t>
                      </a:r>
                    </a:p>
                  </a:txBody>
                  <a:tcPr marL="9525" marR="9525" marT="9525" marB="0" anchor="ctr">
                    <a:solidFill>
                      <a:schemeClr val="accent1"/>
                    </a:solidFill>
                  </a:tcPr>
                </a:tc>
                <a:tc>
                  <a:txBody>
                    <a:bodyPr/>
                    <a:lstStyle/>
                    <a:p>
                      <a:pPr marL="0" algn="ctr" defTabSz="914400" rtl="0" eaLnBrk="1" fontAlgn="b" latinLnBrk="0" hangingPunct="1"/>
                      <a:r>
                        <a:rPr lang="en-US" sz="1100" b="1" i="0" u="none" strike="noStrike" kern="1200" dirty="0">
                          <a:solidFill>
                            <a:schemeClr val="bg1"/>
                          </a:solidFill>
                          <a:effectLst/>
                          <a:latin typeface="Calibri" panose="020F0502020204030204" pitchFamily="34" charset="0"/>
                          <a:ea typeface="+mn-ea"/>
                          <a:cs typeface="+mn-cs"/>
                        </a:rPr>
                        <a:t>269</a:t>
                      </a:r>
                    </a:p>
                  </a:txBody>
                  <a:tcPr marL="9525" marR="9525" marT="9525" marB="0" anchor="ctr">
                    <a:solidFill>
                      <a:schemeClr val="accent1"/>
                    </a:solidFill>
                  </a:tcPr>
                </a:tc>
                <a:tc>
                  <a:txBody>
                    <a:bodyPr/>
                    <a:lstStyle/>
                    <a:p>
                      <a:pPr algn="ctr" fontAlgn="b"/>
                      <a:r>
                        <a:rPr lang="en-US" sz="1100" b="0" i="0" u="none" strike="noStrike" dirty="0">
                          <a:solidFill>
                            <a:srgbClr val="000000"/>
                          </a:solidFill>
                          <a:effectLst/>
                          <a:latin typeface="Calibri" panose="020F0502020204030204" pitchFamily="34" charset="0"/>
                        </a:rPr>
                        <a:t>0.0913</a:t>
                      </a:r>
                    </a:p>
                  </a:txBody>
                  <a:tcPr marL="9525" marR="9525" marT="9525" marB="0" anchor="ctr"/>
                </a:tc>
                <a:tc>
                  <a:txBody>
                    <a:bodyPr/>
                    <a:lstStyle/>
                    <a:p>
                      <a:pPr algn="ctr" fontAlgn="b"/>
                      <a:r>
                        <a:rPr lang="en-US" sz="1100" b="0" i="0" u="none" strike="noStrike" dirty="0">
                          <a:solidFill>
                            <a:srgbClr val="000000"/>
                          </a:solidFill>
                          <a:effectLst/>
                          <a:latin typeface="Calibri" panose="020F0502020204030204" pitchFamily="34" charset="0"/>
                        </a:rPr>
                        <a:t>33.9029</a:t>
                      </a:r>
                    </a:p>
                  </a:txBody>
                  <a:tcPr marL="9525" marR="9525" marT="9525" marB="0" anchor="ctr"/>
                </a:tc>
                <a:extLst>
                  <a:ext uri="{0D108BD9-81ED-4DB2-BD59-A6C34878D82A}">
                    <a16:rowId xmlns:a16="http://schemas.microsoft.com/office/drawing/2014/main" val="412286687"/>
                  </a:ext>
                </a:extLst>
              </a:tr>
              <a:tr h="237556">
                <a:tc>
                  <a:txBody>
                    <a:bodyPr/>
                    <a:lstStyle/>
                    <a:p>
                      <a:pPr marL="0" algn="ctr" defTabSz="914400" rtl="0" eaLnBrk="1" fontAlgn="b" latinLnBrk="0" hangingPunct="1"/>
                      <a:r>
                        <a:rPr lang="en-US" sz="1100" b="1" i="0" u="none" strike="noStrike" kern="1200" dirty="0">
                          <a:solidFill>
                            <a:schemeClr val="bg1"/>
                          </a:solidFill>
                          <a:effectLst/>
                          <a:latin typeface="Calibri" panose="020F0502020204030204" pitchFamily="34" charset="0"/>
                          <a:ea typeface="+mn-ea"/>
                          <a:cs typeface="+mn-cs"/>
                        </a:rPr>
                        <a:t>S3</a:t>
                      </a:r>
                    </a:p>
                  </a:txBody>
                  <a:tcPr marL="9525" marR="9525" marT="9525" marB="0" anchor="ctr">
                    <a:solidFill>
                      <a:schemeClr val="accent1"/>
                    </a:solidFill>
                  </a:tcPr>
                </a:tc>
                <a:tc>
                  <a:txBody>
                    <a:bodyPr/>
                    <a:lstStyle/>
                    <a:p>
                      <a:pPr marL="0" algn="ctr" defTabSz="914400" rtl="0" eaLnBrk="1" fontAlgn="b" latinLnBrk="0" hangingPunct="1"/>
                      <a:r>
                        <a:rPr lang="en-US" sz="1100" b="1" i="0" u="none" strike="noStrike" kern="1200" dirty="0">
                          <a:solidFill>
                            <a:schemeClr val="bg1"/>
                          </a:solidFill>
                          <a:effectLst/>
                          <a:latin typeface="Calibri" panose="020F0502020204030204" pitchFamily="34" charset="0"/>
                          <a:ea typeface="+mn-ea"/>
                          <a:cs typeface="+mn-cs"/>
                        </a:rPr>
                        <a:t>300</a:t>
                      </a:r>
                    </a:p>
                  </a:txBody>
                  <a:tcPr marL="9525" marR="9525" marT="9525" marB="0" anchor="ctr">
                    <a:solidFill>
                      <a:schemeClr val="accent1"/>
                    </a:solidFill>
                  </a:tcPr>
                </a:tc>
                <a:tc>
                  <a:txBody>
                    <a:bodyPr/>
                    <a:lstStyle/>
                    <a:p>
                      <a:pPr algn="ctr" fontAlgn="b"/>
                      <a:r>
                        <a:rPr lang="en-US" sz="1100" b="0" i="0" u="none" strike="noStrike" dirty="0">
                          <a:solidFill>
                            <a:srgbClr val="000000"/>
                          </a:solidFill>
                          <a:effectLst/>
                          <a:latin typeface="Calibri" panose="020F0502020204030204" pitchFamily="34" charset="0"/>
                        </a:rPr>
                        <a:t>0.0519</a:t>
                      </a:r>
                    </a:p>
                  </a:txBody>
                  <a:tcPr marL="9525" marR="9525" marT="9525" marB="0" anchor="ctr"/>
                </a:tc>
                <a:tc>
                  <a:txBody>
                    <a:bodyPr/>
                    <a:lstStyle/>
                    <a:p>
                      <a:pPr algn="ctr" fontAlgn="b"/>
                      <a:r>
                        <a:rPr lang="en-US" sz="1100" b="0" i="0" u="none" strike="noStrike" dirty="0">
                          <a:solidFill>
                            <a:srgbClr val="000000"/>
                          </a:solidFill>
                          <a:effectLst/>
                          <a:latin typeface="Calibri" panose="020F0502020204030204" pitchFamily="34" charset="0"/>
                        </a:rPr>
                        <a:t>17.2900</a:t>
                      </a:r>
                    </a:p>
                  </a:txBody>
                  <a:tcPr marL="9525" marR="9525" marT="9525" marB="0" anchor="ctr"/>
                </a:tc>
                <a:extLst>
                  <a:ext uri="{0D108BD9-81ED-4DB2-BD59-A6C34878D82A}">
                    <a16:rowId xmlns:a16="http://schemas.microsoft.com/office/drawing/2014/main" val="1965130047"/>
                  </a:ext>
                </a:extLst>
              </a:tr>
            </a:tbl>
          </a:graphicData>
        </a:graphic>
      </p:graphicFrame>
      <p:sp>
        <p:nvSpPr>
          <p:cNvPr id="12" name="TextBox 11">
            <a:extLst>
              <a:ext uri="{FF2B5EF4-FFF2-40B4-BE49-F238E27FC236}">
                <a16:creationId xmlns:a16="http://schemas.microsoft.com/office/drawing/2014/main" id="{CF8773C4-74B5-42C7-BF39-F1119EBB34D7}"/>
              </a:ext>
            </a:extLst>
          </p:cNvPr>
          <p:cNvSpPr txBox="1"/>
          <p:nvPr/>
        </p:nvSpPr>
        <p:spPr>
          <a:xfrm>
            <a:off x="6210398" y="6088817"/>
            <a:ext cx="2628802" cy="430887"/>
          </a:xfrm>
          <a:prstGeom prst="rect">
            <a:avLst/>
          </a:prstGeom>
          <a:solidFill>
            <a:schemeClr val="accent6">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sz="1100" b="1" u="none" strike="noStrike" dirty="0">
                <a:effectLst/>
              </a:rPr>
              <a:t>Delta Nadir/Failed PFR (</a:t>
            </a:r>
            <a:r>
              <a:rPr lang="en-US" sz="1100" b="1" u="none" strike="noStrike" dirty="0" err="1">
                <a:effectLst/>
              </a:rPr>
              <a:t>mHz</a:t>
            </a:r>
            <a:r>
              <a:rPr lang="en-US" sz="1100" b="1" u="none" strike="noStrike" dirty="0">
                <a:effectLst/>
              </a:rPr>
              <a:t>/100MW) </a:t>
            </a:r>
            <a:r>
              <a:rPr lang="en-US" sz="1100" b="1" dirty="0"/>
              <a:t>= 0.163*Inertia (GWs) - 14.15</a:t>
            </a:r>
          </a:p>
        </p:txBody>
      </p:sp>
      <p:pic>
        <p:nvPicPr>
          <p:cNvPr id="6" name="Picture 5">
            <a:extLst>
              <a:ext uri="{FF2B5EF4-FFF2-40B4-BE49-F238E27FC236}">
                <a16:creationId xmlns:a16="http://schemas.microsoft.com/office/drawing/2014/main" id="{ADAFCEEB-45EF-7E48-B1D9-23A60B25C004}"/>
              </a:ext>
            </a:extLst>
          </p:cNvPr>
          <p:cNvPicPr>
            <a:picLocks noChangeAspect="1"/>
          </p:cNvPicPr>
          <p:nvPr/>
        </p:nvPicPr>
        <p:blipFill>
          <a:blip r:embed="rId3"/>
          <a:stretch>
            <a:fillRect/>
          </a:stretch>
        </p:blipFill>
        <p:spPr>
          <a:xfrm>
            <a:off x="1073861" y="3603498"/>
            <a:ext cx="7382896" cy="2700762"/>
          </a:xfrm>
          <a:prstGeom prst="rect">
            <a:avLst/>
          </a:prstGeom>
        </p:spPr>
      </p:pic>
    </p:spTree>
    <p:extLst>
      <p:ext uri="{BB962C8B-B14F-4D97-AF65-F5344CB8AC3E}">
        <p14:creationId xmlns:p14="http://schemas.microsoft.com/office/powerpoint/2010/main" val="861446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7EDCC-D256-4ABB-AAF8-C0829383DBF3}"/>
              </a:ext>
            </a:extLst>
          </p:cNvPr>
          <p:cNvSpPr>
            <a:spLocks noGrp="1"/>
          </p:cNvSpPr>
          <p:nvPr>
            <p:ph type="title"/>
          </p:nvPr>
        </p:nvSpPr>
        <p:spPr/>
        <p:txBody>
          <a:bodyPr/>
          <a:lstStyle/>
          <a:p>
            <a:r>
              <a:rPr lang="en-US" dirty="0"/>
              <a:t>Frequency Sensitivity to PFR Failure</a:t>
            </a:r>
          </a:p>
        </p:txBody>
      </p:sp>
      <p:sp>
        <p:nvSpPr>
          <p:cNvPr id="3" name="Content Placeholder 2">
            <a:extLst>
              <a:ext uri="{FF2B5EF4-FFF2-40B4-BE49-F238E27FC236}">
                <a16:creationId xmlns:a16="http://schemas.microsoft.com/office/drawing/2014/main" id="{B6269740-E907-49C1-8530-06BBB610472D}"/>
              </a:ext>
            </a:extLst>
          </p:cNvPr>
          <p:cNvSpPr>
            <a:spLocks noGrp="1"/>
          </p:cNvSpPr>
          <p:nvPr>
            <p:ph idx="1"/>
          </p:nvPr>
        </p:nvSpPr>
        <p:spPr>
          <a:xfrm>
            <a:off x="304800" y="5052802"/>
            <a:ext cx="8534400" cy="943431"/>
          </a:xfrm>
        </p:spPr>
        <p:txBody>
          <a:bodyPr/>
          <a:lstStyle/>
          <a:p>
            <a:pPr marL="0" indent="0">
              <a:buNone/>
            </a:pPr>
            <a:r>
              <a:rPr lang="en-US" sz="1400" dirty="0"/>
              <a:t>It is worth noting that these studies observed that the grid is more sensitive to PFR failure, per MW during higher inertia conditions. As inertia drops, the system needs more PFR to meet target of 59.4Hz nadir. Therefore, each MW of PFR has less impact.</a:t>
            </a:r>
          </a:p>
          <a:p>
            <a:endParaRPr lang="en-US" dirty="0"/>
          </a:p>
        </p:txBody>
      </p:sp>
      <p:sp>
        <p:nvSpPr>
          <p:cNvPr id="4" name="Slide Number Placeholder 3">
            <a:extLst>
              <a:ext uri="{FF2B5EF4-FFF2-40B4-BE49-F238E27FC236}">
                <a16:creationId xmlns:a16="http://schemas.microsoft.com/office/drawing/2014/main" id="{2B987B8C-E4C9-46FA-9EDA-E6EE2CF2E57C}"/>
              </a:ext>
            </a:extLst>
          </p:cNvPr>
          <p:cNvSpPr>
            <a:spLocks noGrp="1"/>
          </p:cNvSpPr>
          <p:nvPr>
            <p:ph type="sldNum" sz="quarter" idx="4"/>
          </p:nvPr>
        </p:nvSpPr>
        <p:spPr/>
        <p:txBody>
          <a:bodyPr/>
          <a:lstStyle/>
          <a:p>
            <a:fld id="{1D93BD3E-1E9A-4970-A6F7-E7AC52762E0C}" type="slidenum">
              <a:rPr lang="en-US" smtClean="0"/>
              <a:pPr/>
              <a:t>5</a:t>
            </a:fld>
            <a:endParaRPr lang="en-US"/>
          </a:p>
        </p:txBody>
      </p:sp>
      <p:pic>
        <p:nvPicPr>
          <p:cNvPr id="6" name="Picture 5">
            <a:extLst>
              <a:ext uri="{FF2B5EF4-FFF2-40B4-BE49-F238E27FC236}">
                <a16:creationId xmlns:a16="http://schemas.microsoft.com/office/drawing/2014/main" id="{1EF628C7-98EE-97B2-6D2F-178B4E897E7F}"/>
              </a:ext>
            </a:extLst>
          </p:cNvPr>
          <p:cNvPicPr>
            <a:picLocks noChangeAspect="1"/>
          </p:cNvPicPr>
          <p:nvPr/>
        </p:nvPicPr>
        <p:blipFill>
          <a:blip r:embed="rId2"/>
          <a:stretch>
            <a:fillRect/>
          </a:stretch>
        </p:blipFill>
        <p:spPr>
          <a:xfrm>
            <a:off x="483522" y="762000"/>
            <a:ext cx="8193734" cy="4127350"/>
          </a:xfrm>
          <a:prstGeom prst="rect">
            <a:avLst/>
          </a:prstGeom>
        </p:spPr>
      </p:pic>
    </p:spTree>
    <p:extLst>
      <p:ext uri="{BB962C8B-B14F-4D97-AF65-F5344CB8AC3E}">
        <p14:creationId xmlns:p14="http://schemas.microsoft.com/office/powerpoint/2010/main" val="3631708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2B18334-22BB-05EE-F7BF-AEA363A12CEA}"/>
              </a:ext>
            </a:extLst>
          </p:cNvPr>
          <p:cNvPicPr>
            <a:picLocks noChangeAspect="1"/>
          </p:cNvPicPr>
          <p:nvPr/>
        </p:nvPicPr>
        <p:blipFill>
          <a:blip r:embed="rId3"/>
          <a:stretch>
            <a:fillRect/>
          </a:stretch>
        </p:blipFill>
        <p:spPr>
          <a:xfrm>
            <a:off x="4839666" y="1632047"/>
            <a:ext cx="4255377" cy="2597121"/>
          </a:xfrm>
          <a:prstGeom prst="rect">
            <a:avLst/>
          </a:prstGeom>
        </p:spPr>
      </p:pic>
      <p:sp>
        <p:nvSpPr>
          <p:cNvPr id="2" name="Title 1">
            <a:extLst>
              <a:ext uri="{FF2B5EF4-FFF2-40B4-BE49-F238E27FC236}">
                <a16:creationId xmlns:a16="http://schemas.microsoft.com/office/drawing/2014/main" id="{DF0E84C3-135D-4BD0-9DBA-C5D365FA216F}"/>
              </a:ext>
            </a:extLst>
          </p:cNvPr>
          <p:cNvSpPr>
            <a:spLocks noGrp="1"/>
          </p:cNvSpPr>
          <p:nvPr>
            <p:ph type="title"/>
          </p:nvPr>
        </p:nvSpPr>
        <p:spPr/>
        <p:txBody>
          <a:bodyPr/>
          <a:lstStyle/>
          <a:p>
            <a:r>
              <a:rPr lang="en-US" sz="2800" dirty="0"/>
              <a:t>GE Studies on PFR Failure and RRS-PFR Limit</a:t>
            </a:r>
          </a:p>
        </p:txBody>
      </p:sp>
      <p:sp>
        <p:nvSpPr>
          <p:cNvPr id="21" name="Content Placeholder 20">
            <a:extLst>
              <a:ext uri="{FF2B5EF4-FFF2-40B4-BE49-F238E27FC236}">
                <a16:creationId xmlns:a16="http://schemas.microsoft.com/office/drawing/2014/main" id="{3E51FC19-8A32-4544-8798-9EDACBDE94C6}"/>
              </a:ext>
            </a:extLst>
          </p:cNvPr>
          <p:cNvSpPr>
            <a:spLocks noGrp="1"/>
          </p:cNvSpPr>
          <p:nvPr>
            <p:ph idx="1"/>
          </p:nvPr>
        </p:nvSpPr>
        <p:spPr>
          <a:xfrm>
            <a:off x="304800" y="5269467"/>
            <a:ext cx="8534400" cy="650565"/>
          </a:xfrm>
          <a:solidFill>
            <a:schemeClr val="accent1">
              <a:lumMod val="20000"/>
              <a:lumOff val="80000"/>
            </a:schemeClr>
          </a:solidFill>
        </p:spPr>
        <p:txBody>
          <a:bodyPr/>
          <a:lstStyle/>
          <a:p>
            <a:pPr marL="0" indent="0">
              <a:buNone/>
            </a:pPr>
            <a:r>
              <a:rPr lang="en-US" sz="1400" dirty="0"/>
              <a:t>To ensure that frequency degradation stays below 100mHz for PFR failure from a single resource, GE has suggested considering a limit that is equal to 10% of total PFR procured.</a:t>
            </a:r>
          </a:p>
        </p:txBody>
      </p:sp>
      <p:sp>
        <p:nvSpPr>
          <p:cNvPr id="4" name="Slide Number Placeholder 3">
            <a:extLst>
              <a:ext uri="{FF2B5EF4-FFF2-40B4-BE49-F238E27FC236}">
                <a16:creationId xmlns:a16="http://schemas.microsoft.com/office/drawing/2014/main" id="{BCB9320C-FD64-4B42-87B0-1E03E73F9324}"/>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11" name="TextBox 10">
            <a:extLst>
              <a:ext uri="{FF2B5EF4-FFF2-40B4-BE49-F238E27FC236}">
                <a16:creationId xmlns:a16="http://schemas.microsoft.com/office/drawing/2014/main" id="{BDB97D29-E29C-4D2D-B6E9-CD41ABBE772C}"/>
              </a:ext>
            </a:extLst>
          </p:cNvPr>
          <p:cNvSpPr txBox="1"/>
          <p:nvPr/>
        </p:nvSpPr>
        <p:spPr>
          <a:xfrm>
            <a:off x="255812" y="990600"/>
            <a:ext cx="8458200" cy="30777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sz="1400" u="none" strike="noStrike" dirty="0">
                <a:effectLst/>
              </a:rPr>
              <a:t>Delta Nadir/Failed PFR (</a:t>
            </a:r>
            <a:r>
              <a:rPr lang="en-US" sz="1400" u="none" strike="noStrike" dirty="0" err="1">
                <a:effectLst/>
              </a:rPr>
              <a:t>mHz</a:t>
            </a:r>
            <a:r>
              <a:rPr lang="en-US" sz="1400" u="none" strike="noStrike" dirty="0">
                <a:effectLst/>
              </a:rPr>
              <a:t>/100MW) </a:t>
            </a:r>
            <a:r>
              <a:rPr lang="en-US" sz="1400" dirty="0"/>
              <a:t>=0.163*Inertia (GWs) -14.15</a:t>
            </a:r>
          </a:p>
        </p:txBody>
      </p:sp>
      <p:graphicFrame>
        <p:nvGraphicFramePr>
          <p:cNvPr id="13" name="Table 13">
            <a:extLst>
              <a:ext uri="{FF2B5EF4-FFF2-40B4-BE49-F238E27FC236}">
                <a16:creationId xmlns:a16="http://schemas.microsoft.com/office/drawing/2014/main" id="{321E7E0C-BD07-4C0A-B017-44FA9F06F4F7}"/>
              </a:ext>
            </a:extLst>
          </p:cNvPr>
          <p:cNvGraphicFramePr>
            <a:graphicFrameLocks noGrp="1"/>
          </p:cNvGraphicFramePr>
          <p:nvPr>
            <p:extLst>
              <p:ext uri="{D42A27DB-BD31-4B8C-83A1-F6EECF244321}">
                <p14:modId xmlns:p14="http://schemas.microsoft.com/office/powerpoint/2010/main" val="2333930438"/>
              </p:ext>
            </p:extLst>
          </p:nvPr>
        </p:nvGraphicFramePr>
        <p:xfrm>
          <a:off x="0" y="1856656"/>
          <a:ext cx="4687197" cy="1481102"/>
        </p:xfrm>
        <a:graphic>
          <a:graphicData uri="http://schemas.openxmlformats.org/drawingml/2006/table">
            <a:tbl>
              <a:tblPr firstRow="1" bandRow="1">
                <a:tableStyleId>{5C22544A-7EE6-4342-B048-85BDC9FD1C3A}</a:tableStyleId>
              </a:tblPr>
              <a:tblGrid>
                <a:gridCol w="682887">
                  <a:extLst>
                    <a:ext uri="{9D8B030D-6E8A-4147-A177-3AD203B41FA5}">
                      <a16:colId xmlns:a16="http://schemas.microsoft.com/office/drawing/2014/main" val="1092622436"/>
                    </a:ext>
                  </a:extLst>
                </a:gridCol>
                <a:gridCol w="986790">
                  <a:extLst>
                    <a:ext uri="{9D8B030D-6E8A-4147-A177-3AD203B41FA5}">
                      <a16:colId xmlns:a16="http://schemas.microsoft.com/office/drawing/2014/main" val="2768244631"/>
                    </a:ext>
                  </a:extLst>
                </a:gridCol>
                <a:gridCol w="1005840">
                  <a:extLst>
                    <a:ext uri="{9D8B030D-6E8A-4147-A177-3AD203B41FA5}">
                      <a16:colId xmlns:a16="http://schemas.microsoft.com/office/drawing/2014/main" val="2903381872"/>
                    </a:ext>
                  </a:extLst>
                </a:gridCol>
                <a:gridCol w="1005840">
                  <a:extLst>
                    <a:ext uri="{9D8B030D-6E8A-4147-A177-3AD203B41FA5}">
                      <a16:colId xmlns:a16="http://schemas.microsoft.com/office/drawing/2014/main" val="2807342895"/>
                    </a:ext>
                  </a:extLst>
                </a:gridCol>
                <a:gridCol w="1005840">
                  <a:extLst>
                    <a:ext uri="{9D8B030D-6E8A-4147-A177-3AD203B41FA5}">
                      <a16:colId xmlns:a16="http://schemas.microsoft.com/office/drawing/2014/main" val="1603202763"/>
                    </a:ext>
                  </a:extLst>
                </a:gridCol>
              </a:tblGrid>
              <a:tr h="32286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rPr>
                        <a:t>Inertia</a:t>
                      </a:r>
                    </a:p>
                  </a:txBody>
                  <a:tcPr anchor="ctr"/>
                </a:tc>
                <a:tc gridSpan="4">
                  <a:txBody>
                    <a:bodyPr/>
                    <a:lstStyle/>
                    <a:p>
                      <a:pPr algn="ctr"/>
                      <a:r>
                        <a:rPr lang="en-US" sz="1100" dirty="0">
                          <a:latin typeface="+mn-lt"/>
                        </a:rPr>
                        <a:t>PFR Failure (MW)</a:t>
                      </a:r>
                    </a:p>
                  </a:txBody>
                  <a:tcPr anchor="ctr"/>
                </a:tc>
                <a:tc hMerge="1">
                  <a:txBody>
                    <a:bodyPr/>
                    <a:lstStyle/>
                    <a:p>
                      <a:pPr algn="ctr"/>
                      <a:endParaRPr lang="en-US" sz="1200" dirty="0"/>
                    </a:p>
                  </a:txBody>
                  <a:tcPr anchor="ctr"/>
                </a:tc>
                <a:tc hMerge="1">
                  <a:txBody>
                    <a:bodyPr/>
                    <a:lstStyle/>
                    <a:p>
                      <a:pPr algn="ctr"/>
                      <a:endParaRPr lang="en-US" sz="1200" dirty="0"/>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anchor="ctr"/>
                </a:tc>
                <a:extLst>
                  <a:ext uri="{0D108BD9-81ED-4DB2-BD59-A6C34878D82A}">
                    <a16:rowId xmlns:a16="http://schemas.microsoft.com/office/drawing/2014/main" val="176789948"/>
                  </a:ext>
                </a:extLst>
              </a:tr>
              <a:tr h="322862">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Inertia</a:t>
                      </a:r>
                    </a:p>
                  </a:txBody>
                  <a:tcPr anchor="ctr"/>
                </a:tc>
                <a:tc>
                  <a:txBody>
                    <a:bodyPr/>
                    <a:lstStyle/>
                    <a:p>
                      <a:pPr algn="ctr"/>
                      <a:r>
                        <a:rPr lang="en-US" sz="1100" b="1" dirty="0">
                          <a:solidFill>
                            <a:schemeClr val="bg1"/>
                          </a:solidFill>
                          <a:latin typeface="+mn-lt"/>
                        </a:rPr>
                        <a:t>30mHz degradation</a:t>
                      </a:r>
                    </a:p>
                  </a:txBody>
                  <a:tcPr anchor="ctr">
                    <a:solidFill>
                      <a:schemeClr val="accent1"/>
                    </a:solidFill>
                  </a:tcPr>
                </a:tc>
                <a:tc>
                  <a:txBody>
                    <a:bodyPr/>
                    <a:lstStyle/>
                    <a:p>
                      <a:pPr algn="ctr"/>
                      <a:r>
                        <a:rPr lang="en-US" sz="1100" b="1" dirty="0">
                          <a:solidFill>
                            <a:schemeClr val="bg1"/>
                          </a:solidFill>
                          <a:latin typeface="+mn-lt"/>
                        </a:rPr>
                        <a:t>50mHz degradation</a:t>
                      </a:r>
                    </a:p>
                  </a:txBody>
                  <a:tcPr anchor="ctr">
                    <a:solidFill>
                      <a:schemeClr val="accent1"/>
                    </a:solidFill>
                  </a:tcPr>
                </a:tc>
                <a:tc>
                  <a:txBody>
                    <a:bodyPr/>
                    <a:lstStyle/>
                    <a:p>
                      <a:pPr algn="ctr"/>
                      <a:r>
                        <a:rPr lang="en-US" sz="1100" b="1" dirty="0">
                          <a:solidFill>
                            <a:schemeClr val="bg1"/>
                          </a:solidFill>
                          <a:latin typeface="+mn-lt"/>
                        </a:rPr>
                        <a:t>70mHz degradation</a:t>
                      </a:r>
                    </a:p>
                  </a:txBody>
                  <a:tcPr anchor="c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chemeClr val="bg1"/>
                          </a:solidFill>
                          <a:latin typeface="+mn-lt"/>
                        </a:rPr>
                        <a:t>100mHz degradation</a:t>
                      </a:r>
                    </a:p>
                  </a:txBody>
                  <a:tcPr anchor="ctr">
                    <a:solidFill>
                      <a:schemeClr val="accent1"/>
                    </a:solidFill>
                  </a:tcPr>
                </a:tc>
                <a:extLst>
                  <a:ext uri="{0D108BD9-81ED-4DB2-BD59-A6C34878D82A}">
                    <a16:rowId xmlns:a16="http://schemas.microsoft.com/office/drawing/2014/main" val="1689877570"/>
                  </a:ext>
                </a:extLst>
              </a:tr>
              <a:tr h="365760">
                <a:tc>
                  <a:txBody>
                    <a:bodyPr/>
                    <a:lstStyle/>
                    <a:p>
                      <a:pPr algn="ctr" fontAlgn="b"/>
                      <a:r>
                        <a:rPr lang="en-US" sz="1100" b="0" i="0" u="none" strike="noStrike" dirty="0">
                          <a:solidFill>
                            <a:srgbClr val="000000"/>
                          </a:solidFill>
                          <a:effectLst/>
                          <a:latin typeface="+mn-lt"/>
                        </a:rPr>
                        <a:t>122 GWs</a:t>
                      </a:r>
                    </a:p>
                  </a:txBody>
                  <a:tcPr marL="9525" marR="9525" marT="9525" marB="0" anchor="ctr"/>
                </a:tc>
                <a:tc>
                  <a:txBody>
                    <a:bodyPr/>
                    <a:lstStyle/>
                    <a:p>
                      <a:pPr algn="ctr" fontAlgn="b"/>
                      <a:r>
                        <a:rPr lang="en-US" sz="1100" b="0" i="0" u="none" strike="noStrike" dirty="0">
                          <a:solidFill>
                            <a:srgbClr val="000000"/>
                          </a:solidFill>
                          <a:effectLst/>
                          <a:latin typeface="Calibri" panose="020F0502020204030204" pitchFamily="34" charset="0"/>
                        </a:rPr>
                        <a:t>523</a:t>
                      </a:r>
                    </a:p>
                  </a:txBody>
                  <a:tcPr marL="9525" marR="9525" marT="9525" marB="0" anchor="ctr"/>
                </a:tc>
                <a:tc>
                  <a:txBody>
                    <a:bodyPr/>
                    <a:lstStyle/>
                    <a:p>
                      <a:pPr algn="ctr" fontAlgn="b"/>
                      <a:r>
                        <a:rPr lang="en-US" sz="1100" b="0" i="0" u="none" strike="noStrike" dirty="0">
                          <a:solidFill>
                            <a:srgbClr val="000000"/>
                          </a:solidFill>
                          <a:effectLst/>
                          <a:latin typeface="Calibri" panose="020F0502020204030204" pitchFamily="34" charset="0"/>
                        </a:rPr>
                        <a:t>872</a:t>
                      </a:r>
                    </a:p>
                  </a:txBody>
                  <a:tcPr marL="9525" marR="9525" marT="9525" marB="0" anchor="ctr"/>
                </a:tc>
                <a:tc>
                  <a:txBody>
                    <a:bodyPr/>
                    <a:lstStyle/>
                    <a:p>
                      <a:pPr algn="ctr" fontAlgn="b"/>
                      <a:r>
                        <a:rPr lang="en-US" sz="1100" b="0" i="0" u="none" strike="noStrike" dirty="0">
                          <a:solidFill>
                            <a:srgbClr val="000000"/>
                          </a:solidFill>
                          <a:effectLst/>
                          <a:latin typeface="Calibri" panose="020F0502020204030204" pitchFamily="34" charset="0"/>
                        </a:rPr>
                        <a:t>1220</a:t>
                      </a:r>
                    </a:p>
                  </a:txBody>
                  <a:tcPr marL="9525" marR="9525" marT="9525" marB="0" anchor="ctr"/>
                </a:tc>
                <a:tc>
                  <a:txBody>
                    <a:bodyPr/>
                    <a:lstStyle/>
                    <a:p>
                      <a:pPr algn="ctr" fontAlgn="b"/>
                      <a:r>
                        <a:rPr lang="en-US" sz="1100" b="0" i="0" u="none" strike="noStrike" dirty="0">
                          <a:solidFill>
                            <a:srgbClr val="000000"/>
                          </a:solidFill>
                          <a:effectLst/>
                          <a:latin typeface="Calibri" panose="020F0502020204030204" pitchFamily="34" charset="0"/>
                        </a:rPr>
                        <a:t>1743</a:t>
                      </a:r>
                    </a:p>
                  </a:txBody>
                  <a:tcPr marL="9525" marR="9525" marT="9525" marB="0" anchor="ctr"/>
                </a:tc>
                <a:extLst>
                  <a:ext uri="{0D108BD9-81ED-4DB2-BD59-A6C34878D82A}">
                    <a16:rowId xmlns:a16="http://schemas.microsoft.com/office/drawing/2014/main" val="3256847311"/>
                  </a:ext>
                </a:extLst>
              </a:tr>
              <a:tr h="365760">
                <a:tc>
                  <a:txBody>
                    <a:bodyPr/>
                    <a:lstStyle/>
                    <a:p>
                      <a:pPr algn="ctr" fontAlgn="b"/>
                      <a:r>
                        <a:rPr lang="en-US" sz="1100" b="0" i="0" u="none" strike="noStrike" dirty="0">
                          <a:solidFill>
                            <a:srgbClr val="000000"/>
                          </a:solidFill>
                          <a:effectLst/>
                          <a:latin typeface="+mn-lt"/>
                        </a:rPr>
                        <a:t>244 GWs</a:t>
                      </a:r>
                    </a:p>
                  </a:txBody>
                  <a:tcPr marL="9525" marR="9525" marT="9525" marB="0" anchor="ctr"/>
                </a:tc>
                <a:tc>
                  <a:txBody>
                    <a:bodyPr/>
                    <a:lstStyle/>
                    <a:p>
                      <a:pPr algn="ctr" fontAlgn="b"/>
                      <a:r>
                        <a:rPr lang="en-US" sz="1100" b="0" i="0" u="none" strike="noStrike" dirty="0">
                          <a:solidFill>
                            <a:srgbClr val="000000"/>
                          </a:solidFill>
                          <a:effectLst/>
                          <a:latin typeface="Calibri" panose="020F0502020204030204" pitchFamily="34" charset="0"/>
                        </a:rPr>
                        <a:t>117</a:t>
                      </a:r>
                    </a:p>
                  </a:txBody>
                  <a:tcPr marL="9525" marR="9525" marT="9525" marB="0" anchor="ctr"/>
                </a:tc>
                <a:tc>
                  <a:txBody>
                    <a:bodyPr/>
                    <a:lstStyle/>
                    <a:p>
                      <a:pPr algn="ctr" fontAlgn="b"/>
                      <a:r>
                        <a:rPr lang="en-US" sz="1100" b="0" i="0" u="none" strike="noStrike">
                          <a:solidFill>
                            <a:srgbClr val="000000"/>
                          </a:solidFill>
                          <a:effectLst/>
                          <a:latin typeface="Calibri" panose="020F0502020204030204" pitchFamily="34" charset="0"/>
                        </a:rPr>
                        <a:t>195</a:t>
                      </a:r>
                    </a:p>
                  </a:txBody>
                  <a:tcPr marL="9525" marR="9525" marT="9525" marB="0" anchor="ctr"/>
                </a:tc>
                <a:tc>
                  <a:txBody>
                    <a:bodyPr/>
                    <a:lstStyle/>
                    <a:p>
                      <a:pPr algn="ctr" fontAlgn="b"/>
                      <a:r>
                        <a:rPr lang="en-US" sz="1100" b="0" i="0" u="none" strike="noStrike" dirty="0">
                          <a:solidFill>
                            <a:srgbClr val="000000"/>
                          </a:solidFill>
                          <a:effectLst/>
                          <a:latin typeface="Calibri" panose="020F0502020204030204" pitchFamily="34" charset="0"/>
                        </a:rPr>
                        <a:t>273</a:t>
                      </a:r>
                    </a:p>
                  </a:txBody>
                  <a:tcPr marL="9525" marR="9525" marT="9525" marB="0" anchor="ctr"/>
                </a:tc>
                <a:tc>
                  <a:txBody>
                    <a:bodyPr/>
                    <a:lstStyle/>
                    <a:p>
                      <a:pPr algn="ctr" fontAlgn="b"/>
                      <a:r>
                        <a:rPr lang="en-US" sz="1100" b="0" i="0" u="none" strike="noStrike" dirty="0">
                          <a:solidFill>
                            <a:srgbClr val="000000"/>
                          </a:solidFill>
                          <a:effectLst/>
                          <a:latin typeface="Calibri" panose="020F0502020204030204" pitchFamily="34" charset="0"/>
                        </a:rPr>
                        <a:t>390</a:t>
                      </a:r>
                    </a:p>
                  </a:txBody>
                  <a:tcPr marL="9525" marR="9525" marT="9525" marB="0" anchor="ctr"/>
                </a:tc>
                <a:extLst>
                  <a:ext uri="{0D108BD9-81ED-4DB2-BD59-A6C34878D82A}">
                    <a16:rowId xmlns:a16="http://schemas.microsoft.com/office/drawing/2014/main" val="160923925"/>
                  </a:ext>
                </a:extLst>
              </a:tr>
            </a:tbl>
          </a:graphicData>
        </a:graphic>
      </p:graphicFrame>
      <p:sp>
        <p:nvSpPr>
          <p:cNvPr id="9" name="Arrow: Right 8">
            <a:extLst>
              <a:ext uri="{FF2B5EF4-FFF2-40B4-BE49-F238E27FC236}">
                <a16:creationId xmlns:a16="http://schemas.microsoft.com/office/drawing/2014/main" id="{0D5F0E8A-469B-430A-9E3D-12A60E606B3F}"/>
              </a:ext>
            </a:extLst>
          </p:cNvPr>
          <p:cNvSpPr/>
          <p:nvPr/>
        </p:nvSpPr>
        <p:spPr>
          <a:xfrm rot="6608046">
            <a:off x="1920634" y="1485177"/>
            <a:ext cx="3810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9C8D7241-AF8E-48CF-9F28-8BBC605DA7E9}"/>
              </a:ext>
            </a:extLst>
          </p:cNvPr>
          <p:cNvSpPr/>
          <p:nvPr/>
        </p:nvSpPr>
        <p:spPr>
          <a:xfrm>
            <a:off x="4687197" y="2345155"/>
            <a:ext cx="3810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94BB118F-7D11-4FD6-8BF7-0D575ABDEF9E}"/>
              </a:ext>
            </a:extLst>
          </p:cNvPr>
          <p:cNvSpPr txBox="1"/>
          <p:nvPr/>
        </p:nvSpPr>
        <p:spPr>
          <a:xfrm>
            <a:off x="4201664" y="4258323"/>
            <a:ext cx="3959679" cy="646331"/>
          </a:xfrm>
          <a:prstGeom prst="rect">
            <a:avLst/>
          </a:prstGeom>
          <a:solidFill>
            <a:schemeClr val="accent2">
              <a:lumMod val="20000"/>
              <a:lumOff val="80000"/>
            </a:schemeClr>
          </a:solidFill>
        </p:spPr>
        <p:txBody>
          <a:bodyPr wrap="square" rtlCol="0">
            <a:spAutoFit/>
          </a:bodyPr>
          <a:lstStyle/>
          <a:p>
            <a:r>
              <a:rPr lang="en-US" sz="1200" i="1" dirty="0"/>
              <a:t>= “When inertia is ~244 GW.s, in an event triggered by loss of 2,805 MW, a 390 MW PFR failure would result in 100mHz degradation in frequency.”</a:t>
            </a:r>
          </a:p>
        </p:txBody>
      </p:sp>
      <p:cxnSp>
        <p:nvCxnSpPr>
          <p:cNvPr id="6" name="Connector: Curved 5">
            <a:extLst>
              <a:ext uri="{FF2B5EF4-FFF2-40B4-BE49-F238E27FC236}">
                <a16:creationId xmlns:a16="http://schemas.microsoft.com/office/drawing/2014/main" id="{5F23C5FE-CEFA-41A9-A7DB-B753A9135F4C}"/>
              </a:ext>
            </a:extLst>
          </p:cNvPr>
          <p:cNvCxnSpPr>
            <a:cxnSpLocks/>
          </p:cNvCxnSpPr>
          <p:nvPr/>
        </p:nvCxnSpPr>
        <p:spPr>
          <a:xfrm rot="5400000">
            <a:off x="6242287" y="3411622"/>
            <a:ext cx="894638" cy="847947"/>
          </a:xfrm>
          <a:prstGeom prst="curvedConnector3">
            <a:avLst>
              <a:gd name="adj1" fmla="val 71294"/>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64F5EFA5-FE54-450B-96B0-C2CB7ABB36D4}"/>
              </a:ext>
            </a:extLst>
          </p:cNvPr>
          <p:cNvSpPr/>
          <p:nvPr/>
        </p:nvSpPr>
        <p:spPr>
          <a:xfrm>
            <a:off x="6023295" y="3217329"/>
            <a:ext cx="158208" cy="12042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7" name="TextBox 16">
            <a:extLst>
              <a:ext uri="{FF2B5EF4-FFF2-40B4-BE49-F238E27FC236}">
                <a16:creationId xmlns:a16="http://schemas.microsoft.com/office/drawing/2014/main" id="{207F21E8-337C-48C9-97EB-300EC33DFEE0}"/>
              </a:ext>
            </a:extLst>
          </p:cNvPr>
          <p:cNvSpPr txBox="1"/>
          <p:nvPr/>
        </p:nvSpPr>
        <p:spPr>
          <a:xfrm>
            <a:off x="703769" y="3466349"/>
            <a:ext cx="3959679" cy="646331"/>
          </a:xfrm>
          <a:prstGeom prst="rect">
            <a:avLst/>
          </a:prstGeom>
          <a:solidFill>
            <a:schemeClr val="accent2">
              <a:lumMod val="20000"/>
              <a:lumOff val="80000"/>
            </a:schemeClr>
          </a:solidFill>
        </p:spPr>
        <p:txBody>
          <a:bodyPr wrap="square" rtlCol="0">
            <a:spAutoFit/>
          </a:bodyPr>
          <a:lstStyle/>
          <a:p>
            <a:r>
              <a:rPr lang="en-US" sz="1200" i="1" dirty="0"/>
              <a:t>= “When inertia is ~122 GW.s, in an event triggered by loss of 2,805 MW, a 523 MW PFR failure would result in 30mHz degradation in frequency.”</a:t>
            </a:r>
          </a:p>
        </p:txBody>
      </p:sp>
      <p:cxnSp>
        <p:nvCxnSpPr>
          <p:cNvPr id="18" name="Connector: Curved 17">
            <a:extLst>
              <a:ext uri="{FF2B5EF4-FFF2-40B4-BE49-F238E27FC236}">
                <a16:creationId xmlns:a16="http://schemas.microsoft.com/office/drawing/2014/main" id="{3B5336B8-29B3-4F9B-9D4E-5FF41DA80D18}"/>
              </a:ext>
            </a:extLst>
          </p:cNvPr>
          <p:cNvCxnSpPr>
            <a:cxnSpLocks/>
            <a:stCxn id="16" idx="3"/>
            <a:endCxn id="17" idx="3"/>
          </p:cNvCxnSpPr>
          <p:nvPr/>
        </p:nvCxnSpPr>
        <p:spPr>
          <a:xfrm rot="5400000">
            <a:off x="5120260" y="2863310"/>
            <a:ext cx="469393" cy="1383016"/>
          </a:xfrm>
          <a:prstGeom prst="curvedConnector2">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6513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07E4D-2CA8-4AE8-8739-E03D569F8B38}"/>
              </a:ext>
            </a:extLst>
          </p:cNvPr>
          <p:cNvSpPr>
            <a:spLocks noGrp="1"/>
          </p:cNvSpPr>
          <p:nvPr>
            <p:ph type="title"/>
          </p:nvPr>
        </p:nvSpPr>
        <p:spPr/>
        <p:txBody>
          <a:bodyPr/>
          <a:lstStyle/>
          <a:p>
            <a:r>
              <a:rPr lang="en-US" sz="2400" dirty="0"/>
              <a:t>Thinking through GE’s Initial Recommendation further</a:t>
            </a:r>
          </a:p>
        </p:txBody>
      </p:sp>
      <p:sp>
        <p:nvSpPr>
          <p:cNvPr id="3" name="Content Placeholder 2">
            <a:extLst>
              <a:ext uri="{FF2B5EF4-FFF2-40B4-BE49-F238E27FC236}">
                <a16:creationId xmlns:a16="http://schemas.microsoft.com/office/drawing/2014/main" id="{7F825F2B-90F5-41A6-BDDE-258E203BE7A2}"/>
              </a:ext>
            </a:extLst>
          </p:cNvPr>
          <p:cNvSpPr>
            <a:spLocks noGrp="1"/>
          </p:cNvSpPr>
          <p:nvPr>
            <p:ph idx="1"/>
          </p:nvPr>
        </p:nvSpPr>
        <p:spPr>
          <a:xfrm>
            <a:off x="304800" y="855406"/>
            <a:ext cx="5067300" cy="5064627"/>
          </a:xfrm>
        </p:spPr>
        <p:txBody>
          <a:bodyPr/>
          <a:lstStyle/>
          <a:p>
            <a:r>
              <a:rPr lang="en-US" sz="1400" dirty="0"/>
              <a:t>In the suggested 10% approach, the maximum limit of RRS-PFR from a single Resources would vary dynamically with grid inertia conditions. </a:t>
            </a:r>
          </a:p>
          <a:p>
            <a:pPr lvl="1"/>
            <a:r>
              <a:rPr lang="en-US" sz="1400" dirty="0"/>
              <a:t>Based on the 2024 RRS quantities the limit change every hour and its value would range between 230 MW to 520 MW. </a:t>
            </a:r>
          </a:p>
          <a:p>
            <a:pPr lvl="1"/>
            <a:r>
              <a:rPr lang="en-US" sz="1400" dirty="0"/>
              <a:t>Based on 2023 inertia, a failed response from one resource providing 10% of total procured PFR would result in a frequency degradation of 50mHz or higher 79% of the time. ERCOT considers this to be a risk to reliability. </a:t>
            </a:r>
          </a:p>
          <a:p>
            <a:pPr lvl="1"/>
            <a:endParaRPr lang="en-US" sz="800" dirty="0"/>
          </a:p>
          <a:p>
            <a:r>
              <a:rPr lang="en-US" sz="1400" dirty="0"/>
              <a:t>To implement a concept like this, changes will be needed to both ERCOT Market and Energy Management Systems. </a:t>
            </a:r>
          </a:p>
          <a:p>
            <a:pPr lvl="1"/>
            <a:endParaRPr lang="en-US" sz="800" dirty="0"/>
          </a:p>
          <a:p>
            <a:r>
              <a:rPr lang="en-US" sz="1400" dirty="0"/>
              <a:t>Given the sensitivity of the issue and knowing that there will be some involved systems with changes, ERCOT conducted analysis to assess if the proposed study approach can be applied to derive a </a:t>
            </a:r>
            <a:r>
              <a:rPr lang="en-US" sz="1400" dirty="0">
                <a:solidFill>
                  <a:schemeClr val="tx2"/>
                </a:solidFill>
              </a:rPr>
              <a:t>static RRS-PFR limit that can apply agnostic of </a:t>
            </a:r>
            <a:r>
              <a:rPr lang="en-US" sz="1400" dirty="0"/>
              <a:t>grid inertia</a:t>
            </a:r>
            <a:r>
              <a:rPr lang="en-US" sz="1400" dirty="0">
                <a:solidFill>
                  <a:schemeClr val="tx2"/>
                </a:solidFill>
              </a:rPr>
              <a:t>.  </a:t>
            </a:r>
          </a:p>
          <a:p>
            <a:pPr lvl="1"/>
            <a:r>
              <a:rPr lang="en-US" sz="1400" dirty="0"/>
              <a:t>In the short term, a static RRS-PFR limit </a:t>
            </a:r>
            <a:r>
              <a:rPr lang="en-US" sz="1400" dirty="0">
                <a:solidFill>
                  <a:schemeClr val="tx2"/>
                </a:solidFill>
              </a:rPr>
              <a:t>will be simpler to implement and monitor. ERCOT expects minimal system changes </a:t>
            </a:r>
            <a:r>
              <a:rPr lang="en-US" sz="1400" dirty="0"/>
              <a:t>to implement this</a:t>
            </a:r>
            <a:r>
              <a:rPr lang="en-US" sz="1400" dirty="0">
                <a:solidFill>
                  <a:schemeClr val="tx2"/>
                </a:solidFill>
              </a:rPr>
              <a:t>.</a:t>
            </a:r>
            <a:endParaRPr lang="en-US" sz="1400" dirty="0"/>
          </a:p>
          <a:p>
            <a:endParaRPr lang="en-US" sz="1400" dirty="0"/>
          </a:p>
          <a:p>
            <a:endParaRPr lang="en-US" sz="1400" dirty="0"/>
          </a:p>
          <a:p>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id="{DDD9049F-128B-4DA5-A5F5-A013ED10C66C}"/>
              </a:ext>
            </a:extLst>
          </p:cNvPr>
          <p:cNvSpPr>
            <a:spLocks noGrp="1"/>
          </p:cNvSpPr>
          <p:nvPr>
            <p:ph type="sldNum" sz="quarter" idx="4"/>
          </p:nvPr>
        </p:nvSpPr>
        <p:spPr/>
        <p:txBody>
          <a:bodyPr/>
          <a:lstStyle/>
          <a:p>
            <a:fld id="{1D93BD3E-1E9A-4970-A6F7-E7AC52762E0C}" type="slidenum">
              <a:rPr lang="en-US" smtClean="0"/>
              <a:pPr/>
              <a:t>7</a:t>
            </a:fld>
            <a:endParaRPr lang="en-US" dirty="0"/>
          </a:p>
        </p:txBody>
      </p:sp>
      <p:sp>
        <p:nvSpPr>
          <p:cNvPr id="7" name="TextBox 6">
            <a:extLst>
              <a:ext uri="{FF2B5EF4-FFF2-40B4-BE49-F238E27FC236}">
                <a16:creationId xmlns:a16="http://schemas.microsoft.com/office/drawing/2014/main" id="{FDE1C14C-90C1-4BB5-881E-B7EDAD2B26B4}"/>
              </a:ext>
            </a:extLst>
          </p:cNvPr>
          <p:cNvSpPr txBox="1"/>
          <p:nvPr/>
        </p:nvSpPr>
        <p:spPr>
          <a:xfrm>
            <a:off x="2262865" y="6519704"/>
            <a:ext cx="6511019" cy="246221"/>
          </a:xfrm>
          <a:prstGeom prst="rect">
            <a:avLst/>
          </a:prstGeom>
          <a:noFill/>
        </p:spPr>
        <p:txBody>
          <a:bodyPr wrap="square">
            <a:spAutoFit/>
          </a:bodyPr>
          <a:lstStyle/>
          <a:p>
            <a:r>
              <a:rPr lang="en-US" sz="1000" dirty="0">
                <a:solidFill>
                  <a:srgbClr val="FF0000"/>
                </a:solidFill>
              </a:rPr>
              <a:t>*</a:t>
            </a:r>
            <a:r>
              <a:rPr lang="en-US" sz="1000" dirty="0">
                <a:solidFill>
                  <a:schemeClr val="tx2"/>
                </a:solidFill>
              </a:rPr>
              <a:t>Based on 2023 Inertia, the percentage of hours with different levels of  frequency degradation was calculated.</a:t>
            </a:r>
          </a:p>
        </p:txBody>
      </p:sp>
      <p:graphicFrame>
        <p:nvGraphicFramePr>
          <p:cNvPr id="5" name="Chart 4">
            <a:extLst>
              <a:ext uri="{FF2B5EF4-FFF2-40B4-BE49-F238E27FC236}">
                <a16:creationId xmlns:a16="http://schemas.microsoft.com/office/drawing/2014/main" id="{DD2415B4-F2BE-4DE1-A90F-6B50226EB0B1}"/>
              </a:ext>
            </a:extLst>
          </p:cNvPr>
          <p:cNvGraphicFramePr>
            <a:graphicFrameLocks/>
          </p:cNvGraphicFramePr>
          <p:nvPr>
            <p:extLst>
              <p:ext uri="{D42A27DB-BD31-4B8C-83A1-F6EECF244321}">
                <p14:modId xmlns:p14="http://schemas.microsoft.com/office/powerpoint/2010/main" val="2065851061"/>
              </p:ext>
            </p:extLst>
          </p:nvPr>
        </p:nvGraphicFramePr>
        <p:xfrm>
          <a:off x="5124052" y="1361671"/>
          <a:ext cx="3961225" cy="31170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47231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F8C844E8-7EDB-4C5B-86C3-7BB288308B03}"/>
              </a:ext>
            </a:extLst>
          </p:cNvPr>
          <p:cNvSpPr txBox="1"/>
          <p:nvPr/>
        </p:nvSpPr>
        <p:spPr>
          <a:xfrm>
            <a:off x="4904517" y="1213695"/>
            <a:ext cx="4056243" cy="4999351"/>
          </a:xfrm>
          <a:prstGeom prst="rect">
            <a:avLst/>
          </a:prstGeom>
          <a:noFill/>
          <a:ln w="3175">
            <a:solidFill>
              <a:schemeClr val="tx1"/>
            </a:solidFill>
          </a:ln>
        </p:spPr>
        <p:txBody>
          <a:bodyPr wrap="none" rtlCol="0">
            <a:noAutofit/>
          </a:bodyPr>
          <a:lstStyle/>
          <a:p>
            <a:endParaRPr lang="en-US" dirty="0"/>
          </a:p>
        </p:txBody>
      </p:sp>
      <p:pic>
        <p:nvPicPr>
          <p:cNvPr id="10" name="Picture 9">
            <a:extLst>
              <a:ext uri="{FF2B5EF4-FFF2-40B4-BE49-F238E27FC236}">
                <a16:creationId xmlns:a16="http://schemas.microsoft.com/office/drawing/2014/main" id="{0F354111-7E06-2F73-CE45-314DCCD7178F}"/>
              </a:ext>
            </a:extLst>
          </p:cNvPr>
          <p:cNvPicPr>
            <a:picLocks noChangeAspect="1"/>
          </p:cNvPicPr>
          <p:nvPr/>
        </p:nvPicPr>
        <p:blipFill>
          <a:blip r:embed="rId2"/>
          <a:stretch>
            <a:fillRect/>
          </a:stretch>
        </p:blipFill>
        <p:spPr>
          <a:xfrm>
            <a:off x="4859820" y="1299113"/>
            <a:ext cx="4145639" cy="4743099"/>
          </a:xfrm>
          <a:prstGeom prst="rect">
            <a:avLst/>
          </a:prstGeom>
        </p:spPr>
      </p:pic>
      <p:sp>
        <p:nvSpPr>
          <p:cNvPr id="3" name="Content Placeholder 2">
            <a:extLst>
              <a:ext uri="{FF2B5EF4-FFF2-40B4-BE49-F238E27FC236}">
                <a16:creationId xmlns:a16="http://schemas.microsoft.com/office/drawing/2014/main" id="{F837F295-ACEB-43D4-A4EF-C5CFBED14E0D}"/>
              </a:ext>
            </a:extLst>
          </p:cNvPr>
          <p:cNvSpPr>
            <a:spLocks noGrp="1"/>
          </p:cNvSpPr>
          <p:nvPr>
            <p:ph idx="1"/>
          </p:nvPr>
        </p:nvSpPr>
        <p:spPr/>
        <p:txBody>
          <a:bodyPr/>
          <a:lstStyle/>
          <a:p>
            <a:r>
              <a:rPr lang="en-US" sz="1400" dirty="0"/>
              <a:t> T</a:t>
            </a:r>
            <a:r>
              <a:rPr lang="en-US" sz="1400" dirty="0">
                <a:solidFill>
                  <a:schemeClr val="tx2"/>
                </a:solidFill>
              </a:rPr>
              <a:t>he study was extended into two additional higher inertia conditions namely 300GWs and 360GWs. </a:t>
            </a:r>
          </a:p>
          <a:p>
            <a:pPr lvl="1"/>
            <a:endParaRPr lang="en-US" sz="1400" dirty="0">
              <a:solidFill>
                <a:schemeClr val="tx2"/>
              </a:solidFill>
            </a:endParaRPr>
          </a:p>
          <a:p>
            <a:pPr lvl="1"/>
            <a:endParaRPr lang="en-US" sz="1400" dirty="0">
              <a:solidFill>
                <a:schemeClr val="tx2"/>
              </a:solidFill>
            </a:endParaRPr>
          </a:p>
          <a:p>
            <a:pPr lvl="1"/>
            <a:endParaRPr lang="en-US" sz="1600" dirty="0"/>
          </a:p>
        </p:txBody>
      </p:sp>
      <p:sp>
        <p:nvSpPr>
          <p:cNvPr id="2" name="Title 1">
            <a:extLst>
              <a:ext uri="{FF2B5EF4-FFF2-40B4-BE49-F238E27FC236}">
                <a16:creationId xmlns:a16="http://schemas.microsoft.com/office/drawing/2014/main" id="{508224CB-D67A-4B27-9696-65EF97EB55DE}"/>
              </a:ext>
            </a:extLst>
          </p:cNvPr>
          <p:cNvSpPr>
            <a:spLocks noGrp="1"/>
          </p:cNvSpPr>
          <p:nvPr>
            <p:ph type="title"/>
          </p:nvPr>
        </p:nvSpPr>
        <p:spPr/>
        <p:txBody>
          <a:bodyPr/>
          <a:lstStyle/>
          <a:p>
            <a:r>
              <a:rPr lang="en-US" sz="2400" dirty="0"/>
              <a:t>ERCOT’s complementary Studies on PFR Failure</a:t>
            </a:r>
          </a:p>
        </p:txBody>
      </p:sp>
      <p:sp>
        <p:nvSpPr>
          <p:cNvPr id="4" name="Slide Number Placeholder 3">
            <a:extLst>
              <a:ext uri="{FF2B5EF4-FFF2-40B4-BE49-F238E27FC236}">
                <a16:creationId xmlns:a16="http://schemas.microsoft.com/office/drawing/2014/main" id="{F8E30C85-0643-47E2-A813-3869579E064A}"/>
              </a:ext>
            </a:extLst>
          </p:cNvPr>
          <p:cNvSpPr>
            <a:spLocks noGrp="1"/>
          </p:cNvSpPr>
          <p:nvPr>
            <p:ph type="sldNum" sz="quarter" idx="4"/>
          </p:nvPr>
        </p:nvSpPr>
        <p:spPr/>
        <p:txBody>
          <a:bodyPr/>
          <a:lstStyle/>
          <a:p>
            <a:fld id="{1D93BD3E-1E9A-4970-A6F7-E7AC52762E0C}" type="slidenum">
              <a:rPr lang="en-US" smtClean="0"/>
              <a:pPr/>
              <a:t>8</a:t>
            </a:fld>
            <a:endParaRPr lang="en-US" dirty="0"/>
          </a:p>
        </p:txBody>
      </p:sp>
      <p:sp>
        <p:nvSpPr>
          <p:cNvPr id="7" name="TextBox 6">
            <a:extLst>
              <a:ext uri="{FF2B5EF4-FFF2-40B4-BE49-F238E27FC236}">
                <a16:creationId xmlns:a16="http://schemas.microsoft.com/office/drawing/2014/main" id="{3818A5F9-4D18-48D6-B64C-EAF0AEF07D46}"/>
              </a:ext>
            </a:extLst>
          </p:cNvPr>
          <p:cNvSpPr txBox="1"/>
          <p:nvPr/>
        </p:nvSpPr>
        <p:spPr>
          <a:xfrm>
            <a:off x="7350471" y="3028671"/>
            <a:ext cx="1414400" cy="369332"/>
          </a:xfrm>
          <a:prstGeom prst="rect">
            <a:avLst/>
          </a:prstGeom>
          <a:solidFill>
            <a:srgbClr val="FFE89F"/>
          </a:solidFill>
        </p:spPr>
        <p:txBody>
          <a:bodyPr wrap="square" rtlCol="0">
            <a:spAutoFit/>
          </a:bodyPr>
          <a:lstStyle/>
          <a:p>
            <a:r>
              <a:rPr lang="en-US" sz="900" b="1" dirty="0"/>
              <a:t>ERCOT Study </a:t>
            </a:r>
          </a:p>
          <a:p>
            <a:r>
              <a:rPr lang="en-US" sz="900" b="1" dirty="0"/>
              <a:t>(300 GWs, 360 GWs</a:t>
            </a:r>
            <a:r>
              <a:rPr lang="en-US" sz="900" dirty="0"/>
              <a:t>)</a:t>
            </a:r>
          </a:p>
        </p:txBody>
      </p:sp>
      <p:sp>
        <p:nvSpPr>
          <p:cNvPr id="8" name="Rectangle: Rounded Corners 7">
            <a:extLst>
              <a:ext uri="{FF2B5EF4-FFF2-40B4-BE49-F238E27FC236}">
                <a16:creationId xmlns:a16="http://schemas.microsoft.com/office/drawing/2014/main" id="{61CE18D8-D758-4682-8A38-2666C7854B66}"/>
              </a:ext>
            </a:extLst>
          </p:cNvPr>
          <p:cNvSpPr/>
          <p:nvPr/>
        </p:nvSpPr>
        <p:spPr>
          <a:xfrm>
            <a:off x="7777957" y="1992241"/>
            <a:ext cx="803630" cy="857286"/>
          </a:xfrm>
          <a:prstGeom prst="roundRect">
            <a:avLst/>
          </a:prstGeom>
          <a:solidFill>
            <a:srgbClr val="FFC000">
              <a:alpha val="5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Arrow Connector 8">
            <a:extLst>
              <a:ext uri="{FF2B5EF4-FFF2-40B4-BE49-F238E27FC236}">
                <a16:creationId xmlns:a16="http://schemas.microsoft.com/office/drawing/2014/main" id="{5DA527F2-500E-4F6F-AB52-9E199DC54908}"/>
              </a:ext>
            </a:extLst>
          </p:cNvPr>
          <p:cNvCxnSpPr>
            <a:cxnSpLocks/>
          </p:cNvCxnSpPr>
          <p:nvPr/>
        </p:nvCxnSpPr>
        <p:spPr>
          <a:xfrm flipH="1" flipV="1">
            <a:off x="8123194" y="2848715"/>
            <a:ext cx="113157" cy="275240"/>
          </a:xfrm>
          <a:prstGeom prst="straightConnector1">
            <a:avLst/>
          </a:prstGeom>
          <a:ln>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E5BC60E9-1F0C-4A8F-8394-4A9DB67C2142}"/>
              </a:ext>
            </a:extLst>
          </p:cNvPr>
          <p:cNvSpPr txBox="1"/>
          <p:nvPr/>
        </p:nvSpPr>
        <p:spPr>
          <a:xfrm>
            <a:off x="304800" y="1213695"/>
            <a:ext cx="4056243" cy="4999351"/>
          </a:xfrm>
          <a:prstGeom prst="rect">
            <a:avLst/>
          </a:prstGeom>
          <a:noFill/>
          <a:ln w="3175">
            <a:solidFill>
              <a:schemeClr val="tx1"/>
            </a:solidFill>
          </a:ln>
        </p:spPr>
        <p:txBody>
          <a:bodyPr wrap="none" rtlCol="0">
            <a:noAutofit/>
          </a:bodyPr>
          <a:lstStyle/>
          <a:p>
            <a:endParaRPr lang="en-US" dirty="0"/>
          </a:p>
        </p:txBody>
      </p:sp>
      <p:sp>
        <p:nvSpPr>
          <p:cNvPr id="20" name="Arrow: Right 19">
            <a:extLst>
              <a:ext uri="{FF2B5EF4-FFF2-40B4-BE49-F238E27FC236}">
                <a16:creationId xmlns:a16="http://schemas.microsoft.com/office/drawing/2014/main" id="{2B1E67CC-B6FB-482C-BEC9-1935D33DB5FB}"/>
              </a:ext>
            </a:extLst>
          </p:cNvPr>
          <p:cNvSpPr/>
          <p:nvPr/>
        </p:nvSpPr>
        <p:spPr>
          <a:xfrm>
            <a:off x="4419600" y="3639398"/>
            <a:ext cx="3810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8A837CCB-50BE-E796-49EB-93F5A49AEEA1}"/>
              </a:ext>
            </a:extLst>
          </p:cNvPr>
          <p:cNvPicPr>
            <a:picLocks noChangeAspect="1"/>
          </p:cNvPicPr>
          <p:nvPr/>
        </p:nvPicPr>
        <p:blipFill>
          <a:blip r:embed="rId3"/>
          <a:stretch>
            <a:fillRect/>
          </a:stretch>
        </p:blipFill>
        <p:spPr>
          <a:xfrm>
            <a:off x="259417" y="1266750"/>
            <a:ext cx="4054191" cy="4883319"/>
          </a:xfrm>
          <a:prstGeom prst="rect">
            <a:avLst/>
          </a:prstGeom>
        </p:spPr>
      </p:pic>
    </p:spTree>
    <p:extLst>
      <p:ext uri="{BB962C8B-B14F-4D97-AF65-F5344CB8AC3E}">
        <p14:creationId xmlns:p14="http://schemas.microsoft.com/office/powerpoint/2010/main" val="597341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A4946-9843-4F9B-B2BF-794399D0BD89}"/>
              </a:ext>
            </a:extLst>
          </p:cNvPr>
          <p:cNvSpPr>
            <a:spLocks noGrp="1"/>
          </p:cNvSpPr>
          <p:nvPr>
            <p:ph type="title"/>
          </p:nvPr>
        </p:nvSpPr>
        <p:spPr/>
        <p:txBody>
          <a:bodyPr/>
          <a:lstStyle/>
          <a:p>
            <a:r>
              <a:rPr lang="en-US" sz="2400" dirty="0"/>
              <a:t>ERCOT’s complementary Studies on PFR Failure, Contd.</a:t>
            </a:r>
          </a:p>
        </p:txBody>
      </p:sp>
      <p:sp>
        <p:nvSpPr>
          <p:cNvPr id="3" name="Content Placeholder 2">
            <a:extLst>
              <a:ext uri="{FF2B5EF4-FFF2-40B4-BE49-F238E27FC236}">
                <a16:creationId xmlns:a16="http://schemas.microsoft.com/office/drawing/2014/main" id="{410846DD-938F-4DE8-B66C-02E71E31F271}"/>
              </a:ext>
            </a:extLst>
          </p:cNvPr>
          <p:cNvSpPr>
            <a:spLocks noGrp="1"/>
          </p:cNvSpPr>
          <p:nvPr>
            <p:ph idx="1"/>
          </p:nvPr>
        </p:nvSpPr>
        <p:spPr/>
        <p:txBody>
          <a:bodyPr/>
          <a:lstStyle/>
          <a:p>
            <a:r>
              <a:rPr lang="en-US" sz="1400" dirty="0">
                <a:solidFill>
                  <a:schemeClr val="tx2"/>
                </a:solidFill>
              </a:rPr>
              <a:t>To derive </a:t>
            </a:r>
            <a:r>
              <a:rPr lang="en-US" sz="1400" dirty="0"/>
              <a:t>a static RRS-PFR limit using the recommended GE study methodology, using the updated relationship between PFR failure and inertia, a value that will keep expected frequency degradation below 50mHz under all relevant inertia conditions was identified. </a:t>
            </a:r>
          </a:p>
          <a:p>
            <a:pPr lvl="1"/>
            <a:r>
              <a:rPr lang="en-US" sz="1400" dirty="0"/>
              <a:t>If the maximum RRS-PFR limit for a Resource is established at </a:t>
            </a:r>
            <a:r>
              <a:rPr lang="en-US" sz="1600" u="sng" dirty="0">
                <a:solidFill>
                  <a:srgbClr val="FFC000"/>
                </a:solidFill>
              </a:rPr>
              <a:t>157</a:t>
            </a:r>
            <a:r>
              <a:rPr lang="en-US" sz="1400" dirty="0"/>
              <a:t> MW, the frequency degradation risk associated with response failure from one resource, is expected to be below 50mHz.</a:t>
            </a:r>
          </a:p>
          <a:p>
            <a:pPr marL="342900" lvl="1" indent="0">
              <a:buNone/>
            </a:pPr>
            <a:endParaRPr lang="en-US" sz="1400" dirty="0"/>
          </a:p>
        </p:txBody>
      </p:sp>
      <p:sp>
        <p:nvSpPr>
          <p:cNvPr id="4" name="Slide Number Placeholder 3">
            <a:extLst>
              <a:ext uri="{FF2B5EF4-FFF2-40B4-BE49-F238E27FC236}">
                <a16:creationId xmlns:a16="http://schemas.microsoft.com/office/drawing/2014/main" id="{7EA45200-1B6E-401F-BCD4-4694EEA4732D}"/>
              </a:ext>
            </a:extLst>
          </p:cNvPr>
          <p:cNvSpPr>
            <a:spLocks noGrp="1"/>
          </p:cNvSpPr>
          <p:nvPr>
            <p:ph type="sldNum" sz="quarter" idx="4"/>
          </p:nvPr>
        </p:nvSpPr>
        <p:spPr/>
        <p:txBody>
          <a:bodyPr/>
          <a:lstStyle/>
          <a:p>
            <a:fld id="{1D93BD3E-1E9A-4970-A6F7-E7AC52762E0C}" type="slidenum">
              <a:rPr lang="en-US" smtClean="0"/>
              <a:pPr/>
              <a:t>9</a:t>
            </a:fld>
            <a:endParaRPr lang="en-US" dirty="0"/>
          </a:p>
        </p:txBody>
      </p:sp>
      <p:sp>
        <p:nvSpPr>
          <p:cNvPr id="7" name="TextBox 6">
            <a:extLst>
              <a:ext uri="{FF2B5EF4-FFF2-40B4-BE49-F238E27FC236}">
                <a16:creationId xmlns:a16="http://schemas.microsoft.com/office/drawing/2014/main" id="{5C985D25-A014-43FD-A320-5BD51D896E42}"/>
              </a:ext>
            </a:extLst>
          </p:cNvPr>
          <p:cNvSpPr txBox="1"/>
          <p:nvPr/>
        </p:nvSpPr>
        <p:spPr>
          <a:xfrm>
            <a:off x="2262865" y="6519704"/>
            <a:ext cx="6511019" cy="246221"/>
          </a:xfrm>
          <a:prstGeom prst="rect">
            <a:avLst/>
          </a:prstGeom>
          <a:noFill/>
        </p:spPr>
        <p:txBody>
          <a:bodyPr wrap="square">
            <a:spAutoFit/>
          </a:bodyPr>
          <a:lstStyle/>
          <a:p>
            <a:r>
              <a:rPr lang="en-US" sz="1000" dirty="0">
                <a:solidFill>
                  <a:srgbClr val="FF0000"/>
                </a:solidFill>
              </a:rPr>
              <a:t>*</a:t>
            </a:r>
            <a:r>
              <a:rPr lang="en-US" sz="1000" dirty="0">
                <a:solidFill>
                  <a:schemeClr val="tx2"/>
                </a:solidFill>
              </a:rPr>
              <a:t>Based on 2023 Inertia, the percentage of hours with different levels of  frequency degradation was calculated.</a:t>
            </a:r>
          </a:p>
        </p:txBody>
      </p:sp>
      <p:pic>
        <p:nvPicPr>
          <p:cNvPr id="8" name="Picture 7">
            <a:extLst>
              <a:ext uri="{FF2B5EF4-FFF2-40B4-BE49-F238E27FC236}">
                <a16:creationId xmlns:a16="http://schemas.microsoft.com/office/drawing/2014/main" id="{EF79F311-EB17-935F-99F7-0056DC7ABF3C}"/>
              </a:ext>
            </a:extLst>
          </p:cNvPr>
          <p:cNvPicPr>
            <a:picLocks noChangeAspect="1"/>
          </p:cNvPicPr>
          <p:nvPr/>
        </p:nvPicPr>
        <p:blipFill>
          <a:blip r:embed="rId2"/>
          <a:stretch>
            <a:fillRect/>
          </a:stretch>
        </p:blipFill>
        <p:spPr>
          <a:xfrm>
            <a:off x="122914" y="2409539"/>
            <a:ext cx="5066215" cy="3810330"/>
          </a:xfrm>
          <a:prstGeom prst="rect">
            <a:avLst/>
          </a:prstGeom>
        </p:spPr>
      </p:pic>
      <p:graphicFrame>
        <p:nvGraphicFramePr>
          <p:cNvPr id="6" name="Chart 5">
            <a:extLst>
              <a:ext uri="{FF2B5EF4-FFF2-40B4-BE49-F238E27FC236}">
                <a16:creationId xmlns:a16="http://schemas.microsoft.com/office/drawing/2014/main" id="{DD2415B4-F2BE-4DE1-A90F-6B50226EB0B1}"/>
              </a:ext>
            </a:extLst>
          </p:cNvPr>
          <p:cNvGraphicFramePr>
            <a:graphicFrameLocks/>
          </p:cNvGraphicFramePr>
          <p:nvPr>
            <p:extLst>
              <p:ext uri="{D42A27DB-BD31-4B8C-83A1-F6EECF244321}">
                <p14:modId xmlns:p14="http://schemas.microsoft.com/office/powerpoint/2010/main" val="2156000488"/>
              </p:ext>
            </p:extLst>
          </p:nvPr>
        </p:nvGraphicFramePr>
        <p:xfrm>
          <a:off x="4826953" y="2276087"/>
          <a:ext cx="4438650" cy="32432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72230306"/>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36368</TotalTime>
  <Words>1904</Words>
  <Application>Microsoft Office PowerPoint</Application>
  <PresentationFormat>On-screen Show (4:3)</PresentationFormat>
  <Paragraphs>416</Paragraphs>
  <Slides>14</Slides>
  <Notes>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14</vt:i4>
      </vt:variant>
    </vt:vector>
  </HeadingPairs>
  <TitlesOfParts>
    <vt:vector size="21" baseType="lpstr">
      <vt:lpstr>Arial</vt:lpstr>
      <vt:lpstr>Calibri</vt:lpstr>
      <vt:lpstr>Courier New</vt:lpstr>
      <vt:lpstr>Wingdings</vt:lpstr>
      <vt:lpstr>1_Office Theme</vt:lpstr>
      <vt:lpstr>2_Custom Design</vt:lpstr>
      <vt:lpstr>3_Custom Design</vt:lpstr>
      <vt:lpstr>PowerPoint Presentation</vt:lpstr>
      <vt:lpstr>Let’s start at this slide…</vt:lpstr>
      <vt:lpstr>Background and Introduction</vt:lpstr>
      <vt:lpstr>Summary of the GE Studies on PFR Failure</vt:lpstr>
      <vt:lpstr>Frequency Sensitivity to PFR Failure</vt:lpstr>
      <vt:lpstr>GE Studies on PFR Failure and RRS-PFR Limit</vt:lpstr>
      <vt:lpstr>Thinking through GE’s Initial Recommendation further</vt:lpstr>
      <vt:lpstr>ERCOT’s complementary Studies on PFR Failure</vt:lpstr>
      <vt:lpstr>ERCOT’s complementary Studies on PFR Failure, Contd.</vt:lpstr>
      <vt:lpstr>Trend in Real Time provision of RRS-PFR by a single Resource </vt:lpstr>
      <vt:lpstr>HSL Range of Potentially Impacted Resource</vt:lpstr>
      <vt:lpstr>Summary and Recommendation from this analysis</vt:lpstr>
      <vt:lpstr>PowerPoint Presentation</vt:lpstr>
      <vt:lpstr>Study Setup</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Hinojosa, Luis</cp:lastModifiedBy>
  <cp:revision>601</cp:revision>
  <dcterms:created xsi:type="dcterms:W3CDTF">2016-04-16T13:25:21Z</dcterms:created>
  <dcterms:modified xsi:type="dcterms:W3CDTF">2024-03-20T14:24:29Z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2024-03-13T16:18:10Z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a6d2eef3-dabb-452d-a1e8-2634063b752f</vt:lpwstr>
  </property>
  <property fmtid="{D5CDD505-2E9C-101B-9397-08002B2CF9AE}" pid="8" name="MSIP_Label_7084cbda-52b8-46fb-a7b7-cb5bd465ed85_ContentBits">
    <vt:lpwstr>0</vt:lpwstr>
  </property>
</Properties>
</file>