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7" r:id="rId6"/>
    <p:sldId id="268" r:id="rId7"/>
    <p:sldId id="269" r:id="rId8"/>
    <p:sldId id="271" r:id="rId9"/>
    <p:sldId id="27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2" autoAdjust="0"/>
    <p:restoredTop sz="94660"/>
  </p:normalViewPr>
  <p:slideViewPr>
    <p:cSldViewPr showGuides="1">
      <p:cViewPr varScale="1">
        <p:scale>
          <a:sx n="78" d="100"/>
          <a:sy n="78" d="100"/>
        </p:scale>
        <p:origin x="1637" y="5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3/19/2024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36BFFDE4-5487-4B99-B5A9-DD2CC4A47BFC}"/>
              </a:ext>
            </a:extLst>
          </p:cNvPr>
          <p:cNvSpPr txBox="1"/>
          <p:nvPr/>
        </p:nvSpPr>
        <p:spPr>
          <a:xfrm>
            <a:off x="3657600" y="2438400"/>
            <a:ext cx="5486400" cy="2031325"/>
          </a:xfrm>
          <a:prstGeom prst="rect">
            <a:avLst/>
          </a:prstGeom>
          <a:noFill/>
        </p:spPr>
        <p:txBody>
          <a:bodyPr wrap="square" rtlCol="0">
            <a:spAutoFit/>
          </a:bodyPr>
          <a:lstStyle/>
          <a:p>
            <a:r>
              <a:rPr lang="en-US" b="1" dirty="0"/>
              <a:t>Make-Whole and QSE Clawback Analysis for DRRS Deployments</a:t>
            </a:r>
          </a:p>
          <a:p>
            <a:endParaRPr lang="en-US" dirty="0"/>
          </a:p>
          <a:p>
            <a:r>
              <a:rPr lang="en-US" dirty="0"/>
              <a:t>ERCOT</a:t>
            </a:r>
          </a:p>
          <a:p>
            <a:r>
              <a:rPr lang="en-US" dirty="0"/>
              <a:t>DRRS Workshop</a:t>
            </a:r>
          </a:p>
          <a:p>
            <a:endParaRPr lang="en-US" dirty="0"/>
          </a:p>
          <a:p>
            <a:r>
              <a:rPr lang="en-US" dirty="0"/>
              <a:t>03/27/2024</a:t>
            </a:r>
          </a:p>
        </p:txBody>
      </p:sp>
    </p:spTree>
    <p:extLst>
      <p:ext uri="{BB962C8B-B14F-4D97-AF65-F5344CB8AC3E}">
        <p14:creationId xmlns:p14="http://schemas.microsoft.com/office/powerpoint/2010/main" val="184256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DDB19-1C04-3029-54AF-93B2A3974570}"/>
              </a:ext>
            </a:extLst>
          </p:cNvPr>
          <p:cNvSpPr>
            <a:spLocks noGrp="1"/>
          </p:cNvSpPr>
          <p:nvPr>
            <p:ph type="title"/>
          </p:nvPr>
        </p:nvSpPr>
        <p:spPr/>
        <p:txBody>
          <a:bodyPr/>
          <a:lstStyle/>
          <a:p>
            <a:r>
              <a:rPr lang="en-US" dirty="0"/>
              <a:t>High Level Principles</a:t>
            </a:r>
          </a:p>
        </p:txBody>
      </p:sp>
      <p:sp>
        <p:nvSpPr>
          <p:cNvPr id="3" name="Content Placeholder 2">
            <a:extLst>
              <a:ext uri="{FF2B5EF4-FFF2-40B4-BE49-F238E27FC236}">
                <a16:creationId xmlns:a16="http://schemas.microsoft.com/office/drawing/2014/main" id="{36E8DD0B-C461-54C1-3C4B-AD32C1F094C9}"/>
              </a:ext>
            </a:extLst>
          </p:cNvPr>
          <p:cNvSpPr>
            <a:spLocks noGrp="1"/>
          </p:cNvSpPr>
          <p:nvPr>
            <p:ph idx="1"/>
          </p:nvPr>
        </p:nvSpPr>
        <p:spPr>
          <a:xfrm>
            <a:off x="304800" y="762000"/>
            <a:ext cx="8534400" cy="5280821"/>
          </a:xfrm>
        </p:spPr>
        <p:txBody>
          <a:bodyPr/>
          <a:lstStyle/>
          <a:p>
            <a:r>
              <a:rPr lang="en-US" sz="2400" dirty="0">
                <a:latin typeface="Calibri" panose="020F0502020204030204" pitchFamily="34" charset="0"/>
              </a:rPr>
              <a:t>DRRS Deployments will not qualify for RUC Make-Whole Payments or RUC Clawback Charges.</a:t>
            </a:r>
          </a:p>
          <a:p>
            <a:pPr marL="0" indent="0">
              <a:buNone/>
            </a:pPr>
            <a:endParaRPr lang="en-US" sz="2400" dirty="0">
              <a:latin typeface="Calibri" panose="020F0502020204030204" pitchFamily="34" charset="0"/>
            </a:endParaRPr>
          </a:p>
          <a:p>
            <a:r>
              <a:rPr lang="en-US" sz="2400" dirty="0">
                <a:latin typeface="Calibri" panose="020F0502020204030204" pitchFamily="34" charset="0"/>
              </a:rPr>
              <a:t>RUC blocks that are contiguous with DRRS Deployments, will not receive Startup Costs, but will receive Minimum Energy costs for the RUC hours to be included in the RUC Guarantee. </a:t>
            </a:r>
          </a:p>
          <a:p>
            <a:endParaRPr lang="en-US" sz="2400" dirty="0">
              <a:latin typeface="Calibri" panose="020F0502020204030204" pitchFamily="34" charset="0"/>
            </a:endParaRPr>
          </a:p>
          <a:p>
            <a:r>
              <a:rPr lang="en-US" sz="2400" dirty="0">
                <a:latin typeface="Calibri" panose="020F0502020204030204" pitchFamily="34" charset="0"/>
              </a:rPr>
              <a:t>Excess revenues for Settlement Intervals with DRRS Deployments will not offset the RUC Guarantee in the RUC Make-Whole Payment and RUC Clawback Charge. </a:t>
            </a:r>
          </a:p>
          <a:p>
            <a:endParaRPr lang="en-US" sz="2400" dirty="0">
              <a:latin typeface="Calibri" panose="020F0502020204030204" pitchFamily="34" charset="0"/>
            </a:endParaRPr>
          </a:p>
          <a:p>
            <a:r>
              <a:rPr lang="en-US" sz="2400" dirty="0">
                <a:latin typeface="Calibri" panose="020F0502020204030204" pitchFamily="34" charset="0"/>
              </a:rPr>
              <a:t>For the purposes of DAM Startup Eligibility, DRRS Deployments will be considered the same as RUC deployments are today. </a:t>
            </a:r>
          </a:p>
          <a:p>
            <a:pPr marL="457200" lvl="1" indent="0">
              <a:buNone/>
            </a:pPr>
            <a:endParaRPr lang="en-US" sz="2200" dirty="0">
              <a:latin typeface="Calibri" panose="020F0502020204030204" pitchFamily="34" charset="0"/>
            </a:endParaRPr>
          </a:p>
          <a:p>
            <a:endParaRPr lang="en-US" sz="2200" dirty="0">
              <a:latin typeface="Calibri" panose="020F0502020204030204" pitchFamily="34" charset="0"/>
            </a:endParaRPr>
          </a:p>
        </p:txBody>
      </p:sp>
      <p:sp>
        <p:nvSpPr>
          <p:cNvPr id="4" name="Slide Number Placeholder 3">
            <a:extLst>
              <a:ext uri="{FF2B5EF4-FFF2-40B4-BE49-F238E27FC236}">
                <a16:creationId xmlns:a16="http://schemas.microsoft.com/office/drawing/2014/main" id="{97006BC8-D1AF-0763-3556-D827B51AA9B6}"/>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185782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589ED-D644-3DE3-AF11-BC12C45640A9}"/>
              </a:ext>
            </a:extLst>
          </p:cNvPr>
          <p:cNvSpPr>
            <a:spLocks noGrp="1"/>
          </p:cNvSpPr>
          <p:nvPr>
            <p:ph type="title"/>
          </p:nvPr>
        </p:nvSpPr>
        <p:spPr/>
        <p:txBody>
          <a:bodyPr/>
          <a:lstStyle/>
          <a:p>
            <a:r>
              <a:rPr lang="en-US" dirty="0"/>
              <a:t>Examples – Same Day</a:t>
            </a:r>
          </a:p>
        </p:txBody>
      </p:sp>
      <p:sp>
        <p:nvSpPr>
          <p:cNvPr id="4" name="Slide Number Placeholder 3">
            <a:extLst>
              <a:ext uri="{FF2B5EF4-FFF2-40B4-BE49-F238E27FC236}">
                <a16:creationId xmlns:a16="http://schemas.microsoft.com/office/drawing/2014/main" id="{14995638-D50E-6EFC-5143-AF0C3EF56F5A}"/>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11" name="Table 11">
            <a:extLst>
              <a:ext uri="{FF2B5EF4-FFF2-40B4-BE49-F238E27FC236}">
                <a16:creationId xmlns:a16="http://schemas.microsoft.com/office/drawing/2014/main" id="{ABAFA203-3206-391A-3CE3-F939BB3D1BAD}"/>
              </a:ext>
            </a:extLst>
          </p:cNvPr>
          <p:cNvGraphicFramePr>
            <a:graphicFrameLocks noGrp="1"/>
          </p:cNvGraphicFramePr>
          <p:nvPr>
            <p:ph idx="1"/>
            <p:extLst>
              <p:ext uri="{D42A27DB-BD31-4B8C-83A1-F6EECF244321}">
                <p14:modId xmlns:p14="http://schemas.microsoft.com/office/powerpoint/2010/main" val="3150620016"/>
              </p:ext>
            </p:extLst>
          </p:nvPr>
        </p:nvGraphicFramePr>
        <p:xfrm>
          <a:off x="304800" y="990600"/>
          <a:ext cx="8229600" cy="4124960"/>
        </p:xfrm>
        <a:graphic>
          <a:graphicData uri="http://schemas.openxmlformats.org/drawingml/2006/table">
            <a:tbl>
              <a:tblPr firstRow="1" bandRow="1">
                <a:tableStyleId>{5940675A-B579-460E-94D1-54222C63F5DA}</a:tableStyleId>
              </a:tblPr>
              <a:tblGrid>
                <a:gridCol w="815546">
                  <a:extLst>
                    <a:ext uri="{9D8B030D-6E8A-4147-A177-3AD203B41FA5}">
                      <a16:colId xmlns:a16="http://schemas.microsoft.com/office/drawing/2014/main" val="4059665091"/>
                    </a:ext>
                  </a:extLst>
                </a:gridCol>
                <a:gridCol w="815546">
                  <a:extLst>
                    <a:ext uri="{9D8B030D-6E8A-4147-A177-3AD203B41FA5}">
                      <a16:colId xmlns:a16="http://schemas.microsoft.com/office/drawing/2014/main" val="457761805"/>
                    </a:ext>
                  </a:extLst>
                </a:gridCol>
                <a:gridCol w="741405">
                  <a:extLst>
                    <a:ext uri="{9D8B030D-6E8A-4147-A177-3AD203B41FA5}">
                      <a16:colId xmlns:a16="http://schemas.microsoft.com/office/drawing/2014/main" val="2411148140"/>
                    </a:ext>
                  </a:extLst>
                </a:gridCol>
                <a:gridCol w="741405">
                  <a:extLst>
                    <a:ext uri="{9D8B030D-6E8A-4147-A177-3AD203B41FA5}">
                      <a16:colId xmlns:a16="http://schemas.microsoft.com/office/drawing/2014/main" val="587036547"/>
                    </a:ext>
                  </a:extLst>
                </a:gridCol>
                <a:gridCol w="815546">
                  <a:extLst>
                    <a:ext uri="{9D8B030D-6E8A-4147-A177-3AD203B41FA5}">
                      <a16:colId xmlns:a16="http://schemas.microsoft.com/office/drawing/2014/main" val="3224435543"/>
                    </a:ext>
                  </a:extLst>
                </a:gridCol>
                <a:gridCol w="741405">
                  <a:extLst>
                    <a:ext uri="{9D8B030D-6E8A-4147-A177-3AD203B41FA5}">
                      <a16:colId xmlns:a16="http://schemas.microsoft.com/office/drawing/2014/main" val="4242234694"/>
                    </a:ext>
                  </a:extLst>
                </a:gridCol>
                <a:gridCol w="3558747">
                  <a:extLst>
                    <a:ext uri="{9D8B030D-6E8A-4147-A177-3AD203B41FA5}">
                      <a16:colId xmlns:a16="http://schemas.microsoft.com/office/drawing/2014/main" val="61047747"/>
                    </a:ext>
                  </a:extLst>
                </a:gridCol>
              </a:tblGrid>
              <a:tr h="370840">
                <a:tc>
                  <a:txBody>
                    <a:bodyPr/>
                    <a:lstStyle/>
                    <a:p>
                      <a:r>
                        <a:rPr lang="en-US" sz="1600" dirty="0"/>
                        <a:t>Int1</a:t>
                      </a:r>
                    </a:p>
                  </a:txBody>
                  <a:tcPr>
                    <a:solidFill>
                      <a:schemeClr val="accent4">
                        <a:lumMod val="10000"/>
                        <a:lumOff val="90000"/>
                      </a:schemeClr>
                    </a:solidFill>
                  </a:tcPr>
                </a:tc>
                <a:tc>
                  <a:txBody>
                    <a:bodyPr/>
                    <a:lstStyle/>
                    <a:p>
                      <a:r>
                        <a:rPr lang="en-US" sz="1600" dirty="0"/>
                        <a:t>Int2</a:t>
                      </a:r>
                    </a:p>
                  </a:txBody>
                  <a:tcPr>
                    <a:solidFill>
                      <a:schemeClr val="accent4">
                        <a:lumMod val="10000"/>
                        <a:lumOff val="90000"/>
                      </a:schemeClr>
                    </a:solidFill>
                  </a:tcPr>
                </a:tc>
                <a:tc>
                  <a:txBody>
                    <a:bodyPr/>
                    <a:lstStyle/>
                    <a:p>
                      <a:r>
                        <a:rPr lang="en-US" sz="1600" dirty="0"/>
                        <a:t>Int3</a:t>
                      </a:r>
                    </a:p>
                  </a:txBody>
                  <a:tcPr>
                    <a:solidFill>
                      <a:schemeClr val="accent4">
                        <a:lumMod val="10000"/>
                        <a:lumOff val="90000"/>
                      </a:schemeClr>
                    </a:solidFill>
                  </a:tcPr>
                </a:tc>
                <a:tc>
                  <a:txBody>
                    <a:bodyPr/>
                    <a:lstStyle/>
                    <a:p>
                      <a:r>
                        <a:rPr lang="en-US" sz="1600" dirty="0"/>
                        <a:t>Int4</a:t>
                      </a:r>
                    </a:p>
                  </a:txBody>
                  <a:tcPr>
                    <a:solidFill>
                      <a:schemeClr val="accent4">
                        <a:lumMod val="10000"/>
                        <a:lumOff val="90000"/>
                      </a:schemeClr>
                    </a:solidFill>
                  </a:tcPr>
                </a:tc>
                <a:tc>
                  <a:txBody>
                    <a:bodyPr/>
                    <a:lstStyle/>
                    <a:p>
                      <a:r>
                        <a:rPr lang="en-US" sz="1600" dirty="0"/>
                        <a:t>Int5</a:t>
                      </a:r>
                    </a:p>
                  </a:txBody>
                  <a:tcPr>
                    <a:solidFill>
                      <a:schemeClr val="accent4">
                        <a:lumMod val="10000"/>
                        <a:lumOff val="90000"/>
                      </a:schemeClr>
                    </a:solidFill>
                  </a:tcPr>
                </a:tc>
                <a:tc>
                  <a:txBody>
                    <a:bodyPr/>
                    <a:lstStyle/>
                    <a:p>
                      <a:r>
                        <a:rPr lang="en-US" sz="1600" dirty="0"/>
                        <a:t>Int6</a:t>
                      </a:r>
                    </a:p>
                  </a:txBody>
                  <a:tcPr>
                    <a:solidFill>
                      <a:schemeClr val="accent4">
                        <a:lumMod val="10000"/>
                        <a:lumOff val="90000"/>
                      </a:schemeClr>
                    </a:solidFill>
                  </a:tcPr>
                </a:tc>
                <a:tc>
                  <a:txBody>
                    <a:bodyPr/>
                    <a:lstStyle/>
                    <a:p>
                      <a:r>
                        <a:rPr lang="en-US" sz="1600" dirty="0"/>
                        <a:t>Settlement </a:t>
                      </a:r>
                    </a:p>
                  </a:txBody>
                  <a:tcPr>
                    <a:solidFill>
                      <a:schemeClr val="accent4">
                        <a:lumMod val="10000"/>
                        <a:lumOff val="90000"/>
                      </a:schemeClr>
                    </a:solidFill>
                  </a:tcPr>
                </a:tc>
                <a:extLst>
                  <a:ext uri="{0D108BD9-81ED-4DB2-BD59-A6C34878D82A}">
                    <a16:rowId xmlns:a16="http://schemas.microsoft.com/office/drawing/2014/main" val="599428286"/>
                  </a:ext>
                </a:extLst>
              </a:tr>
              <a:tr h="370840">
                <a:tc>
                  <a:txBody>
                    <a:bodyPr/>
                    <a:lstStyle/>
                    <a:p>
                      <a:endParaRPr lang="en-US" dirty="0"/>
                    </a:p>
                  </a:txBody>
                  <a:tcPr/>
                </a:tc>
                <a:tc gridSpan="3">
                  <a:txBody>
                    <a:bodyPr/>
                    <a:lstStyle/>
                    <a:p>
                      <a:pPr algn="ctr"/>
                      <a:r>
                        <a:rPr lang="en-US" sz="1400" dirty="0"/>
                        <a:t>DRRS</a:t>
                      </a:r>
                    </a:p>
                  </a:txBody>
                  <a:tcPr anchor="ctr">
                    <a:solidFill>
                      <a:srgbClr val="FFFF00"/>
                    </a:solidFill>
                  </a:tcPr>
                </a:tc>
                <a:tc hMerge="1">
                  <a:txBody>
                    <a:bodyPr/>
                    <a:lstStyle/>
                    <a:p>
                      <a:endParaRPr lang="en-US" dirty="0"/>
                    </a:p>
                  </a:txBody>
                  <a:tcPr/>
                </a:tc>
                <a:tc hMerge="1">
                  <a:txBody>
                    <a:bodyPr/>
                    <a:lstStyle/>
                    <a:p>
                      <a:endParaRPr lang="en-US" dirty="0"/>
                    </a:p>
                  </a:txBody>
                  <a:tcPr/>
                </a:tc>
                <a:tc>
                  <a:txBody>
                    <a:bodyPr/>
                    <a:lstStyle/>
                    <a:p>
                      <a:endParaRPr lang="en-US" dirty="0"/>
                    </a:p>
                  </a:txBody>
                  <a:tcPr anchor="ctr"/>
                </a:tc>
                <a:tc>
                  <a:txBody>
                    <a:bodyPr/>
                    <a:lstStyle/>
                    <a:p>
                      <a:endParaRPr lang="en-US"/>
                    </a:p>
                  </a:txBody>
                  <a:tcPr anchor="ctr"/>
                </a:tc>
                <a:tc>
                  <a:txBody>
                    <a:bodyPr/>
                    <a:lstStyle/>
                    <a:p>
                      <a:r>
                        <a:rPr lang="en-US" sz="1600" dirty="0"/>
                        <a:t>No RUC Make-Whole/Clawback</a:t>
                      </a:r>
                    </a:p>
                  </a:txBody>
                  <a:tcPr/>
                </a:tc>
                <a:extLst>
                  <a:ext uri="{0D108BD9-81ED-4DB2-BD59-A6C34878D82A}">
                    <a16:rowId xmlns:a16="http://schemas.microsoft.com/office/drawing/2014/main" val="1663056299"/>
                  </a:ext>
                </a:extLst>
              </a:tr>
              <a:tr h="370840">
                <a:tc>
                  <a:txBody>
                    <a:bodyPr/>
                    <a:lstStyle/>
                    <a:p>
                      <a:endParaRPr lang="en-US" dirty="0"/>
                    </a:p>
                  </a:txBody>
                  <a:tcPr/>
                </a:tc>
                <a:tc gridSpan="3">
                  <a:txBody>
                    <a:bodyPr/>
                    <a:lstStyle/>
                    <a:p>
                      <a:pPr algn="ctr"/>
                      <a:r>
                        <a:rPr lang="en-US" sz="1400" dirty="0"/>
                        <a:t>DRRS/DAM Commitment</a:t>
                      </a:r>
                    </a:p>
                  </a:txBody>
                  <a:tcPr anchor="ctr">
                    <a:solidFill>
                      <a:schemeClr val="accent6">
                        <a:lumMod val="20000"/>
                        <a:lumOff val="80000"/>
                      </a:schemeClr>
                    </a:solidFill>
                  </a:tcPr>
                </a:tc>
                <a:tc hMerge="1">
                  <a:txBody>
                    <a:bodyPr/>
                    <a:lstStyle/>
                    <a:p>
                      <a:endParaRPr lang="en-US"/>
                    </a:p>
                  </a:txBody>
                  <a:tcPr/>
                </a:tc>
                <a:tc hMerge="1">
                  <a:txBody>
                    <a:bodyPr/>
                    <a:lstStyle/>
                    <a:p>
                      <a:endParaRPr lang="en-US"/>
                    </a:p>
                  </a:txBody>
                  <a:tcPr/>
                </a:tc>
                <a:tc>
                  <a:txBody>
                    <a:bodyPr/>
                    <a:lstStyle/>
                    <a:p>
                      <a:endParaRPr lang="en-US" dirty="0"/>
                    </a:p>
                  </a:txBody>
                  <a:tcPr anchor="ctr"/>
                </a:tc>
                <a:tc>
                  <a:txBody>
                    <a:bodyPr/>
                    <a:lstStyle/>
                    <a:p>
                      <a:endParaRPr lang="en-US"/>
                    </a:p>
                  </a:txBody>
                  <a:tcPr anchor="ctr"/>
                </a:tc>
                <a:tc>
                  <a:txBody>
                    <a:bodyPr/>
                    <a:lstStyle/>
                    <a:p>
                      <a:r>
                        <a:rPr lang="en-US" sz="1600" dirty="0"/>
                        <a:t>Qualify for DAMW, like DAM/RUC overlap is settled today.</a:t>
                      </a:r>
                    </a:p>
                  </a:txBody>
                  <a:tcPr/>
                </a:tc>
                <a:extLst>
                  <a:ext uri="{0D108BD9-81ED-4DB2-BD59-A6C34878D82A}">
                    <a16:rowId xmlns:a16="http://schemas.microsoft.com/office/drawing/2014/main" val="2141670271"/>
                  </a:ext>
                </a:extLst>
              </a:tr>
              <a:tr h="370840">
                <a:tc gridSpan="2">
                  <a:txBody>
                    <a:bodyPr/>
                    <a:lstStyle/>
                    <a:p>
                      <a:pPr marL="0" algn="ctr" defTabSz="914400" rtl="0" eaLnBrk="1" latinLnBrk="0" hangingPunct="1"/>
                      <a:r>
                        <a:rPr lang="en-US" sz="1400" kern="1200" dirty="0">
                          <a:solidFill>
                            <a:schemeClr val="tx1"/>
                          </a:solidFill>
                        </a:rPr>
                        <a:t>DRRS</a:t>
                      </a:r>
                      <a:endParaRPr lang="en-US" sz="1400" kern="1200" dirty="0">
                        <a:solidFill>
                          <a:schemeClr val="tx1"/>
                        </a:solidFill>
                        <a:latin typeface="+mn-lt"/>
                        <a:ea typeface="+mn-ea"/>
                        <a:cs typeface="+mn-cs"/>
                      </a:endParaRPr>
                    </a:p>
                  </a:txBody>
                  <a:tcPr anchor="ctr">
                    <a:solidFill>
                      <a:srgbClr val="FFFF00"/>
                    </a:solidFill>
                  </a:tcPr>
                </a:tc>
                <a:tc hMerge="1">
                  <a:txBody>
                    <a:bodyPr/>
                    <a:lstStyle/>
                    <a:p>
                      <a:endParaRPr lang="en-US" dirty="0"/>
                    </a:p>
                  </a:txBody>
                  <a:tcPr>
                    <a:solidFill>
                      <a:srgbClr val="FFFF00"/>
                    </a:solidFill>
                  </a:tcPr>
                </a:tc>
                <a:tc gridSpan="3">
                  <a:txBody>
                    <a:bodyPr/>
                    <a:lstStyle/>
                    <a:p>
                      <a:pPr algn="ctr"/>
                      <a:r>
                        <a:rPr lang="en-US" sz="1400" dirty="0"/>
                        <a:t>RUC </a:t>
                      </a:r>
                    </a:p>
                  </a:txBody>
                  <a:tcPr anchor="ctr">
                    <a:solidFill>
                      <a:schemeClr val="accent3">
                        <a:lumMod val="60000"/>
                        <a:lumOff val="40000"/>
                      </a:schemeClr>
                    </a:solidFill>
                  </a:tcPr>
                </a:tc>
                <a:tc hMerge="1">
                  <a:txBody>
                    <a:bodyPr/>
                    <a:lstStyle/>
                    <a:p>
                      <a:endParaRPr lang="en-US" dirty="0"/>
                    </a:p>
                  </a:txBody>
                  <a:tcPr/>
                </a:tc>
                <a:tc hMerge="1">
                  <a:txBody>
                    <a:bodyPr/>
                    <a:lstStyle/>
                    <a:p>
                      <a:endParaRPr lang="en-US" dirty="0"/>
                    </a:p>
                  </a:txBody>
                  <a:tcPr/>
                </a:tc>
                <a:tc>
                  <a:txBody>
                    <a:bodyPr/>
                    <a:lstStyle/>
                    <a:p>
                      <a:endParaRPr lang="en-US" dirty="0"/>
                    </a:p>
                  </a:txBody>
                  <a:tcPr anchor="ctr"/>
                </a:tc>
                <a:tc>
                  <a:txBody>
                    <a:bodyPr/>
                    <a:lstStyle/>
                    <a:p>
                      <a:r>
                        <a:rPr lang="en-US" sz="1600" dirty="0"/>
                        <a:t>No Startup, only Min Energy Costs are guaranteed for the RUC block</a:t>
                      </a:r>
                    </a:p>
                  </a:txBody>
                  <a:tcPr/>
                </a:tc>
                <a:extLst>
                  <a:ext uri="{0D108BD9-81ED-4DB2-BD59-A6C34878D82A}">
                    <a16:rowId xmlns:a16="http://schemas.microsoft.com/office/drawing/2014/main" val="261919618"/>
                  </a:ext>
                </a:extLst>
              </a:tr>
              <a:tr h="370840">
                <a:tc gridSpan="2">
                  <a:txBody>
                    <a:bodyPr/>
                    <a:lstStyle/>
                    <a:p>
                      <a:pPr algn="ctr"/>
                      <a:r>
                        <a:rPr lang="en-US" sz="1400" dirty="0"/>
                        <a:t>DRRS</a:t>
                      </a:r>
                    </a:p>
                  </a:txBody>
                  <a:tcPr anchor="ctr">
                    <a:solidFill>
                      <a:srgbClr val="FFFF00"/>
                    </a:solidFill>
                  </a:tcPr>
                </a:tc>
                <a:tc hMerge="1">
                  <a:txBody>
                    <a:bodyPr/>
                    <a:lstStyle/>
                    <a:p>
                      <a:endParaRPr lang="en-US" dirty="0"/>
                    </a:p>
                  </a:txBody>
                  <a:tcPr/>
                </a:tc>
                <a:tc>
                  <a:txBody>
                    <a:bodyPr/>
                    <a:lstStyle/>
                    <a:p>
                      <a:endParaRPr lang="en-US" sz="1400" dirty="0"/>
                    </a:p>
                  </a:txBody>
                  <a:tcPr anchor="ctr"/>
                </a:tc>
                <a:tc gridSpan="2">
                  <a:txBody>
                    <a:bodyPr/>
                    <a:lstStyle/>
                    <a:p>
                      <a:pPr algn="ctr"/>
                      <a:r>
                        <a:rPr lang="en-US" sz="1400" dirty="0"/>
                        <a:t>RUC</a:t>
                      </a:r>
                    </a:p>
                  </a:txBody>
                  <a:tcPr anchor="ctr">
                    <a:solidFill>
                      <a:schemeClr val="accent3">
                        <a:lumMod val="60000"/>
                        <a:lumOff val="40000"/>
                      </a:schemeClr>
                    </a:solidFill>
                  </a:tcPr>
                </a:tc>
                <a:tc hMerge="1">
                  <a:txBody>
                    <a:bodyPr/>
                    <a:lstStyle/>
                    <a:p>
                      <a:endParaRPr lang="en-US" sz="1400" dirty="0"/>
                    </a:p>
                  </a:txBody>
                  <a:tcPr/>
                </a:tc>
                <a:tc>
                  <a:txBody>
                    <a:bodyPr/>
                    <a:lstStyle/>
                    <a:p>
                      <a:endParaRPr lang="en-US" sz="1400" dirty="0"/>
                    </a:p>
                  </a:txBody>
                  <a:tcPr anchor="ctr"/>
                </a:tc>
                <a:tc>
                  <a:txBody>
                    <a:bodyPr/>
                    <a:lstStyle/>
                    <a:p>
                      <a:r>
                        <a:rPr lang="en-US" sz="1600" dirty="0"/>
                        <a:t>RUC block will get ME costs and analyzed for Startup costs, lookback period will be shortened to start at int3. </a:t>
                      </a:r>
                    </a:p>
                  </a:txBody>
                  <a:tcPr/>
                </a:tc>
                <a:extLst>
                  <a:ext uri="{0D108BD9-81ED-4DB2-BD59-A6C34878D82A}">
                    <a16:rowId xmlns:a16="http://schemas.microsoft.com/office/drawing/2014/main" val="2679915324"/>
                  </a:ext>
                </a:extLst>
              </a:tr>
              <a:tr h="370840">
                <a:tc>
                  <a:txBody>
                    <a:bodyPr/>
                    <a:lstStyle/>
                    <a:p>
                      <a:endParaRPr lang="en-US" sz="1400" dirty="0"/>
                    </a:p>
                  </a:txBody>
                  <a:tcPr/>
                </a:tc>
                <a:tc gridSpan="2">
                  <a:txBody>
                    <a:bodyPr/>
                    <a:lstStyle/>
                    <a:p>
                      <a:pPr algn="ctr"/>
                      <a:r>
                        <a:rPr lang="en-US" sz="1400" dirty="0"/>
                        <a:t>DRRS</a:t>
                      </a:r>
                    </a:p>
                  </a:txBody>
                  <a:tcPr anchor="ctr">
                    <a:solidFill>
                      <a:srgbClr val="FFFF00"/>
                    </a:solidFill>
                  </a:tcPr>
                </a:tc>
                <a:tc hMerge="1">
                  <a:txBody>
                    <a:bodyPr/>
                    <a:lstStyle/>
                    <a:p>
                      <a:endParaRPr lang="en-US" sz="1400" dirty="0"/>
                    </a:p>
                  </a:txBody>
                  <a:tcPr/>
                </a:tc>
                <a:tc gridSpan="3">
                  <a:txBody>
                    <a:bodyPr/>
                    <a:lstStyle/>
                    <a:p>
                      <a:pPr algn="ctr"/>
                      <a:r>
                        <a:rPr lang="en-US" sz="1400" dirty="0"/>
                        <a:t>DAM Commitment </a:t>
                      </a:r>
                    </a:p>
                  </a:txBody>
                  <a:tcPr anchor="ctr">
                    <a:solidFill>
                      <a:schemeClr val="accent5">
                        <a:lumMod val="60000"/>
                        <a:lumOff val="40000"/>
                      </a:schemeClr>
                    </a:solidFill>
                  </a:tcPr>
                </a:tc>
                <a:tc hMerge="1">
                  <a:txBody>
                    <a:bodyPr/>
                    <a:lstStyle/>
                    <a:p>
                      <a:endParaRPr lang="en-US" sz="1400" dirty="0"/>
                    </a:p>
                  </a:txBody>
                  <a:tcPr/>
                </a:tc>
                <a:tc h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Qualify for DAMW, like DAM/RUC blocks are settled today. </a:t>
                      </a:r>
                    </a:p>
                  </a:txBody>
                  <a:tcPr/>
                </a:tc>
                <a:extLst>
                  <a:ext uri="{0D108BD9-81ED-4DB2-BD59-A6C34878D82A}">
                    <a16:rowId xmlns:a16="http://schemas.microsoft.com/office/drawing/2014/main" val="504358513"/>
                  </a:ext>
                </a:extLst>
              </a:tr>
              <a:tr h="370840">
                <a:tc>
                  <a:txBody>
                    <a:bodyPr/>
                    <a:lstStyle/>
                    <a:p>
                      <a:pPr algn="ctr"/>
                      <a:r>
                        <a:rPr lang="en-US" sz="1400" dirty="0"/>
                        <a:t>DRRS</a:t>
                      </a:r>
                    </a:p>
                  </a:txBody>
                  <a:tcPr anchor="ctr">
                    <a:solidFill>
                      <a:srgbClr val="FFFF00"/>
                    </a:solidFill>
                  </a:tcPr>
                </a:tc>
                <a:tc>
                  <a:txBody>
                    <a:bodyPr/>
                    <a:lstStyle/>
                    <a:p>
                      <a:pPr algn="ctr"/>
                      <a:endParaRPr lang="en-US" sz="1400" dirty="0"/>
                    </a:p>
                  </a:txBody>
                  <a:tcPr anchor="ctr"/>
                </a:tc>
                <a:tc>
                  <a:txBody>
                    <a:bodyPr/>
                    <a:lstStyle/>
                    <a:p>
                      <a:pPr algn="ctr"/>
                      <a:endParaRPr lang="en-US" sz="1400" dirty="0"/>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DAM Commitment </a:t>
                      </a:r>
                    </a:p>
                  </a:txBody>
                  <a:tcPr anchor="ctr">
                    <a:solidFill>
                      <a:schemeClr val="accent5">
                        <a:lumMod val="60000"/>
                        <a:lumOff val="40000"/>
                      </a:schemeClr>
                    </a:solidFill>
                  </a:tcPr>
                </a:tc>
                <a:tc hMerge="1">
                  <a:txBody>
                    <a:bodyPr/>
                    <a:lstStyle/>
                    <a:p>
                      <a:endParaRPr lang="en-US" sz="1400" dirty="0"/>
                    </a:p>
                  </a:txBody>
                  <a:tcPr anchor="ctr"/>
                </a:tc>
                <a:tc hMerge="1">
                  <a:txBody>
                    <a:bodyPr/>
                    <a:lstStyle/>
                    <a:p>
                      <a:endParaRPr 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Qualify for DAMW, like DAM/RUC blocks are settled today.</a:t>
                      </a:r>
                    </a:p>
                  </a:txBody>
                  <a:tcPr/>
                </a:tc>
                <a:extLst>
                  <a:ext uri="{0D108BD9-81ED-4DB2-BD59-A6C34878D82A}">
                    <a16:rowId xmlns:a16="http://schemas.microsoft.com/office/drawing/2014/main" val="3695366999"/>
                  </a:ext>
                </a:extLst>
              </a:tr>
            </a:tbl>
          </a:graphicData>
        </a:graphic>
      </p:graphicFrame>
    </p:spTree>
    <p:extLst>
      <p:ext uri="{BB962C8B-B14F-4D97-AF65-F5344CB8AC3E}">
        <p14:creationId xmlns:p14="http://schemas.microsoft.com/office/powerpoint/2010/main" val="336642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589ED-D644-3DE3-AF11-BC12C45640A9}"/>
              </a:ext>
            </a:extLst>
          </p:cNvPr>
          <p:cNvSpPr>
            <a:spLocks noGrp="1"/>
          </p:cNvSpPr>
          <p:nvPr>
            <p:ph type="title"/>
          </p:nvPr>
        </p:nvSpPr>
        <p:spPr/>
        <p:txBody>
          <a:bodyPr/>
          <a:lstStyle/>
          <a:p>
            <a:r>
              <a:rPr lang="en-US" dirty="0"/>
              <a:t>Examples – Cross Day</a:t>
            </a:r>
          </a:p>
        </p:txBody>
      </p:sp>
      <p:sp>
        <p:nvSpPr>
          <p:cNvPr id="4" name="Slide Number Placeholder 3">
            <a:extLst>
              <a:ext uri="{FF2B5EF4-FFF2-40B4-BE49-F238E27FC236}">
                <a16:creationId xmlns:a16="http://schemas.microsoft.com/office/drawing/2014/main" id="{14995638-D50E-6EFC-5143-AF0C3EF56F5A}"/>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11" name="Table 11">
            <a:extLst>
              <a:ext uri="{FF2B5EF4-FFF2-40B4-BE49-F238E27FC236}">
                <a16:creationId xmlns:a16="http://schemas.microsoft.com/office/drawing/2014/main" id="{ABAFA203-3206-391A-3CE3-F939BB3D1BAD}"/>
              </a:ext>
            </a:extLst>
          </p:cNvPr>
          <p:cNvGraphicFramePr>
            <a:graphicFrameLocks noGrp="1"/>
          </p:cNvGraphicFramePr>
          <p:nvPr>
            <p:ph idx="1"/>
            <p:extLst>
              <p:ext uri="{D42A27DB-BD31-4B8C-83A1-F6EECF244321}">
                <p14:modId xmlns:p14="http://schemas.microsoft.com/office/powerpoint/2010/main" val="769069643"/>
              </p:ext>
            </p:extLst>
          </p:nvPr>
        </p:nvGraphicFramePr>
        <p:xfrm>
          <a:off x="304800" y="990600"/>
          <a:ext cx="8342321" cy="2468880"/>
        </p:xfrm>
        <a:graphic>
          <a:graphicData uri="http://schemas.openxmlformats.org/drawingml/2006/table">
            <a:tbl>
              <a:tblPr firstRow="1" bandRow="1">
                <a:tableStyleId>{5940675A-B579-460E-94D1-54222C63F5DA}</a:tableStyleId>
              </a:tblPr>
              <a:tblGrid>
                <a:gridCol w="815546">
                  <a:extLst>
                    <a:ext uri="{9D8B030D-6E8A-4147-A177-3AD203B41FA5}">
                      <a16:colId xmlns:a16="http://schemas.microsoft.com/office/drawing/2014/main" val="4059665091"/>
                    </a:ext>
                  </a:extLst>
                </a:gridCol>
                <a:gridCol w="928267">
                  <a:extLst>
                    <a:ext uri="{9D8B030D-6E8A-4147-A177-3AD203B41FA5}">
                      <a16:colId xmlns:a16="http://schemas.microsoft.com/office/drawing/2014/main" val="457761805"/>
                    </a:ext>
                  </a:extLst>
                </a:gridCol>
                <a:gridCol w="807308">
                  <a:extLst>
                    <a:ext uri="{9D8B030D-6E8A-4147-A177-3AD203B41FA5}">
                      <a16:colId xmlns:a16="http://schemas.microsoft.com/office/drawing/2014/main" val="2411148140"/>
                    </a:ext>
                  </a:extLst>
                </a:gridCol>
                <a:gridCol w="675502">
                  <a:extLst>
                    <a:ext uri="{9D8B030D-6E8A-4147-A177-3AD203B41FA5}">
                      <a16:colId xmlns:a16="http://schemas.microsoft.com/office/drawing/2014/main" val="587036547"/>
                    </a:ext>
                  </a:extLst>
                </a:gridCol>
                <a:gridCol w="815546">
                  <a:extLst>
                    <a:ext uri="{9D8B030D-6E8A-4147-A177-3AD203B41FA5}">
                      <a16:colId xmlns:a16="http://schemas.microsoft.com/office/drawing/2014/main" val="3224435543"/>
                    </a:ext>
                  </a:extLst>
                </a:gridCol>
                <a:gridCol w="741405">
                  <a:extLst>
                    <a:ext uri="{9D8B030D-6E8A-4147-A177-3AD203B41FA5}">
                      <a16:colId xmlns:a16="http://schemas.microsoft.com/office/drawing/2014/main" val="4242234694"/>
                    </a:ext>
                  </a:extLst>
                </a:gridCol>
                <a:gridCol w="3558747">
                  <a:extLst>
                    <a:ext uri="{9D8B030D-6E8A-4147-A177-3AD203B41FA5}">
                      <a16:colId xmlns:a16="http://schemas.microsoft.com/office/drawing/2014/main" val="61047747"/>
                    </a:ext>
                  </a:extLst>
                </a:gridCol>
              </a:tblGrid>
              <a:tr h="370840">
                <a:tc>
                  <a:txBody>
                    <a:bodyPr/>
                    <a:lstStyle/>
                    <a:p>
                      <a:r>
                        <a:rPr lang="en-US" sz="1600" dirty="0"/>
                        <a:t>Prev Int22</a:t>
                      </a:r>
                    </a:p>
                  </a:txBody>
                  <a:tcPr>
                    <a:solidFill>
                      <a:schemeClr val="accent4">
                        <a:lumMod val="10000"/>
                        <a:lumOff val="90000"/>
                      </a:schemeClr>
                    </a:solidFill>
                  </a:tcPr>
                </a:tc>
                <a:tc>
                  <a:txBody>
                    <a:bodyPr/>
                    <a:lstStyle/>
                    <a:p>
                      <a:r>
                        <a:rPr lang="en-US" sz="1600" dirty="0"/>
                        <a:t>Prev Int23</a:t>
                      </a:r>
                    </a:p>
                  </a:txBody>
                  <a:tcPr>
                    <a:solidFill>
                      <a:schemeClr val="accent4">
                        <a:lumMod val="10000"/>
                        <a:lumOff val="90000"/>
                      </a:schemeClr>
                    </a:solidFill>
                  </a:tcPr>
                </a:tc>
                <a:tc>
                  <a:txBody>
                    <a:bodyPr/>
                    <a:lstStyle/>
                    <a:p>
                      <a:r>
                        <a:rPr lang="en-US" sz="1600" dirty="0"/>
                        <a:t>Prev Int24</a:t>
                      </a:r>
                    </a:p>
                  </a:txBody>
                  <a:tcPr>
                    <a:solidFill>
                      <a:schemeClr val="accent4">
                        <a:lumMod val="10000"/>
                        <a:lumOff val="90000"/>
                      </a:schemeClr>
                    </a:solidFill>
                  </a:tcPr>
                </a:tc>
                <a:tc>
                  <a:txBody>
                    <a:bodyPr/>
                    <a:lstStyle/>
                    <a:p>
                      <a:r>
                        <a:rPr lang="en-US" sz="1600" dirty="0"/>
                        <a:t>Int1</a:t>
                      </a:r>
                    </a:p>
                  </a:txBody>
                  <a:tcPr>
                    <a:solidFill>
                      <a:schemeClr val="accent4">
                        <a:lumMod val="10000"/>
                        <a:lumOff val="90000"/>
                      </a:schemeClr>
                    </a:solidFill>
                  </a:tcPr>
                </a:tc>
                <a:tc>
                  <a:txBody>
                    <a:bodyPr/>
                    <a:lstStyle/>
                    <a:p>
                      <a:r>
                        <a:rPr lang="en-US" sz="1600" dirty="0"/>
                        <a:t>Int2</a:t>
                      </a:r>
                    </a:p>
                  </a:txBody>
                  <a:tcPr>
                    <a:solidFill>
                      <a:schemeClr val="accent4">
                        <a:lumMod val="10000"/>
                        <a:lumOff val="90000"/>
                      </a:schemeClr>
                    </a:solidFill>
                  </a:tcPr>
                </a:tc>
                <a:tc>
                  <a:txBody>
                    <a:bodyPr/>
                    <a:lstStyle/>
                    <a:p>
                      <a:r>
                        <a:rPr lang="en-US" sz="1600" dirty="0"/>
                        <a:t>Int3</a:t>
                      </a:r>
                    </a:p>
                  </a:txBody>
                  <a:tcPr>
                    <a:solidFill>
                      <a:schemeClr val="accent4">
                        <a:lumMod val="10000"/>
                        <a:lumOff val="90000"/>
                      </a:schemeClr>
                    </a:solidFill>
                  </a:tcPr>
                </a:tc>
                <a:tc>
                  <a:txBody>
                    <a:bodyPr/>
                    <a:lstStyle/>
                    <a:p>
                      <a:r>
                        <a:rPr lang="en-US" sz="1600" dirty="0"/>
                        <a:t>Settlement </a:t>
                      </a:r>
                    </a:p>
                  </a:txBody>
                  <a:tcPr>
                    <a:solidFill>
                      <a:schemeClr val="accent4">
                        <a:lumMod val="10000"/>
                        <a:lumOff val="90000"/>
                      </a:schemeClr>
                    </a:solidFill>
                  </a:tcPr>
                </a:tc>
                <a:extLst>
                  <a:ext uri="{0D108BD9-81ED-4DB2-BD59-A6C34878D82A}">
                    <a16:rowId xmlns:a16="http://schemas.microsoft.com/office/drawing/2014/main" val="599428286"/>
                  </a:ext>
                </a:extLst>
              </a:tr>
              <a:tr h="370840">
                <a:tc>
                  <a:txBody>
                    <a:bodyPr/>
                    <a:lstStyle/>
                    <a:p>
                      <a:endParaRPr lang="en-US" sz="1400" dirty="0"/>
                    </a:p>
                  </a:txBody>
                  <a:tcPr/>
                </a:tc>
                <a:tc gridSpan="2">
                  <a:txBody>
                    <a:bodyPr/>
                    <a:lstStyle/>
                    <a:p>
                      <a:pPr algn="ctr"/>
                      <a:r>
                        <a:rPr lang="en-US" sz="1400" dirty="0"/>
                        <a:t>DRRS</a:t>
                      </a:r>
                    </a:p>
                  </a:txBody>
                  <a:tcPr anchor="ctr">
                    <a:solidFill>
                      <a:srgbClr val="FFFF00"/>
                    </a:solidFill>
                  </a:tcPr>
                </a:tc>
                <a:tc hMerge="1">
                  <a:txBody>
                    <a:bodyPr/>
                    <a:lstStyle/>
                    <a:p>
                      <a:endParaRPr lang="en-US" sz="1400" dirty="0"/>
                    </a:p>
                  </a:txBody>
                  <a:tcPr/>
                </a:tc>
                <a:tc gridSpan="3">
                  <a:txBody>
                    <a:bodyPr/>
                    <a:lstStyle/>
                    <a:p>
                      <a:pPr algn="ctr"/>
                      <a:r>
                        <a:rPr lang="en-US" sz="1400" dirty="0"/>
                        <a:t>DAM Commitment </a:t>
                      </a:r>
                    </a:p>
                  </a:txBody>
                  <a:tcPr anchor="ctr">
                    <a:solidFill>
                      <a:schemeClr val="accent5">
                        <a:lumMod val="60000"/>
                        <a:lumOff val="40000"/>
                      </a:schemeClr>
                    </a:solidFill>
                  </a:tcPr>
                </a:tc>
                <a:tc hMerge="1">
                  <a:txBody>
                    <a:bodyPr/>
                    <a:lstStyle/>
                    <a:p>
                      <a:endParaRPr lang="en-US" sz="1400" dirty="0"/>
                    </a:p>
                  </a:txBody>
                  <a:tcPr/>
                </a:tc>
                <a:tc hMerge="1">
                  <a:txBody>
                    <a:bodyPr/>
                    <a:lstStyle/>
                    <a:p>
                      <a:endParaRPr lang="en-US" sz="1400" dirty="0"/>
                    </a:p>
                  </a:txBody>
                  <a:tcPr/>
                </a:tc>
                <a:tc>
                  <a:txBody>
                    <a:bodyPr/>
                    <a:lstStyle/>
                    <a:p>
                      <a:r>
                        <a:rPr lang="en-US" sz="1600" dirty="0"/>
                        <a:t>No Startup in DAMW because it is contiguous with DRRS, like DAM/RUC blocks are settled today. </a:t>
                      </a:r>
                    </a:p>
                  </a:txBody>
                  <a:tcPr/>
                </a:tc>
                <a:extLst>
                  <a:ext uri="{0D108BD9-81ED-4DB2-BD59-A6C34878D82A}">
                    <a16:rowId xmlns:a16="http://schemas.microsoft.com/office/drawing/2014/main" val="504358513"/>
                  </a:ext>
                </a:extLst>
              </a:tr>
              <a:tr h="370840">
                <a:tc>
                  <a:txBody>
                    <a:bodyPr/>
                    <a:lstStyle/>
                    <a:p>
                      <a:pPr algn="ctr"/>
                      <a:r>
                        <a:rPr lang="en-US" sz="1400" dirty="0"/>
                        <a:t>DRRS</a:t>
                      </a:r>
                    </a:p>
                  </a:txBody>
                  <a:tcPr anchor="ctr">
                    <a:solidFill>
                      <a:srgbClr val="FFFF00"/>
                    </a:solidFill>
                  </a:tcPr>
                </a:tc>
                <a:tc>
                  <a:txBody>
                    <a:bodyPr/>
                    <a:lstStyle/>
                    <a:p>
                      <a:pPr algn="ctr"/>
                      <a:endParaRPr lang="en-US" sz="1400" dirty="0"/>
                    </a:p>
                  </a:txBody>
                  <a:tcPr anchor="ctr"/>
                </a:tc>
                <a:tc>
                  <a:txBody>
                    <a:bodyPr/>
                    <a:lstStyle/>
                    <a:p>
                      <a:pPr algn="ctr"/>
                      <a:endParaRPr lang="en-US" sz="1400" dirty="0"/>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DAM Commitment </a:t>
                      </a:r>
                    </a:p>
                  </a:txBody>
                  <a:tcPr anchor="ctr">
                    <a:solidFill>
                      <a:schemeClr val="accent5">
                        <a:lumMod val="60000"/>
                        <a:lumOff val="40000"/>
                      </a:schemeClr>
                    </a:solidFill>
                  </a:tcPr>
                </a:tc>
                <a:tc hMerge="1">
                  <a:txBody>
                    <a:bodyPr/>
                    <a:lstStyle/>
                    <a:p>
                      <a:endParaRPr lang="en-US" sz="1400" dirty="0"/>
                    </a:p>
                  </a:txBody>
                  <a:tcPr anchor="ctr"/>
                </a:tc>
                <a:tc hMerge="1">
                  <a:txBody>
                    <a:bodyPr/>
                    <a:lstStyle/>
                    <a:p>
                      <a:endParaRPr lang="en-US" sz="1400" dirty="0"/>
                    </a:p>
                  </a:txBody>
                  <a:tcPr anchor="ctr"/>
                </a:tc>
                <a:tc>
                  <a:txBody>
                    <a:bodyPr/>
                    <a:lstStyle/>
                    <a:p>
                      <a:r>
                        <a:rPr lang="en-US" sz="1600" dirty="0"/>
                        <a:t>Startup lookback period will be shorted to start from </a:t>
                      </a:r>
                      <a:r>
                        <a:rPr lang="en-US" sz="1600" dirty="0" err="1"/>
                        <a:t>prev</a:t>
                      </a:r>
                      <a:r>
                        <a:rPr lang="en-US" sz="1600" dirty="0"/>
                        <a:t> int23 for DAMW analysis, like DAM/RUC blocks are settled today. </a:t>
                      </a:r>
                    </a:p>
                  </a:txBody>
                  <a:tcPr/>
                </a:tc>
                <a:extLst>
                  <a:ext uri="{0D108BD9-81ED-4DB2-BD59-A6C34878D82A}">
                    <a16:rowId xmlns:a16="http://schemas.microsoft.com/office/drawing/2014/main" val="3695366999"/>
                  </a:ext>
                </a:extLst>
              </a:tr>
            </a:tbl>
          </a:graphicData>
        </a:graphic>
      </p:graphicFrame>
    </p:spTree>
    <p:extLst>
      <p:ext uri="{BB962C8B-B14F-4D97-AF65-F5344CB8AC3E}">
        <p14:creationId xmlns:p14="http://schemas.microsoft.com/office/powerpoint/2010/main" val="324136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619E8-66F1-4FF6-FEDB-6A70A6FBB83A}"/>
              </a:ext>
            </a:extLst>
          </p:cNvPr>
          <p:cNvSpPr>
            <a:spLocks noGrp="1"/>
          </p:cNvSpPr>
          <p:nvPr>
            <p:ph type="title"/>
          </p:nvPr>
        </p:nvSpPr>
        <p:spPr>
          <a:xfrm>
            <a:off x="400665" y="228600"/>
            <a:ext cx="8458200" cy="518318"/>
          </a:xfrm>
        </p:spPr>
        <p:txBody>
          <a:bodyPr/>
          <a:lstStyle/>
          <a:p>
            <a:r>
              <a:rPr lang="en-US" dirty="0"/>
              <a:t>Examples – QSE Clawback (RUCEXRQC) </a:t>
            </a:r>
          </a:p>
        </p:txBody>
      </p:sp>
      <p:sp>
        <p:nvSpPr>
          <p:cNvPr id="4" name="Slide Number Placeholder 3">
            <a:extLst>
              <a:ext uri="{FF2B5EF4-FFF2-40B4-BE49-F238E27FC236}">
                <a16:creationId xmlns:a16="http://schemas.microsoft.com/office/drawing/2014/main" id="{6D236284-A6C2-7059-7398-CA5139740F4E}"/>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7" name="Table 6">
            <a:extLst>
              <a:ext uri="{FF2B5EF4-FFF2-40B4-BE49-F238E27FC236}">
                <a16:creationId xmlns:a16="http://schemas.microsoft.com/office/drawing/2014/main" id="{A2A61B5B-60D1-B60C-9E15-89ADED9ECCE9}"/>
              </a:ext>
            </a:extLst>
          </p:cNvPr>
          <p:cNvGraphicFramePr>
            <a:graphicFrameLocks noGrp="1"/>
          </p:cNvGraphicFramePr>
          <p:nvPr>
            <p:extLst>
              <p:ext uri="{D42A27DB-BD31-4B8C-83A1-F6EECF244321}">
                <p14:modId xmlns:p14="http://schemas.microsoft.com/office/powerpoint/2010/main" val="424611211"/>
              </p:ext>
            </p:extLst>
          </p:nvPr>
        </p:nvGraphicFramePr>
        <p:xfrm>
          <a:off x="400665" y="1024961"/>
          <a:ext cx="8229600" cy="2565400"/>
        </p:xfrm>
        <a:graphic>
          <a:graphicData uri="http://schemas.openxmlformats.org/drawingml/2006/table">
            <a:tbl>
              <a:tblPr firstRow="1" bandRow="1">
                <a:tableStyleId>{5940675A-B579-460E-94D1-54222C63F5DA}</a:tableStyleId>
              </a:tblPr>
              <a:tblGrid>
                <a:gridCol w="815546">
                  <a:extLst>
                    <a:ext uri="{9D8B030D-6E8A-4147-A177-3AD203B41FA5}">
                      <a16:colId xmlns:a16="http://schemas.microsoft.com/office/drawing/2014/main" val="1315510738"/>
                    </a:ext>
                  </a:extLst>
                </a:gridCol>
                <a:gridCol w="815546">
                  <a:extLst>
                    <a:ext uri="{9D8B030D-6E8A-4147-A177-3AD203B41FA5}">
                      <a16:colId xmlns:a16="http://schemas.microsoft.com/office/drawing/2014/main" val="1201133780"/>
                    </a:ext>
                  </a:extLst>
                </a:gridCol>
                <a:gridCol w="741405">
                  <a:extLst>
                    <a:ext uri="{9D8B030D-6E8A-4147-A177-3AD203B41FA5}">
                      <a16:colId xmlns:a16="http://schemas.microsoft.com/office/drawing/2014/main" val="1031168275"/>
                    </a:ext>
                  </a:extLst>
                </a:gridCol>
                <a:gridCol w="675503">
                  <a:extLst>
                    <a:ext uri="{9D8B030D-6E8A-4147-A177-3AD203B41FA5}">
                      <a16:colId xmlns:a16="http://schemas.microsoft.com/office/drawing/2014/main" val="1289945453"/>
                    </a:ext>
                  </a:extLst>
                </a:gridCol>
                <a:gridCol w="881448">
                  <a:extLst>
                    <a:ext uri="{9D8B030D-6E8A-4147-A177-3AD203B41FA5}">
                      <a16:colId xmlns:a16="http://schemas.microsoft.com/office/drawing/2014/main" val="4099426755"/>
                    </a:ext>
                  </a:extLst>
                </a:gridCol>
                <a:gridCol w="741405">
                  <a:extLst>
                    <a:ext uri="{9D8B030D-6E8A-4147-A177-3AD203B41FA5}">
                      <a16:colId xmlns:a16="http://schemas.microsoft.com/office/drawing/2014/main" val="4101963099"/>
                    </a:ext>
                  </a:extLst>
                </a:gridCol>
                <a:gridCol w="3558747">
                  <a:extLst>
                    <a:ext uri="{9D8B030D-6E8A-4147-A177-3AD203B41FA5}">
                      <a16:colId xmlns:a16="http://schemas.microsoft.com/office/drawing/2014/main" val="2238159961"/>
                    </a:ext>
                  </a:extLst>
                </a:gridCol>
              </a:tblGrid>
              <a:tr h="370840">
                <a:tc>
                  <a:txBody>
                    <a:bodyPr/>
                    <a:lstStyle/>
                    <a:p>
                      <a:r>
                        <a:rPr lang="en-US" sz="1600" dirty="0"/>
                        <a:t>Int1</a:t>
                      </a:r>
                    </a:p>
                  </a:txBody>
                  <a:tcPr>
                    <a:solidFill>
                      <a:schemeClr val="accent4">
                        <a:lumMod val="10000"/>
                        <a:lumOff val="90000"/>
                      </a:schemeClr>
                    </a:solidFill>
                  </a:tcPr>
                </a:tc>
                <a:tc>
                  <a:txBody>
                    <a:bodyPr/>
                    <a:lstStyle/>
                    <a:p>
                      <a:r>
                        <a:rPr lang="en-US" sz="1600" dirty="0"/>
                        <a:t>Int2</a:t>
                      </a:r>
                    </a:p>
                  </a:txBody>
                  <a:tcPr>
                    <a:solidFill>
                      <a:schemeClr val="accent4">
                        <a:lumMod val="10000"/>
                        <a:lumOff val="90000"/>
                      </a:schemeClr>
                    </a:solidFill>
                  </a:tcPr>
                </a:tc>
                <a:tc>
                  <a:txBody>
                    <a:bodyPr/>
                    <a:lstStyle/>
                    <a:p>
                      <a:r>
                        <a:rPr lang="en-US" sz="1600" dirty="0"/>
                        <a:t>Int3</a:t>
                      </a:r>
                    </a:p>
                  </a:txBody>
                  <a:tcPr>
                    <a:solidFill>
                      <a:schemeClr val="accent4">
                        <a:lumMod val="10000"/>
                        <a:lumOff val="90000"/>
                      </a:schemeClr>
                    </a:solidFill>
                  </a:tcPr>
                </a:tc>
                <a:tc>
                  <a:txBody>
                    <a:bodyPr/>
                    <a:lstStyle/>
                    <a:p>
                      <a:r>
                        <a:rPr lang="en-US" sz="1600" dirty="0"/>
                        <a:t>Int4</a:t>
                      </a:r>
                    </a:p>
                  </a:txBody>
                  <a:tcPr>
                    <a:solidFill>
                      <a:schemeClr val="accent4">
                        <a:lumMod val="10000"/>
                        <a:lumOff val="90000"/>
                      </a:schemeClr>
                    </a:solidFill>
                  </a:tcPr>
                </a:tc>
                <a:tc>
                  <a:txBody>
                    <a:bodyPr/>
                    <a:lstStyle/>
                    <a:p>
                      <a:r>
                        <a:rPr lang="en-US" sz="1600" dirty="0"/>
                        <a:t>Int5</a:t>
                      </a:r>
                    </a:p>
                  </a:txBody>
                  <a:tcPr>
                    <a:solidFill>
                      <a:schemeClr val="accent4">
                        <a:lumMod val="10000"/>
                        <a:lumOff val="90000"/>
                      </a:schemeClr>
                    </a:solidFill>
                  </a:tcPr>
                </a:tc>
                <a:tc>
                  <a:txBody>
                    <a:bodyPr/>
                    <a:lstStyle/>
                    <a:p>
                      <a:r>
                        <a:rPr lang="en-US" sz="1600" dirty="0"/>
                        <a:t>Int6</a:t>
                      </a:r>
                    </a:p>
                  </a:txBody>
                  <a:tcPr>
                    <a:solidFill>
                      <a:schemeClr val="accent4">
                        <a:lumMod val="10000"/>
                        <a:lumOff val="90000"/>
                      </a:schemeClr>
                    </a:solidFill>
                  </a:tcPr>
                </a:tc>
                <a:tc>
                  <a:txBody>
                    <a:bodyPr/>
                    <a:lstStyle/>
                    <a:p>
                      <a:r>
                        <a:rPr lang="en-US" sz="1600" kern="1200" dirty="0">
                          <a:solidFill>
                            <a:schemeClr val="tx1"/>
                          </a:solidFill>
                          <a:latin typeface="+mn-lt"/>
                          <a:ea typeface="+mn-ea"/>
                          <a:cs typeface="+mn-cs"/>
                        </a:rPr>
                        <a:t>Included in RUCEXRQC? </a:t>
                      </a:r>
                    </a:p>
                  </a:txBody>
                  <a:tcPr>
                    <a:solidFill>
                      <a:schemeClr val="accent4">
                        <a:lumMod val="10000"/>
                        <a:lumOff val="90000"/>
                      </a:schemeClr>
                    </a:solidFill>
                  </a:tcPr>
                </a:tc>
                <a:extLst>
                  <a:ext uri="{0D108BD9-81ED-4DB2-BD59-A6C34878D82A}">
                    <a16:rowId xmlns:a16="http://schemas.microsoft.com/office/drawing/2014/main" val="2507681126"/>
                  </a:ext>
                </a:extLst>
              </a:tr>
              <a:tr h="370840">
                <a:tc>
                  <a:txBody>
                    <a:bodyPr/>
                    <a:lstStyle/>
                    <a:p>
                      <a:pPr algn="ctr"/>
                      <a:endParaRPr lang="en-US" sz="1400" dirty="0"/>
                    </a:p>
                  </a:txBody>
                  <a:tcPr anchor="ctr">
                    <a:noFill/>
                  </a:tcPr>
                </a:tc>
                <a:tc>
                  <a:txBody>
                    <a:bodyPr/>
                    <a:lstStyle/>
                    <a:p>
                      <a:pPr algn="ctr"/>
                      <a:r>
                        <a:rPr lang="en-US" sz="1400" dirty="0"/>
                        <a:t>RUC-1</a:t>
                      </a:r>
                    </a:p>
                  </a:txBody>
                  <a:tcPr anchor="ctr">
                    <a:solidFill>
                      <a:schemeClr val="accent3">
                        <a:lumMod val="60000"/>
                        <a:lumOff val="40000"/>
                      </a:schemeClr>
                    </a:solidFill>
                  </a:tcPr>
                </a:tc>
                <a:tc>
                  <a:txBody>
                    <a:bodyPr/>
                    <a:lstStyle/>
                    <a:p>
                      <a:pPr algn="ctr"/>
                      <a:r>
                        <a:rPr lang="en-US" sz="1400" dirty="0"/>
                        <a:t>RUC-2</a:t>
                      </a:r>
                    </a:p>
                  </a:txBody>
                  <a:tcPr anchor="ctr">
                    <a:solidFill>
                      <a:schemeClr val="accent3">
                        <a:lumMod val="60000"/>
                        <a:lumOff val="40000"/>
                      </a:schemeClr>
                    </a:solidFill>
                  </a:tcPr>
                </a:tc>
                <a:tc>
                  <a:txBody>
                    <a:bodyPr/>
                    <a:lstStyle/>
                    <a:p>
                      <a:pPr algn="ctr"/>
                      <a:r>
                        <a:rPr lang="en-US" sz="1400" dirty="0"/>
                        <a:t>DRRS</a:t>
                      </a:r>
                    </a:p>
                  </a:txBody>
                  <a:tcPr anchor="ctr">
                    <a:solidFill>
                      <a:srgbClr val="FFFF00"/>
                    </a:solidFill>
                  </a:tcPr>
                </a:tc>
                <a:tc>
                  <a:txBody>
                    <a:bodyPr/>
                    <a:lstStyle/>
                    <a:p>
                      <a:pPr algn="ctr"/>
                      <a:endParaRPr lang="en-US" sz="1400" dirty="0"/>
                    </a:p>
                  </a:txBody>
                  <a:tcPr anchor="ctr">
                    <a:noFill/>
                  </a:tcPr>
                </a:tc>
                <a:tc>
                  <a:txBody>
                    <a:bodyPr/>
                    <a:lstStyle/>
                    <a:p>
                      <a:pPr algn="ctr"/>
                      <a:endParaRPr lang="en-US" sz="1400" dirty="0"/>
                    </a:p>
                  </a:txBody>
                  <a:tcPr anchor="ctr"/>
                </a:tc>
                <a:tc>
                  <a:txBody>
                    <a:bodyPr/>
                    <a:lstStyle/>
                    <a:p>
                      <a:r>
                        <a:rPr lang="en-US" sz="1600" dirty="0"/>
                        <a:t>Int4 not included</a:t>
                      </a:r>
                    </a:p>
                  </a:txBody>
                  <a:tcPr/>
                </a:tc>
                <a:extLst>
                  <a:ext uri="{0D108BD9-81ED-4DB2-BD59-A6C34878D82A}">
                    <a16:rowId xmlns:a16="http://schemas.microsoft.com/office/drawing/2014/main" val="1382781927"/>
                  </a:ext>
                </a:extLst>
              </a:tr>
              <a:tr h="370840">
                <a:tc>
                  <a:txBody>
                    <a:bodyPr/>
                    <a:lstStyle/>
                    <a:p>
                      <a:pPr algn="ctr"/>
                      <a:r>
                        <a:rPr lang="en-US" sz="1400" dirty="0"/>
                        <a:t>Self-1</a:t>
                      </a:r>
                    </a:p>
                  </a:txBody>
                  <a:tcPr anchor="ctr">
                    <a:solidFill>
                      <a:schemeClr val="accent4">
                        <a:lumMod val="25000"/>
                        <a:lumOff val="75000"/>
                      </a:schemeClr>
                    </a:solidFill>
                  </a:tcPr>
                </a:tc>
                <a:tc>
                  <a:txBody>
                    <a:bodyPr/>
                    <a:lstStyle/>
                    <a:p>
                      <a:pPr algn="ctr"/>
                      <a:r>
                        <a:rPr lang="en-US" sz="1400" dirty="0"/>
                        <a:t>RUC-2</a:t>
                      </a:r>
                    </a:p>
                  </a:txBody>
                  <a:tcPr anchor="ctr">
                    <a:solidFill>
                      <a:schemeClr val="accent3">
                        <a:lumMod val="60000"/>
                        <a:lumOff val="40000"/>
                      </a:schemeClr>
                    </a:solidFill>
                  </a:tcPr>
                </a:tc>
                <a:tc>
                  <a:txBody>
                    <a:bodyPr/>
                    <a:lstStyle/>
                    <a:p>
                      <a:pPr algn="ctr"/>
                      <a:r>
                        <a:rPr lang="en-US" sz="1400" dirty="0"/>
                        <a:t>RUC-5</a:t>
                      </a:r>
                    </a:p>
                  </a:txBody>
                  <a:tcPr anchor="ctr">
                    <a:solidFill>
                      <a:schemeClr val="accent3">
                        <a:lumMod val="60000"/>
                        <a:lumOff val="40000"/>
                      </a:schemeClr>
                    </a:solidFill>
                  </a:tcPr>
                </a:tc>
                <a:tc>
                  <a:txBody>
                    <a:bodyPr/>
                    <a:lstStyle/>
                    <a:p>
                      <a:pPr algn="ctr"/>
                      <a:r>
                        <a:rPr lang="en-US" sz="1400" dirty="0"/>
                        <a:t>Self-5</a:t>
                      </a:r>
                    </a:p>
                  </a:txBody>
                  <a:tcPr anchor="ctr">
                    <a:solidFill>
                      <a:schemeClr val="accent4">
                        <a:lumMod val="25000"/>
                        <a:lumOff val="75000"/>
                      </a:schemeClr>
                    </a:solidFill>
                  </a:tcPr>
                </a:tc>
                <a:tc>
                  <a:txBody>
                    <a:bodyPr/>
                    <a:lstStyle/>
                    <a:p>
                      <a:pPr algn="ctr"/>
                      <a:r>
                        <a:rPr lang="en-US" sz="1400" dirty="0"/>
                        <a:t>DRRS</a:t>
                      </a:r>
                    </a:p>
                  </a:txBody>
                  <a:tcPr anchor="ctr">
                    <a:solidFill>
                      <a:srgbClr val="FFFF00"/>
                    </a:solidFill>
                  </a:tcPr>
                </a:tc>
                <a:tc>
                  <a:txBody>
                    <a:bodyPr/>
                    <a:lstStyle/>
                    <a:p>
                      <a:pPr algn="ctr"/>
                      <a:endParaRPr lang="en-US" sz="1400" dirty="0"/>
                    </a:p>
                  </a:txBody>
                  <a:tcPr anchor="ctr"/>
                </a:tc>
                <a:tc>
                  <a:txBody>
                    <a:bodyPr/>
                    <a:lstStyle/>
                    <a:p>
                      <a:r>
                        <a:rPr lang="en-US" sz="1600" dirty="0"/>
                        <a:t>Int1 and int 5 not included; int4 included </a:t>
                      </a:r>
                    </a:p>
                  </a:txBody>
                  <a:tcPr/>
                </a:tc>
                <a:extLst>
                  <a:ext uri="{0D108BD9-81ED-4DB2-BD59-A6C34878D82A}">
                    <a16:rowId xmlns:a16="http://schemas.microsoft.com/office/drawing/2014/main" val="389244921"/>
                  </a:ext>
                </a:extLst>
              </a:tr>
              <a:tr h="370840">
                <a:tc>
                  <a:txBody>
                    <a:bodyPr/>
                    <a:lstStyle/>
                    <a:p>
                      <a:pPr algn="ctr"/>
                      <a:r>
                        <a:rPr lang="en-US" sz="1400" dirty="0"/>
                        <a:t>Self-3</a:t>
                      </a:r>
                    </a:p>
                  </a:txBody>
                  <a:tcPr anchor="ctr">
                    <a:solidFill>
                      <a:schemeClr val="accent4">
                        <a:lumMod val="25000"/>
                        <a:lumOff val="75000"/>
                      </a:schemeClr>
                    </a:solidFill>
                  </a:tcPr>
                </a:tc>
                <a:tc>
                  <a:txBody>
                    <a:bodyPr/>
                    <a:lstStyle/>
                    <a:p>
                      <a:pPr algn="ctr"/>
                      <a:r>
                        <a:rPr lang="en-US" sz="1400" dirty="0"/>
                        <a:t>RUC-2</a:t>
                      </a:r>
                    </a:p>
                  </a:txBody>
                  <a:tcPr anchor="ctr">
                    <a:solidFill>
                      <a:schemeClr val="accent3">
                        <a:lumMod val="60000"/>
                        <a:lumOff val="40000"/>
                      </a:schemeClr>
                    </a:solidFill>
                  </a:tcPr>
                </a:tc>
                <a:tc>
                  <a:txBody>
                    <a:bodyPr/>
                    <a:lstStyle/>
                    <a:p>
                      <a:pPr algn="ctr"/>
                      <a:r>
                        <a:rPr lang="en-US" sz="1400" dirty="0"/>
                        <a:t>RUC-5</a:t>
                      </a:r>
                    </a:p>
                  </a:txBody>
                  <a:tcPr anchor="ctr">
                    <a:solidFill>
                      <a:schemeClr val="accent3">
                        <a:lumMod val="60000"/>
                        <a:lumOff val="40000"/>
                      </a:schemeClr>
                    </a:solidFill>
                  </a:tcPr>
                </a:tc>
                <a:tc>
                  <a:txBody>
                    <a:bodyPr/>
                    <a:lstStyle/>
                    <a:p>
                      <a:pPr algn="ctr"/>
                      <a:r>
                        <a:rPr lang="en-US" sz="1400" dirty="0"/>
                        <a:t>DRRS</a:t>
                      </a:r>
                    </a:p>
                  </a:txBody>
                  <a:tcPr anchor="ctr">
                    <a:solidFill>
                      <a:srgbClr val="FFFF00"/>
                    </a:solidFill>
                  </a:tcPr>
                </a:tc>
                <a:tc>
                  <a:txBody>
                    <a:bodyPr/>
                    <a:lstStyle/>
                    <a:p>
                      <a:pPr algn="ctr"/>
                      <a:r>
                        <a:rPr lang="en-US" sz="1400" dirty="0"/>
                        <a:t>Self-5</a:t>
                      </a:r>
                    </a:p>
                  </a:txBody>
                  <a:tcPr anchor="ctr">
                    <a:solidFill>
                      <a:schemeClr val="accent4">
                        <a:lumMod val="25000"/>
                        <a:lumOff val="75000"/>
                      </a:schemeClr>
                    </a:solidFill>
                  </a:tcPr>
                </a:tc>
                <a:tc>
                  <a:txBody>
                    <a:bodyPr/>
                    <a:lstStyle/>
                    <a:p>
                      <a:pPr algn="ctr"/>
                      <a:endParaRPr lang="en-US" sz="1400" dirty="0"/>
                    </a:p>
                  </a:txBody>
                  <a:tcPr anchor="ctr"/>
                </a:tc>
                <a:tc>
                  <a:txBody>
                    <a:bodyPr/>
                    <a:lstStyle/>
                    <a:p>
                      <a:r>
                        <a:rPr lang="en-US" sz="1600" dirty="0"/>
                        <a:t>Int1 included; int4-5 not included</a:t>
                      </a:r>
                    </a:p>
                  </a:txBody>
                  <a:tcPr/>
                </a:tc>
                <a:extLst>
                  <a:ext uri="{0D108BD9-81ED-4DB2-BD59-A6C34878D82A}">
                    <a16:rowId xmlns:a16="http://schemas.microsoft.com/office/drawing/2014/main" val="2850322806"/>
                  </a:ext>
                </a:extLst>
              </a:tr>
              <a:tr h="370840">
                <a:tc>
                  <a:txBody>
                    <a:bodyPr/>
                    <a:lstStyle/>
                    <a:p>
                      <a:pPr algn="ctr"/>
                      <a:r>
                        <a:rPr lang="en-US" sz="1400" dirty="0"/>
                        <a:t>Self-3</a:t>
                      </a:r>
                    </a:p>
                  </a:txBody>
                  <a:tcPr anchor="ctr">
                    <a:solidFill>
                      <a:schemeClr val="accent4">
                        <a:lumMod val="25000"/>
                        <a:lumOff val="75000"/>
                      </a:schemeClr>
                    </a:solidFill>
                  </a:tcPr>
                </a:tc>
                <a:tc>
                  <a:txBody>
                    <a:bodyPr/>
                    <a:lstStyle/>
                    <a:p>
                      <a:pPr algn="ctr"/>
                      <a:r>
                        <a:rPr lang="en-US" sz="1400" dirty="0"/>
                        <a:t>RUC-2</a:t>
                      </a:r>
                    </a:p>
                  </a:txBody>
                  <a:tcPr anchor="ctr">
                    <a:solidFill>
                      <a:schemeClr val="accent3">
                        <a:lumMod val="60000"/>
                        <a:lumOff val="40000"/>
                      </a:schemeClr>
                    </a:solidFill>
                  </a:tcPr>
                </a:tc>
                <a:tc>
                  <a:txBody>
                    <a:bodyPr/>
                    <a:lstStyle/>
                    <a:p>
                      <a:pPr algn="ctr"/>
                      <a:r>
                        <a:rPr lang="en-US" sz="1400" dirty="0"/>
                        <a:t>RUC-5</a:t>
                      </a:r>
                    </a:p>
                  </a:txBody>
                  <a:tcPr anchor="ctr">
                    <a:solidFill>
                      <a:schemeClr val="accent3">
                        <a:lumMod val="60000"/>
                        <a:lumOff val="40000"/>
                      </a:schemeClr>
                    </a:solidFill>
                  </a:tcPr>
                </a:tc>
                <a:tc>
                  <a:txBody>
                    <a:bodyPr/>
                    <a:lstStyle/>
                    <a:p>
                      <a:pPr algn="ctr"/>
                      <a:r>
                        <a:rPr lang="en-US" sz="1400" dirty="0"/>
                        <a:t>Self-5</a:t>
                      </a:r>
                    </a:p>
                  </a:txBody>
                  <a:tcPr anchor="ctr">
                    <a:solidFill>
                      <a:schemeClr val="accent4">
                        <a:lumMod val="25000"/>
                        <a:lumOff val="75000"/>
                      </a:schemeClr>
                    </a:solidFill>
                  </a:tcPr>
                </a:tc>
                <a:tc>
                  <a:txBody>
                    <a:bodyPr/>
                    <a:lstStyle/>
                    <a:p>
                      <a:pPr algn="ctr"/>
                      <a:r>
                        <a:rPr lang="en-US" sz="1400" dirty="0"/>
                        <a:t>DRRS</a:t>
                      </a:r>
                    </a:p>
                  </a:txBody>
                  <a:tcPr anchor="ctr">
                    <a:solidFill>
                      <a:srgbClr val="FFFF00"/>
                    </a:solidFill>
                  </a:tcPr>
                </a:tc>
                <a:tc>
                  <a:txBody>
                    <a:bodyPr/>
                    <a:lstStyle/>
                    <a:p>
                      <a:pPr algn="ctr"/>
                      <a:r>
                        <a:rPr lang="en-US" sz="1400" dirty="0"/>
                        <a:t>Self-5</a:t>
                      </a:r>
                    </a:p>
                  </a:txBody>
                  <a:tcPr anchor="ctr">
                    <a:solidFill>
                      <a:schemeClr val="accent4">
                        <a:lumMod val="25000"/>
                        <a:lumOff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Int1 and int4 included; int5-6 not included</a:t>
                      </a:r>
                    </a:p>
                  </a:txBody>
                  <a:tcPr/>
                </a:tc>
                <a:extLst>
                  <a:ext uri="{0D108BD9-81ED-4DB2-BD59-A6C34878D82A}">
                    <a16:rowId xmlns:a16="http://schemas.microsoft.com/office/drawing/2014/main" val="3607976478"/>
                  </a:ext>
                </a:extLst>
              </a:tr>
            </a:tbl>
          </a:graphicData>
        </a:graphic>
      </p:graphicFrame>
      <p:sp>
        <p:nvSpPr>
          <p:cNvPr id="5" name="TextBox 4">
            <a:extLst>
              <a:ext uri="{FF2B5EF4-FFF2-40B4-BE49-F238E27FC236}">
                <a16:creationId xmlns:a16="http://schemas.microsoft.com/office/drawing/2014/main" id="{4300B23F-E2BA-9BEF-DE10-7C2480DE9B53}"/>
              </a:ext>
            </a:extLst>
          </p:cNvPr>
          <p:cNvSpPr txBox="1"/>
          <p:nvPr/>
        </p:nvSpPr>
        <p:spPr>
          <a:xfrm>
            <a:off x="408039" y="3794662"/>
            <a:ext cx="8229599" cy="2308324"/>
          </a:xfrm>
          <a:prstGeom prst="rect">
            <a:avLst/>
          </a:prstGeom>
          <a:noFill/>
        </p:spPr>
        <p:txBody>
          <a:bodyPr wrap="square">
            <a:spAutoFit/>
          </a:bodyPr>
          <a:lstStyle/>
          <a:p>
            <a:pPr marL="285750" indent="-285750">
              <a:buFont typeface="Arial" panose="020B0604020202020204" pitchFamily="34" charset="0"/>
              <a:buChar char="•"/>
            </a:pPr>
            <a:r>
              <a:rPr lang="en-US" sz="1800" dirty="0">
                <a:latin typeface="Calibri" panose="020F0502020204030204" pitchFamily="34" charset="0"/>
              </a:rPr>
              <a:t>Revenue Less Cost During QSE Clawback Intervals (RUCEXRQC)—The sum of the total revenue for the Resource, less the cost during all QSE Clawback Intervals, for the Operating Day.  See Section 5.7.1.4</a:t>
            </a:r>
            <a:r>
              <a:rPr lang="en-US" dirty="0">
                <a:latin typeface="Calibri" panose="020F0502020204030204" pitchFamily="34" charset="0"/>
              </a:rPr>
              <a:t>. </a:t>
            </a:r>
          </a:p>
          <a:p>
            <a:endParaRPr lang="en-US" dirty="0">
              <a:latin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rPr>
              <a:t>DRRS Deployed intervals are not considered QSE Clawback Intervals, and therefore their excess revenues will not be included in RUCEXRQC and will not offset the RUC Guarantee in the RUC Make-Whole Payment and RUC Clawback Charge. </a:t>
            </a:r>
          </a:p>
          <a:p>
            <a:pPr marL="285750" indent="-285750">
              <a:buFont typeface="Arial" panose="020B0604020202020204" pitchFamily="34" charset="0"/>
              <a:buChar char="•"/>
            </a:pPr>
            <a:endParaRPr lang="en-US" sz="1800" dirty="0">
              <a:latin typeface="Calibri" panose="020F0502020204030204" pitchFamily="34" charset="0"/>
            </a:endParaRPr>
          </a:p>
        </p:txBody>
      </p:sp>
    </p:spTree>
    <p:extLst>
      <p:ext uri="{BB962C8B-B14F-4D97-AF65-F5344CB8AC3E}">
        <p14:creationId xmlns:p14="http://schemas.microsoft.com/office/powerpoint/2010/main" val="296181168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BD4ECFFBEC7547860D42B472D973CF" ma:contentTypeVersion="12" ma:contentTypeDescription="Create a new document." ma:contentTypeScope="" ma:versionID="33f42f31f0a9a11e8f5aec5506934b01">
  <xsd:schema xmlns:xsd="http://www.w3.org/2001/XMLSchema" xmlns:xs="http://www.w3.org/2001/XMLSchema" xmlns:p="http://schemas.microsoft.com/office/2006/metadata/properties" xmlns:ns2="f2d15d73-cba3-4daa-9deb-1bc1def57504" xmlns:ns3="0990b61b-eca2-43eb-bf62-db63f797b908" targetNamespace="http://schemas.microsoft.com/office/2006/metadata/properties" ma:root="true" ma:fieldsID="b05f6892a72a39fc8b9c4beef38f7888" ns2:_="" ns3:_="">
    <xsd:import namespace="f2d15d73-cba3-4daa-9deb-1bc1def57504"/>
    <xsd:import namespace="0990b61b-eca2-43eb-bf62-db63f797b90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d15d73-cba3-4daa-9deb-1bc1def575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90b61b-eca2-43eb-bf62-db63f797b90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90ec695-675b-4acc-907b-55544465eb28}" ma:internalName="TaxCatchAll" ma:showField="CatchAllData" ma:web="0990b61b-eca2-43eb-bf62-db63f797b9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990b61b-eca2-43eb-bf62-db63f797b908" xsi:nil="true"/>
    <lcf76f155ced4ddcb4097134ff3c332f xmlns="f2d15d73-cba3-4daa-9deb-1bc1def5750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5CD0B36-ACD6-4ACA-886E-2D75540EBB60}"/>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10498</TotalTime>
  <Words>418</Words>
  <Application>Microsoft Office PowerPoint</Application>
  <PresentationFormat>On-screen Show (4:3)</PresentationFormat>
  <Paragraphs>90</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High Level Principles</vt:lpstr>
      <vt:lpstr>Examples – Same Day</vt:lpstr>
      <vt:lpstr>Examples – Cross Day</vt:lpstr>
      <vt:lpstr>Examples – QSE Clawback (RUCEXRQC)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Shanks, Magie</cp:lastModifiedBy>
  <cp:revision>106</cp:revision>
  <cp:lastPrinted>2016-01-21T20:53:15Z</cp:lastPrinted>
  <dcterms:created xsi:type="dcterms:W3CDTF">2016-01-21T15:20:31Z</dcterms:created>
  <dcterms:modified xsi:type="dcterms:W3CDTF">2024-03-19T19:56:39Z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2024-01-09T19:56:30Z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e29067ef-28ea-44e6-b77d-32af8f944210</vt:lpwstr>
  </property>
  <property fmtid="{D5CDD505-2E9C-101B-9397-08002B2CF9AE}" pid="9" name="MSIP_Label_7084cbda-52b8-46fb-a7b7-cb5bd465ed85_ContentBits">
    <vt:lpwstr>0</vt:lpwstr>
  </property>
</Properties>
</file>