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0" r:id="rId2"/>
    <p:sldMasterId id="2147483702" r:id="rId3"/>
  </p:sldMasterIdLst>
  <p:notesMasterIdLst>
    <p:notesMasterId r:id="rId14"/>
  </p:notesMasterIdLst>
  <p:handoutMasterIdLst>
    <p:handoutMasterId r:id="rId15"/>
  </p:handoutMasterIdLst>
  <p:sldIdLst>
    <p:sldId id="573" r:id="rId4"/>
    <p:sldId id="633" r:id="rId5"/>
    <p:sldId id="611" r:id="rId6"/>
    <p:sldId id="634" r:id="rId7"/>
    <p:sldId id="614" r:id="rId8"/>
    <p:sldId id="612" r:id="rId9"/>
    <p:sldId id="632" r:id="rId10"/>
    <p:sldId id="630" r:id="rId11"/>
    <p:sldId id="620" r:id="rId12"/>
    <p:sldId id="63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C8FD8AA-63B6-61AC-B64D-4D514056C56F}" name="ERCOT SM" initials="ER SM" userId="ERCOT SM" providerId="None"/>
  <p188:author id="{3CF8B2DB-4422-FE44-E6A0-E9F6A7BD7D19}" name="Hinojosa, Luis" initials="HL" userId="S::JoseLuis.Hinojosa@ercot.com::0abb1bae-9833-48f0-96c3-80292fd0fd86"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2" clrIdx="0"/>
  <p:cmAuthor id="1" name="Du, Pengwei" initials="DP" lastIdx="3" clrIdx="1">
    <p:extLst>
      <p:ext uri="{19B8F6BF-5375-455C-9EA6-DF929625EA0E}">
        <p15:presenceInfo xmlns:p15="http://schemas.microsoft.com/office/powerpoint/2012/main" userId="S-1-5-21-639947351-343809578-3807592339-42176" providerId="AD"/>
      </p:ext>
    </p:extLst>
  </p:cmAuthor>
  <p:cmAuthor id="2" name="Mago, Nitika" initials="NVM" lastIdx="25" clrIdx="2">
    <p:extLst>
      <p:ext uri="{19B8F6BF-5375-455C-9EA6-DF929625EA0E}">
        <p15:presenceInfo xmlns:p15="http://schemas.microsoft.com/office/powerpoint/2012/main" userId="Mago, Nitika" providerId="None"/>
      </p:ext>
    </p:extLst>
  </p:cmAuthor>
  <p:cmAuthor id="3" name="Steffan, Nick" initials="SN" lastIdx="3" clrIdx="3">
    <p:extLst>
      <p:ext uri="{19B8F6BF-5375-455C-9EA6-DF929625EA0E}">
        <p15:presenceInfo xmlns:p15="http://schemas.microsoft.com/office/powerpoint/2012/main" userId="S-1-5-21-639947351-343809578-3807592339-42285" providerId="AD"/>
      </p:ext>
    </p:extLst>
  </p:cmAuthor>
  <p:cmAuthor id="4" name="Littlefield, Jennifer" initials="LJ" lastIdx="2" clrIdx="4">
    <p:extLst>
      <p:ext uri="{19B8F6BF-5375-455C-9EA6-DF929625EA0E}">
        <p15:presenceInfo xmlns:p15="http://schemas.microsoft.com/office/powerpoint/2012/main" userId="S-1-5-21-639947351-343809578-3807592339-51623" providerId="AD"/>
      </p:ext>
    </p:extLst>
  </p:cmAuthor>
  <p:cmAuthor id="5" name="Li, Weifeng" initials="LW" lastIdx="10" clrIdx="5">
    <p:extLst>
      <p:ext uri="{19B8F6BF-5375-455C-9EA6-DF929625EA0E}">
        <p15:presenceInfo xmlns:p15="http://schemas.microsoft.com/office/powerpoint/2012/main" userId="S-1-5-21-639947351-343809578-3807592339-55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89F"/>
    <a:srgbClr val="73C8FD"/>
    <a:srgbClr val="50BC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71907" autoAdjust="0"/>
  </p:normalViewPr>
  <p:slideViewPr>
    <p:cSldViewPr snapToGrid="0">
      <p:cViewPr varScale="1">
        <p:scale>
          <a:sx n="114" d="100"/>
          <a:sy n="114" d="100"/>
        </p:scale>
        <p:origin x="1386" y="102"/>
      </p:cViewPr>
      <p:guideLst>
        <p:guide orient="horz" pos="2160"/>
        <p:guide pos="2880"/>
      </p:guideLst>
    </p:cSldViewPr>
  </p:slideViewPr>
  <p:notesTextViewPr>
    <p:cViewPr>
      <p:scale>
        <a:sx n="3" d="2"/>
        <a:sy n="3" d="2"/>
      </p:scale>
      <p:origin x="0" y="0"/>
    </p:cViewPr>
  </p:notesTextViewPr>
  <p:sorterViewPr>
    <p:cViewPr>
      <p:scale>
        <a:sx n="60" d="100"/>
        <a:sy n="60" d="100"/>
      </p:scale>
      <p:origin x="0" y="0"/>
    </p:cViewPr>
  </p:sorterViewPr>
  <p:notesViewPr>
    <p:cSldViewPr snapToGrid="0" showGuides="1">
      <p:cViewPr varScale="1">
        <p:scale>
          <a:sx n="98" d="100"/>
          <a:sy n="98" d="100"/>
        </p:scale>
        <p:origin x="351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21" Type="http://schemas.microsoft.com/office/2016/11/relationships/changesInfo" Target="changesInfos/changesInfo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go, Nitika" userId="eb4dfd7f-5a13-4bd1-acb0-2d627733e6c8" providerId="ADAL" clId="{F470E4A0-2A18-4914-8DC4-AC60352E4E55}"/>
    <pc:docChg chg="custSel addSld modSld">
      <pc:chgData name="Mago, Nitika" userId="eb4dfd7f-5a13-4bd1-acb0-2d627733e6c8" providerId="ADAL" clId="{F470E4A0-2A18-4914-8DC4-AC60352E4E55}" dt="2023-07-19T17:34:52.850" v="106" actId="20577"/>
      <pc:docMkLst>
        <pc:docMk/>
      </pc:docMkLst>
      <pc:sldChg chg="modSp mod">
        <pc:chgData name="Mago, Nitika" userId="eb4dfd7f-5a13-4bd1-acb0-2d627733e6c8" providerId="ADAL" clId="{F470E4A0-2A18-4914-8DC4-AC60352E4E55}" dt="2023-07-19T17:33:13.548" v="73" actId="6549"/>
        <pc:sldMkLst>
          <pc:docMk/>
          <pc:sldMk cId="2656865910" sldId="629"/>
        </pc:sldMkLst>
        <pc:spChg chg="mod">
          <ac:chgData name="Mago, Nitika" userId="eb4dfd7f-5a13-4bd1-acb0-2d627733e6c8" providerId="ADAL" clId="{F470E4A0-2A18-4914-8DC4-AC60352E4E55}" dt="2023-07-19T17:33:13.548" v="73" actId="6549"/>
          <ac:spMkLst>
            <pc:docMk/>
            <pc:sldMk cId="2656865910" sldId="629"/>
            <ac:spMk id="3" creationId="{34D96D97-0398-7816-3480-83C99368C154}"/>
          </ac:spMkLst>
        </pc:spChg>
      </pc:sldChg>
      <pc:sldChg chg="modSp mod">
        <pc:chgData name="Mago, Nitika" userId="eb4dfd7f-5a13-4bd1-acb0-2d627733e6c8" providerId="ADAL" clId="{F470E4A0-2A18-4914-8DC4-AC60352E4E55}" dt="2023-07-19T17:33:01.283" v="67" actId="20577"/>
        <pc:sldMkLst>
          <pc:docMk/>
          <pc:sldMk cId="1381116341" sldId="630"/>
        </pc:sldMkLst>
        <pc:spChg chg="mod">
          <ac:chgData name="Mago, Nitika" userId="eb4dfd7f-5a13-4bd1-acb0-2d627733e6c8" providerId="ADAL" clId="{F470E4A0-2A18-4914-8DC4-AC60352E4E55}" dt="2023-07-19T17:33:01.283" v="67" actId="20577"/>
          <ac:spMkLst>
            <pc:docMk/>
            <pc:sldMk cId="1381116341" sldId="630"/>
            <ac:spMk id="3" creationId="{34D96D97-0398-7816-3480-83C99368C154}"/>
          </ac:spMkLst>
        </pc:spChg>
      </pc:sldChg>
      <pc:sldChg chg="modSp mod">
        <pc:chgData name="Mago, Nitika" userId="eb4dfd7f-5a13-4bd1-acb0-2d627733e6c8" providerId="ADAL" clId="{F470E4A0-2A18-4914-8DC4-AC60352E4E55}" dt="2023-07-19T17:33:28.767" v="75" actId="6549"/>
        <pc:sldMkLst>
          <pc:docMk/>
          <pc:sldMk cId="3227190592" sldId="631"/>
        </pc:sldMkLst>
        <pc:spChg chg="mod">
          <ac:chgData name="Mago, Nitika" userId="eb4dfd7f-5a13-4bd1-acb0-2d627733e6c8" providerId="ADAL" clId="{F470E4A0-2A18-4914-8DC4-AC60352E4E55}" dt="2023-07-19T17:33:28.767" v="75" actId="6549"/>
          <ac:spMkLst>
            <pc:docMk/>
            <pc:sldMk cId="3227190592" sldId="631"/>
            <ac:spMk id="3" creationId="{34D96D97-0398-7816-3480-83C99368C154}"/>
          </ac:spMkLst>
        </pc:spChg>
      </pc:sldChg>
      <pc:sldChg chg="modSp mod">
        <pc:chgData name="Mago, Nitika" userId="eb4dfd7f-5a13-4bd1-acb0-2d627733e6c8" providerId="ADAL" clId="{F470E4A0-2A18-4914-8DC4-AC60352E4E55}" dt="2023-07-19T17:34:52.850" v="106" actId="20577"/>
        <pc:sldMkLst>
          <pc:docMk/>
          <pc:sldMk cId="2452541470" sldId="633"/>
        </pc:sldMkLst>
        <pc:spChg chg="mod">
          <ac:chgData name="Mago, Nitika" userId="eb4dfd7f-5a13-4bd1-acb0-2d627733e6c8" providerId="ADAL" clId="{F470E4A0-2A18-4914-8DC4-AC60352E4E55}" dt="2023-07-19T17:34:52.850" v="106" actId="20577"/>
          <ac:spMkLst>
            <pc:docMk/>
            <pc:sldMk cId="2452541470" sldId="633"/>
            <ac:spMk id="3" creationId="{34D96D97-0398-7816-3480-83C99368C154}"/>
          </ac:spMkLst>
        </pc:spChg>
      </pc:sldChg>
      <pc:sldChg chg="addSp delSp modSp new mod modClrScheme chgLayout">
        <pc:chgData name="Mago, Nitika" userId="eb4dfd7f-5a13-4bd1-acb0-2d627733e6c8" providerId="ADAL" clId="{F470E4A0-2A18-4914-8DC4-AC60352E4E55}" dt="2023-07-19T17:34:25.956" v="79" actId="20577"/>
        <pc:sldMkLst>
          <pc:docMk/>
          <pc:sldMk cId="283792162" sldId="634"/>
        </pc:sldMkLst>
        <pc:spChg chg="del">
          <ac:chgData name="Mago, Nitika" userId="eb4dfd7f-5a13-4bd1-acb0-2d627733e6c8" providerId="ADAL" clId="{F470E4A0-2A18-4914-8DC4-AC60352E4E55}" dt="2023-07-19T17:33:55.902" v="77" actId="700"/>
          <ac:spMkLst>
            <pc:docMk/>
            <pc:sldMk cId="283792162" sldId="634"/>
            <ac:spMk id="2" creationId="{0AFA6C72-1430-7261-C106-134223E70C7C}"/>
          </ac:spMkLst>
        </pc:spChg>
        <pc:spChg chg="del mod ord">
          <ac:chgData name="Mago, Nitika" userId="eb4dfd7f-5a13-4bd1-acb0-2d627733e6c8" providerId="ADAL" clId="{F470E4A0-2A18-4914-8DC4-AC60352E4E55}" dt="2023-07-19T17:33:55.902" v="77" actId="700"/>
          <ac:spMkLst>
            <pc:docMk/>
            <pc:sldMk cId="283792162" sldId="634"/>
            <ac:spMk id="3" creationId="{D36DD0ED-16BF-09EE-3EC6-283CC773D0BF}"/>
          </ac:spMkLst>
        </pc:spChg>
        <pc:spChg chg="mod ord">
          <ac:chgData name="Mago, Nitika" userId="eb4dfd7f-5a13-4bd1-acb0-2d627733e6c8" providerId="ADAL" clId="{F470E4A0-2A18-4914-8DC4-AC60352E4E55}" dt="2023-07-19T17:33:55.902" v="77" actId="700"/>
          <ac:spMkLst>
            <pc:docMk/>
            <pc:sldMk cId="283792162" sldId="634"/>
            <ac:spMk id="4" creationId="{5402BAB6-B177-FDF2-5702-BF547F347A32}"/>
          </ac:spMkLst>
        </pc:spChg>
        <pc:spChg chg="add mod ord">
          <ac:chgData name="Mago, Nitika" userId="eb4dfd7f-5a13-4bd1-acb0-2d627733e6c8" providerId="ADAL" clId="{F470E4A0-2A18-4914-8DC4-AC60352E4E55}" dt="2023-07-19T17:34:25.956" v="79" actId="20577"/>
          <ac:spMkLst>
            <pc:docMk/>
            <pc:sldMk cId="283792162" sldId="634"/>
            <ac:spMk id="5" creationId="{033609B8-5811-A41F-4C26-5738A7508DBF}"/>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ADBA4A-CF1B-46AC-9045-2B6612C0624C}" type="datetimeFigureOut">
              <a:rPr lang="en-US" smtClean="0"/>
              <a:t>3/20/2024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46EE2B4-D30B-4D65-BC1C-DE57E4765049}" type="slidenum">
              <a:rPr lang="en-US" smtClean="0"/>
              <a:t>‹#›</a:t>
            </a:fld>
            <a:endParaRPr lang="en-US"/>
          </a:p>
        </p:txBody>
      </p:sp>
    </p:spTree>
    <p:extLst>
      <p:ext uri="{BB962C8B-B14F-4D97-AF65-F5344CB8AC3E}">
        <p14:creationId xmlns:p14="http://schemas.microsoft.com/office/powerpoint/2010/main" val="2079121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3C6F44-CB68-48CB-8188-A47D4423899A}" type="datetimeFigureOut">
              <a:rPr lang="en-US" smtClean="0"/>
              <a:t>3/20/2024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72613F-3576-4EE9-945C-25503B987A39}" type="slidenum">
              <a:rPr lang="en-US" smtClean="0"/>
              <a:t>‹#›</a:t>
            </a:fld>
            <a:endParaRPr lang="en-US"/>
          </a:p>
        </p:txBody>
      </p:sp>
    </p:spTree>
    <p:extLst>
      <p:ext uri="{BB962C8B-B14F-4D97-AF65-F5344CB8AC3E}">
        <p14:creationId xmlns:p14="http://schemas.microsoft.com/office/powerpoint/2010/main" val="1739948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t>1</a:t>
            </a:fld>
            <a:endParaRPr lang="en-US"/>
          </a:p>
        </p:txBody>
      </p:sp>
    </p:spTree>
    <p:extLst>
      <p:ext uri="{BB962C8B-B14F-4D97-AF65-F5344CB8AC3E}">
        <p14:creationId xmlns:p14="http://schemas.microsoft.com/office/powerpoint/2010/main" val="3087105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Regulation Responsibility on GR = 80 MW</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Regulation Down on CLR = 22 MW</a:t>
            </a:r>
          </a:p>
          <a:p>
            <a:endParaRPr lang="en-US" dirty="0"/>
          </a:p>
        </p:txBody>
      </p:sp>
      <p:sp>
        <p:nvSpPr>
          <p:cNvPr id="4" name="Slide Number Placeholder 3"/>
          <p:cNvSpPr>
            <a:spLocks noGrp="1"/>
          </p:cNvSpPr>
          <p:nvPr>
            <p:ph type="sldNum" sz="quarter" idx="5"/>
          </p:nvPr>
        </p:nvSpPr>
        <p:spPr/>
        <p:txBody>
          <a:bodyPr/>
          <a:lstStyle/>
          <a:p>
            <a:fld id="{A772613F-3576-4EE9-945C-25503B987A39}" type="slidenum">
              <a:rPr lang="en-US" smtClean="0"/>
              <a:t>9</a:t>
            </a:fld>
            <a:endParaRPr lang="en-US"/>
          </a:p>
        </p:txBody>
      </p:sp>
    </p:spTree>
    <p:extLst>
      <p:ext uri="{BB962C8B-B14F-4D97-AF65-F5344CB8AC3E}">
        <p14:creationId xmlns:p14="http://schemas.microsoft.com/office/powerpoint/2010/main" val="8669657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Tree>
    <p:extLst>
      <p:ext uri="{BB962C8B-B14F-4D97-AF65-F5344CB8AC3E}">
        <p14:creationId xmlns:p14="http://schemas.microsoft.com/office/powerpoint/2010/main" val="2564814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342695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Tree>
    <p:extLst>
      <p:ext uri="{BB962C8B-B14F-4D97-AF65-F5344CB8AC3E}">
        <p14:creationId xmlns:p14="http://schemas.microsoft.com/office/powerpoint/2010/main" val="2374833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316189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98977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31400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3193213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04023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1500750949"/>
      </p:ext>
    </p:extLst>
  </p:cSld>
  <p:clrMap bg1="lt1" tx1="dk1" bg2="lt2" tx2="dk2" accent1="accent1" accent2="accent2" accent3="accent3" accent4="accent4" accent5="accent5" accent6="accent6" hlink="hlink" folHlink="folHlink"/>
  <p:sldLayoutIdLst>
    <p:sldLayoutId id="2147483698" r:id="rId1"/>
    <p:sldLayoutId id="2147483664" r:id="rId2"/>
    <p:sldLayoutId id="2147483690" r:id="rId3"/>
    <p:sldLayoutId id="2147483691" r:id="rId4"/>
    <p:sldLayoutId id="2147483682" r:id="rId5"/>
    <p:sldLayoutId id="2147483704" r:id="rId6"/>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3638841176"/>
      </p:ext>
    </p:extLst>
  </p:cSld>
  <p:clrMap bg1="lt1" tx1="dk1" bg2="lt2" tx2="dk2" accent1="accent1" accent2="accent2" accent3="accent3" accent4="accent4" accent5="accent5" accent6="accent6" hlink="hlink" folHlink="folHlink"/>
  <p:sldLayoutIdLst>
    <p:sldLayoutId id="214748370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7503856"/>
      </p:ext>
    </p:extLst>
  </p:cSld>
  <p:clrMap bg1="lt1" tx1="dk1" bg2="lt2" tx2="dk2" accent1="accent1" accent2="accent2" accent3="accent3" accent4="accent4" accent5="accent5" accent6="accent6" hlink="hlink" folHlink="folHlink"/>
  <p:sldLayoutIdLst>
    <p:sldLayoutId id="2147483703" r:id="rId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p:txBody>
          <a:bodyPr/>
          <a:lstStyle/>
          <a:p>
            <a:r>
              <a:rPr lang="en-US" dirty="0"/>
              <a:t>ESR AS Telemetry Update</a:t>
            </a:r>
          </a:p>
        </p:txBody>
      </p:sp>
      <p:sp>
        <p:nvSpPr>
          <p:cNvPr id="3" name="Text Placeholder 2"/>
          <p:cNvSpPr>
            <a:spLocks noGrp="1"/>
          </p:cNvSpPr>
          <p:nvPr>
            <p:ph type="body" sz="quarter" idx="3"/>
          </p:nvPr>
        </p:nvSpPr>
        <p:spPr/>
        <p:txBody>
          <a:bodyPr/>
          <a:lstStyle/>
          <a:p>
            <a:r>
              <a:rPr lang="en-US" dirty="0"/>
              <a:t>March 20, 2024</a:t>
            </a:r>
          </a:p>
        </p:txBody>
      </p:sp>
      <p:sp>
        <p:nvSpPr>
          <p:cNvPr id="4" name="Text Placeholder 3"/>
          <p:cNvSpPr>
            <a:spLocks noGrp="1"/>
          </p:cNvSpPr>
          <p:nvPr>
            <p:ph type="body" sz="quarter" idx="10"/>
          </p:nvPr>
        </p:nvSpPr>
        <p:spPr>
          <a:xfrm>
            <a:off x="3547872" y="3703320"/>
            <a:ext cx="4465283" cy="649224"/>
          </a:xfrm>
        </p:spPr>
        <p:txBody>
          <a:bodyPr/>
          <a:lstStyle/>
          <a:p>
            <a:r>
              <a:rPr lang="en-US" dirty="0"/>
              <a:t>ERCOT Staff</a:t>
            </a:r>
          </a:p>
        </p:txBody>
      </p:sp>
    </p:spTree>
    <p:extLst>
      <p:ext uri="{BB962C8B-B14F-4D97-AF65-F5344CB8AC3E}">
        <p14:creationId xmlns:p14="http://schemas.microsoft.com/office/powerpoint/2010/main" val="18083758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82DEA2E-0979-E676-99F7-528094424EB4}"/>
              </a:ext>
            </a:extLst>
          </p:cNvPr>
          <p:cNvSpPr>
            <a:spLocks noGrp="1"/>
          </p:cNvSpPr>
          <p:nvPr>
            <p:ph type="sldNum" sz="quarter" idx="4"/>
          </p:nvPr>
        </p:nvSpPr>
        <p:spPr/>
        <p:txBody>
          <a:bodyPr/>
          <a:lstStyle/>
          <a:p>
            <a:fld id="{1D93BD3E-1E9A-4970-A6F7-E7AC52762E0C}" type="slidenum">
              <a:rPr lang="en-US" smtClean="0"/>
              <a:pPr/>
              <a:t>10</a:t>
            </a:fld>
            <a:endParaRPr lang="en-US" dirty="0"/>
          </a:p>
        </p:txBody>
      </p:sp>
      <p:sp>
        <p:nvSpPr>
          <p:cNvPr id="5" name="Content Placeholder 4">
            <a:extLst>
              <a:ext uri="{FF2B5EF4-FFF2-40B4-BE49-F238E27FC236}">
                <a16:creationId xmlns:a16="http://schemas.microsoft.com/office/drawing/2014/main" id="{BC43658E-287C-2F51-3A8D-8DABA4D6C381}"/>
              </a:ext>
            </a:extLst>
          </p:cNvPr>
          <p:cNvSpPr>
            <a:spLocks noGrp="1"/>
          </p:cNvSpPr>
          <p:nvPr>
            <p:ph idx="16"/>
          </p:nvPr>
        </p:nvSpPr>
        <p:spPr/>
        <p:txBody>
          <a:bodyPr/>
          <a:lstStyle/>
          <a:p>
            <a:r>
              <a:rPr lang="en-US" dirty="0"/>
              <a:t>Questions?</a:t>
            </a:r>
          </a:p>
        </p:txBody>
      </p:sp>
    </p:spTree>
    <p:extLst>
      <p:ext uri="{BB962C8B-B14F-4D97-AF65-F5344CB8AC3E}">
        <p14:creationId xmlns:p14="http://schemas.microsoft.com/office/powerpoint/2010/main" val="417797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BBCFC-05CC-7CA7-DA15-4169D50F1A15}"/>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4FDB7D73-A0E8-B41F-B972-E36BBA66D2D2}"/>
              </a:ext>
            </a:extLst>
          </p:cNvPr>
          <p:cNvSpPr>
            <a:spLocks noGrp="1"/>
          </p:cNvSpPr>
          <p:nvPr>
            <p:ph idx="1"/>
          </p:nvPr>
        </p:nvSpPr>
        <p:spPr/>
        <p:txBody>
          <a:bodyPr/>
          <a:lstStyle/>
          <a:p>
            <a:r>
              <a:rPr lang="en-US" dirty="0"/>
              <a:t>February 1</a:t>
            </a:r>
            <a:r>
              <a:rPr lang="en-US" baseline="30000" dirty="0"/>
              <a:t>st</a:t>
            </a:r>
            <a:r>
              <a:rPr lang="en-US" dirty="0"/>
              <a:t> ERCOT enabled logic to consume update ESR AS Telemetry Changes</a:t>
            </a:r>
          </a:p>
          <a:p>
            <a:pPr lvl="1"/>
            <a:r>
              <a:rPr lang="en-US" sz="1400" dirty="0"/>
              <a:t>All up AS Responsibilities be carried first on the ESR-GR side of the ESR up till HSL and any remaining up AS Responsibility then be carried on the ESR-CLR side. Similarly, all the Regulation Down Responsibility be carried first on the ESR-CLR side of the ESR up till MPC and any remaining Regulation Down Responsibility then be carried on the ESR-GR side.</a:t>
            </a:r>
          </a:p>
          <a:p>
            <a:pPr lvl="1"/>
            <a:r>
              <a:rPr lang="en-US" sz="1400" dirty="0"/>
              <a:t>The telemetered Regulation Up and Regulation Down participation factors are expected to be updated based on Regulation deployment amounts for both ESR-GR and ESR-CLR so that ERCOT can compute expected Regulation deployment from both sides of the ESR. </a:t>
            </a:r>
            <a:endParaRPr lang="en-US" dirty="0"/>
          </a:p>
          <a:p>
            <a:r>
              <a:rPr lang="en-US" dirty="0"/>
              <a:t>Redline BPM Posted to the meeting page to cover latest update. </a:t>
            </a:r>
          </a:p>
          <a:p>
            <a:r>
              <a:rPr lang="en-US" dirty="0"/>
              <a:t>Additional Clarification needed for a few topics:</a:t>
            </a:r>
          </a:p>
          <a:p>
            <a:pPr lvl="1"/>
            <a:r>
              <a:rPr lang="en-US" dirty="0"/>
              <a:t>What is the expectation for ESR real time resource status (RST) telemetry when providing Regulation?</a:t>
            </a:r>
          </a:p>
          <a:p>
            <a:pPr lvl="1"/>
            <a:r>
              <a:rPr lang="en-US" dirty="0"/>
              <a:t>What should COP reflect for Resource Status when using dynamic Participation Factors (PF)</a:t>
            </a:r>
          </a:p>
          <a:p>
            <a:endParaRPr lang="en-US" dirty="0"/>
          </a:p>
        </p:txBody>
      </p:sp>
      <p:sp>
        <p:nvSpPr>
          <p:cNvPr id="4" name="Slide Number Placeholder 3">
            <a:extLst>
              <a:ext uri="{FF2B5EF4-FFF2-40B4-BE49-F238E27FC236}">
                <a16:creationId xmlns:a16="http://schemas.microsoft.com/office/drawing/2014/main" id="{F3D26CB3-8F52-C276-A761-6A22AC2C6FA0}"/>
              </a:ext>
            </a:extLst>
          </p:cNvPr>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1451831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61D17-89EA-9994-0D7E-BBB25980F09F}"/>
              </a:ext>
            </a:extLst>
          </p:cNvPr>
          <p:cNvSpPr>
            <a:spLocks noGrp="1"/>
          </p:cNvSpPr>
          <p:nvPr>
            <p:ph type="title"/>
          </p:nvPr>
        </p:nvSpPr>
        <p:spPr/>
        <p:txBody>
          <a:bodyPr/>
          <a:lstStyle/>
          <a:p>
            <a:r>
              <a:rPr lang="en-US" sz="2800" dirty="0"/>
              <a:t>Treat Dual Model Telemetry as Single Model ESR</a:t>
            </a:r>
          </a:p>
        </p:txBody>
      </p:sp>
      <p:sp>
        <p:nvSpPr>
          <p:cNvPr id="3" name="Content Placeholder 2">
            <a:extLst>
              <a:ext uri="{FF2B5EF4-FFF2-40B4-BE49-F238E27FC236}">
                <a16:creationId xmlns:a16="http://schemas.microsoft.com/office/drawing/2014/main" id="{CC91C9AC-9C5D-3AF5-ED94-25BE37A2C8A8}"/>
              </a:ext>
            </a:extLst>
          </p:cNvPr>
          <p:cNvSpPr>
            <a:spLocks noGrp="1"/>
          </p:cNvSpPr>
          <p:nvPr>
            <p:ph idx="1"/>
          </p:nvPr>
        </p:nvSpPr>
        <p:spPr>
          <a:xfrm>
            <a:off x="4600304" y="855406"/>
            <a:ext cx="4238896" cy="5064627"/>
          </a:xfrm>
        </p:spPr>
        <p:txBody>
          <a:bodyPr/>
          <a:lstStyle/>
          <a:p>
            <a:r>
              <a:rPr lang="en-US" sz="1400" dirty="0"/>
              <a:t>With these changes the telemetry setup for ESRs will become closer to the telemetry setup expected with single model ESR implementation.</a:t>
            </a:r>
          </a:p>
          <a:p>
            <a:r>
              <a:rPr lang="en-US" sz="1400" dirty="0"/>
              <a:t>All up AS Responsibilities be carried first on the ESR-GR side of the ESR up till HSL and any remaining up AS Responsibility then be carried on the ESR-CLR side. </a:t>
            </a:r>
          </a:p>
          <a:p>
            <a:r>
              <a:rPr lang="en-US" sz="1400" dirty="0"/>
              <a:t>Similarly, all the Regulation Down Responsibility be carried first on the ESR-CLR side of the ESR up till MPC and any remaining Regulation Down Responsibility then be carried on the ESR-GR side.</a:t>
            </a:r>
          </a:p>
          <a:p>
            <a:r>
              <a:rPr lang="en-US" sz="1400" dirty="0"/>
              <a:t>With this change, there is no need to transition the AS Responsibilities to the charging side as the ESR starts charging in response to a charging Base Point. </a:t>
            </a:r>
          </a:p>
          <a:p>
            <a:pPr lvl="1"/>
            <a:r>
              <a:rPr lang="en-US" sz="1400" dirty="0"/>
              <a:t>In case of Regulation, Regulation Up and Regulation Down participation factors can be used to indicate which side of the ESR is responding to the Regulation deployment.</a:t>
            </a:r>
          </a:p>
        </p:txBody>
      </p:sp>
      <p:sp>
        <p:nvSpPr>
          <p:cNvPr id="4" name="Slide Number Placeholder 3">
            <a:extLst>
              <a:ext uri="{FF2B5EF4-FFF2-40B4-BE49-F238E27FC236}">
                <a16:creationId xmlns:a16="http://schemas.microsoft.com/office/drawing/2014/main" id="{E0F19706-3971-D239-CA55-D009929FD3C5}"/>
              </a:ext>
            </a:extLst>
          </p:cNvPr>
          <p:cNvSpPr>
            <a:spLocks noGrp="1"/>
          </p:cNvSpPr>
          <p:nvPr>
            <p:ph type="sldNum" sz="quarter" idx="4"/>
          </p:nvPr>
        </p:nvSpPr>
        <p:spPr/>
        <p:txBody>
          <a:bodyPr/>
          <a:lstStyle/>
          <a:p>
            <a:fld id="{1D93BD3E-1E9A-4970-A6F7-E7AC52762E0C}" type="slidenum">
              <a:rPr lang="en-US" smtClean="0"/>
              <a:pPr/>
              <a:t>3</a:t>
            </a:fld>
            <a:endParaRPr lang="en-US" dirty="0"/>
          </a:p>
        </p:txBody>
      </p:sp>
      <p:grpSp>
        <p:nvGrpSpPr>
          <p:cNvPr id="5" name="Group 4">
            <a:extLst>
              <a:ext uri="{FF2B5EF4-FFF2-40B4-BE49-F238E27FC236}">
                <a16:creationId xmlns:a16="http://schemas.microsoft.com/office/drawing/2014/main" id="{C2F65F09-D323-3D36-C4F2-91F6C5674462}"/>
              </a:ext>
            </a:extLst>
          </p:cNvPr>
          <p:cNvGrpSpPr/>
          <p:nvPr/>
        </p:nvGrpSpPr>
        <p:grpSpPr>
          <a:xfrm>
            <a:off x="76199" y="1307067"/>
            <a:ext cx="4467499" cy="4407933"/>
            <a:chOff x="76199" y="1307067"/>
            <a:chExt cx="4467499" cy="4407933"/>
          </a:xfrm>
        </p:grpSpPr>
        <p:sp>
          <p:nvSpPr>
            <p:cNvPr id="17" name="TextBox 16">
              <a:extLst>
                <a:ext uri="{FF2B5EF4-FFF2-40B4-BE49-F238E27FC236}">
                  <a16:creationId xmlns:a16="http://schemas.microsoft.com/office/drawing/2014/main" id="{A93DD822-7610-4F9D-E8D0-C4D5D1428B44}"/>
                </a:ext>
              </a:extLst>
            </p:cNvPr>
            <p:cNvSpPr txBox="1"/>
            <p:nvPr/>
          </p:nvSpPr>
          <p:spPr>
            <a:xfrm>
              <a:off x="76199" y="1307067"/>
              <a:ext cx="1197425" cy="369332"/>
            </a:xfrm>
            <a:prstGeom prst="rect">
              <a:avLst/>
            </a:prstGeom>
            <a:noFill/>
          </p:spPr>
          <p:txBody>
            <a:bodyPr wrap="square" rtlCol="0">
              <a:spAutoFit/>
            </a:bodyPr>
            <a:lstStyle/>
            <a:p>
              <a:r>
                <a:rPr lang="en-US" dirty="0"/>
                <a:t>ESR-HSL</a:t>
              </a:r>
            </a:p>
          </p:txBody>
        </p:sp>
        <p:sp>
          <p:nvSpPr>
            <p:cNvPr id="18" name="TextBox 17">
              <a:extLst>
                <a:ext uri="{FF2B5EF4-FFF2-40B4-BE49-F238E27FC236}">
                  <a16:creationId xmlns:a16="http://schemas.microsoft.com/office/drawing/2014/main" id="{63BA2E40-8942-60DB-E1C9-85031BB6F3B9}"/>
                </a:ext>
              </a:extLst>
            </p:cNvPr>
            <p:cNvSpPr txBox="1"/>
            <p:nvPr/>
          </p:nvSpPr>
          <p:spPr>
            <a:xfrm>
              <a:off x="76200" y="5345668"/>
              <a:ext cx="1197426" cy="369332"/>
            </a:xfrm>
            <a:prstGeom prst="rect">
              <a:avLst/>
            </a:prstGeom>
            <a:noFill/>
          </p:spPr>
          <p:txBody>
            <a:bodyPr wrap="square" rtlCol="0">
              <a:spAutoFit/>
            </a:bodyPr>
            <a:lstStyle/>
            <a:p>
              <a:r>
                <a:rPr lang="en-US" dirty="0"/>
                <a:t>ESR-LSL</a:t>
              </a:r>
            </a:p>
          </p:txBody>
        </p:sp>
        <p:grpSp>
          <p:nvGrpSpPr>
            <p:cNvPr id="42" name="Group 41">
              <a:extLst>
                <a:ext uri="{FF2B5EF4-FFF2-40B4-BE49-F238E27FC236}">
                  <a16:creationId xmlns:a16="http://schemas.microsoft.com/office/drawing/2014/main" id="{2BD28EB8-7BD5-1AA4-3D08-E71CF4B12F31}"/>
                </a:ext>
              </a:extLst>
            </p:cNvPr>
            <p:cNvGrpSpPr/>
            <p:nvPr/>
          </p:nvGrpSpPr>
          <p:grpSpPr>
            <a:xfrm>
              <a:off x="381000" y="1524000"/>
              <a:ext cx="4162698" cy="3962400"/>
              <a:chOff x="381000" y="1524000"/>
              <a:chExt cx="4162698" cy="3962400"/>
            </a:xfrm>
          </p:grpSpPr>
          <p:cxnSp>
            <p:nvCxnSpPr>
              <p:cNvPr id="6" name="Straight Connector 5">
                <a:extLst>
                  <a:ext uri="{FF2B5EF4-FFF2-40B4-BE49-F238E27FC236}">
                    <a16:creationId xmlns:a16="http://schemas.microsoft.com/office/drawing/2014/main" id="{7A371C14-820C-275C-A8A4-C7852E6A5846}"/>
                  </a:ext>
                </a:extLst>
              </p:cNvPr>
              <p:cNvCxnSpPr>
                <a:cxnSpLocks/>
              </p:cNvCxnSpPr>
              <p:nvPr/>
            </p:nvCxnSpPr>
            <p:spPr>
              <a:xfrm>
                <a:off x="2590800" y="1524000"/>
                <a:ext cx="0" cy="396240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62C973D2-61E3-9648-B6F6-DFB641A1AB43}"/>
                  </a:ext>
                </a:extLst>
              </p:cNvPr>
              <p:cNvCxnSpPr>
                <a:cxnSpLocks/>
              </p:cNvCxnSpPr>
              <p:nvPr/>
            </p:nvCxnSpPr>
            <p:spPr>
              <a:xfrm>
                <a:off x="1219200" y="1524000"/>
                <a:ext cx="26670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6C21A909-9373-DF6C-CC75-EB752F6D8341}"/>
                  </a:ext>
                </a:extLst>
              </p:cNvPr>
              <p:cNvCxnSpPr>
                <a:cxnSpLocks/>
              </p:cNvCxnSpPr>
              <p:nvPr/>
            </p:nvCxnSpPr>
            <p:spPr>
              <a:xfrm>
                <a:off x="1219200" y="5486400"/>
                <a:ext cx="26670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5946E656-E305-69E9-4C67-D788C5C9E0DA}"/>
                  </a:ext>
                </a:extLst>
              </p:cNvPr>
              <p:cNvCxnSpPr>
                <a:cxnSpLocks/>
              </p:cNvCxnSpPr>
              <p:nvPr/>
            </p:nvCxnSpPr>
            <p:spPr>
              <a:xfrm>
                <a:off x="1197426" y="3505200"/>
                <a:ext cx="2612574"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983D3354-3CAC-2AED-75C6-BE476E00A23B}"/>
                  </a:ext>
                </a:extLst>
              </p:cNvPr>
              <p:cNvSpPr txBox="1"/>
              <p:nvPr/>
            </p:nvSpPr>
            <p:spPr>
              <a:xfrm>
                <a:off x="381000" y="3288268"/>
                <a:ext cx="696685" cy="369332"/>
              </a:xfrm>
              <a:prstGeom prst="rect">
                <a:avLst/>
              </a:prstGeom>
              <a:noFill/>
            </p:spPr>
            <p:txBody>
              <a:bodyPr wrap="square" rtlCol="0">
                <a:spAutoFit/>
              </a:bodyPr>
              <a:lstStyle/>
              <a:p>
                <a:r>
                  <a:rPr lang="en-US" dirty="0"/>
                  <a:t>0</a:t>
                </a:r>
              </a:p>
            </p:txBody>
          </p:sp>
          <p:sp>
            <p:nvSpPr>
              <p:cNvPr id="32" name="Right Brace 31">
                <a:extLst>
                  <a:ext uri="{FF2B5EF4-FFF2-40B4-BE49-F238E27FC236}">
                    <a16:creationId xmlns:a16="http://schemas.microsoft.com/office/drawing/2014/main" id="{BB02E41B-478C-80EF-2D5D-AB071977785E}"/>
                  </a:ext>
                </a:extLst>
              </p:cNvPr>
              <p:cNvSpPr/>
              <p:nvPr/>
            </p:nvSpPr>
            <p:spPr>
              <a:xfrm>
                <a:off x="2677885" y="1649186"/>
                <a:ext cx="380984" cy="2237013"/>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Right Brace 32">
                <a:extLst>
                  <a:ext uri="{FF2B5EF4-FFF2-40B4-BE49-F238E27FC236}">
                    <a16:creationId xmlns:a16="http://schemas.microsoft.com/office/drawing/2014/main" id="{DBD02487-605B-6ADF-254F-4DBA88D84BD3}"/>
                  </a:ext>
                </a:extLst>
              </p:cNvPr>
              <p:cNvSpPr/>
              <p:nvPr/>
            </p:nvSpPr>
            <p:spPr>
              <a:xfrm>
                <a:off x="2971800" y="3124202"/>
                <a:ext cx="380984" cy="2209799"/>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TextBox 34">
                <a:extLst>
                  <a:ext uri="{FF2B5EF4-FFF2-40B4-BE49-F238E27FC236}">
                    <a16:creationId xmlns:a16="http://schemas.microsoft.com/office/drawing/2014/main" id="{638E7C3B-482C-A4F8-3CDC-0BF24794BA51}"/>
                  </a:ext>
                </a:extLst>
              </p:cNvPr>
              <p:cNvSpPr txBox="1"/>
              <p:nvPr/>
            </p:nvSpPr>
            <p:spPr>
              <a:xfrm>
                <a:off x="3076286" y="2286001"/>
                <a:ext cx="907889" cy="369332"/>
              </a:xfrm>
              <a:prstGeom prst="rect">
                <a:avLst/>
              </a:prstGeom>
              <a:noFill/>
            </p:spPr>
            <p:txBody>
              <a:bodyPr wrap="square" rtlCol="0">
                <a:spAutoFit/>
              </a:bodyPr>
              <a:lstStyle/>
              <a:p>
                <a:r>
                  <a:rPr lang="en-US" dirty="0"/>
                  <a:t>Up AS</a:t>
                </a:r>
              </a:p>
            </p:txBody>
          </p:sp>
          <p:sp>
            <p:nvSpPr>
              <p:cNvPr id="36" name="TextBox 35">
                <a:extLst>
                  <a:ext uri="{FF2B5EF4-FFF2-40B4-BE49-F238E27FC236}">
                    <a16:creationId xmlns:a16="http://schemas.microsoft.com/office/drawing/2014/main" id="{3190D132-0F2A-D8C4-C83C-887D9FF7DC07}"/>
                  </a:ext>
                </a:extLst>
              </p:cNvPr>
              <p:cNvSpPr txBox="1"/>
              <p:nvPr/>
            </p:nvSpPr>
            <p:spPr>
              <a:xfrm>
                <a:off x="3352784" y="4267200"/>
                <a:ext cx="1190914" cy="369332"/>
              </a:xfrm>
              <a:prstGeom prst="rect">
                <a:avLst/>
              </a:prstGeom>
              <a:noFill/>
            </p:spPr>
            <p:txBody>
              <a:bodyPr wrap="square" rtlCol="0">
                <a:spAutoFit/>
              </a:bodyPr>
              <a:lstStyle/>
              <a:p>
                <a:r>
                  <a:rPr lang="en-US" dirty="0"/>
                  <a:t>Down AS</a:t>
                </a:r>
              </a:p>
            </p:txBody>
          </p:sp>
          <p:sp>
            <p:nvSpPr>
              <p:cNvPr id="38" name="TextBox 37">
                <a:extLst>
                  <a:ext uri="{FF2B5EF4-FFF2-40B4-BE49-F238E27FC236}">
                    <a16:creationId xmlns:a16="http://schemas.microsoft.com/office/drawing/2014/main" id="{A5559A13-4997-AD0A-D957-A3C1D0C2FB31}"/>
                  </a:ext>
                </a:extLst>
              </p:cNvPr>
              <p:cNvSpPr txBox="1"/>
              <p:nvPr/>
            </p:nvSpPr>
            <p:spPr>
              <a:xfrm>
                <a:off x="1055899" y="2373868"/>
                <a:ext cx="1197425" cy="369332"/>
              </a:xfrm>
              <a:prstGeom prst="rect">
                <a:avLst/>
              </a:prstGeom>
              <a:noFill/>
            </p:spPr>
            <p:txBody>
              <a:bodyPr wrap="square" rtlCol="0">
                <a:spAutoFit/>
              </a:bodyPr>
              <a:lstStyle/>
              <a:p>
                <a:r>
                  <a:rPr lang="en-US" dirty="0"/>
                  <a:t>ESR-GR</a:t>
                </a:r>
              </a:p>
            </p:txBody>
          </p:sp>
          <p:sp>
            <p:nvSpPr>
              <p:cNvPr id="39" name="TextBox 38">
                <a:extLst>
                  <a:ext uri="{FF2B5EF4-FFF2-40B4-BE49-F238E27FC236}">
                    <a16:creationId xmlns:a16="http://schemas.microsoft.com/office/drawing/2014/main" id="{7ACB661A-E6F2-D9AB-76DC-9B71F923F0DD}"/>
                  </a:ext>
                </a:extLst>
              </p:cNvPr>
              <p:cNvSpPr txBox="1"/>
              <p:nvPr/>
            </p:nvSpPr>
            <p:spPr>
              <a:xfrm>
                <a:off x="1055899" y="4234934"/>
                <a:ext cx="1197425" cy="369332"/>
              </a:xfrm>
              <a:prstGeom prst="rect">
                <a:avLst/>
              </a:prstGeom>
              <a:noFill/>
            </p:spPr>
            <p:txBody>
              <a:bodyPr wrap="square" rtlCol="0">
                <a:spAutoFit/>
              </a:bodyPr>
              <a:lstStyle/>
              <a:p>
                <a:r>
                  <a:rPr lang="en-US" dirty="0"/>
                  <a:t>ESR-CLR</a:t>
                </a:r>
              </a:p>
            </p:txBody>
          </p:sp>
        </p:grpSp>
      </p:grpSp>
    </p:spTree>
    <p:extLst>
      <p:ext uri="{BB962C8B-B14F-4D97-AF65-F5344CB8AC3E}">
        <p14:creationId xmlns:p14="http://schemas.microsoft.com/office/powerpoint/2010/main" val="4143817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02932-6F2F-BE11-9FE3-C923097FE930}"/>
              </a:ext>
            </a:extLst>
          </p:cNvPr>
          <p:cNvSpPr>
            <a:spLocks noGrp="1"/>
          </p:cNvSpPr>
          <p:nvPr>
            <p:ph type="title"/>
          </p:nvPr>
        </p:nvSpPr>
        <p:spPr/>
        <p:txBody>
          <a:bodyPr/>
          <a:lstStyle/>
          <a:p>
            <a:r>
              <a:rPr lang="en-US" dirty="0"/>
              <a:t>Resource Status in COP	</a:t>
            </a:r>
          </a:p>
        </p:txBody>
      </p:sp>
      <p:sp>
        <p:nvSpPr>
          <p:cNvPr id="3" name="Content Placeholder 2">
            <a:extLst>
              <a:ext uri="{FF2B5EF4-FFF2-40B4-BE49-F238E27FC236}">
                <a16:creationId xmlns:a16="http://schemas.microsoft.com/office/drawing/2014/main" id="{2FFE73B7-6073-1393-3680-8168CE8E3DD7}"/>
              </a:ext>
            </a:extLst>
          </p:cNvPr>
          <p:cNvSpPr>
            <a:spLocks noGrp="1"/>
          </p:cNvSpPr>
          <p:nvPr>
            <p:ph idx="1"/>
          </p:nvPr>
        </p:nvSpPr>
        <p:spPr>
          <a:xfrm>
            <a:off x="4566092" y="1132515"/>
            <a:ext cx="4273108" cy="4694112"/>
          </a:xfrm>
        </p:spPr>
        <p:txBody>
          <a:bodyPr/>
          <a:lstStyle/>
          <a:p>
            <a:r>
              <a:rPr lang="en-US" dirty="0"/>
              <a:t>Using the same base example of AS telemetry expectations.</a:t>
            </a:r>
          </a:p>
          <a:p>
            <a:endParaRPr lang="en-US" dirty="0"/>
          </a:p>
          <a:p>
            <a:r>
              <a:rPr lang="en-US" dirty="0"/>
              <a:t>COP should show Regulation UP on the ESR-GR and Regulation Down on the ESR-CLR regardless of how its being provided in real time across the ESR. </a:t>
            </a:r>
          </a:p>
        </p:txBody>
      </p:sp>
      <p:sp>
        <p:nvSpPr>
          <p:cNvPr id="4" name="Slide Number Placeholder 3">
            <a:extLst>
              <a:ext uri="{FF2B5EF4-FFF2-40B4-BE49-F238E27FC236}">
                <a16:creationId xmlns:a16="http://schemas.microsoft.com/office/drawing/2014/main" id="{A24C0765-9831-4B7C-BF60-7A0EFA1A1FA8}"/>
              </a:ext>
            </a:extLst>
          </p:cNvPr>
          <p:cNvSpPr>
            <a:spLocks noGrp="1"/>
          </p:cNvSpPr>
          <p:nvPr>
            <p:ph type="sldNum" sz="quarter" idx="4"/>
          </p:nvPr>
        </p:nvSpPr>
        <p:spPr/>
        <p:txBody>
          <a:bodyPr/>
          <a:lstStyle/>
          <a:p>
            <a:fld id="{1D93BD3E-1E9A-4970-A6F7-E7AC52762E0C}" type="slidenum">
              <a:rPr lang="en-US" smtClean="0"/>
              <a:pPr/>
              <a:t>4</a:t>
            </a:fld>
            <a:endParaRPr lang="en-US" dirty="0"/>
          </a:p>
        </p:txBody>
      </p:sp>
      <p:grpSp>
        <p:nvGrpSpPr>
          <p:cNvPr id="5" name="Group 4">
            <a:extLst>
              <a:ext uri="{FF2B5EF4-FFF2-40B4-BE49-F238E27FC236}">
                <a16:creationId xmlns:a16="http://schemas.microsoft.com/office/drawing/2014/main" id="{A671696E-94FA-914D-78A7-DC42528122CD}"/>
              </a:ext>
            </a:extLst>
          </p:cNvPr>
          <p:cNvGrpSpPr/>
          <p:nvPr/>
        </p:nvGrpSpPr>
        <p:grpSpPr>
          <a:xfrm>
            <a:off x="472962" y="1280318"/>
            <a:ext cx="4093130" cy="3961707"/>
            <a:chOff x="1726" y="1307067"/>
            <a:chExt cx="4541972" cy="4453810"/>
          </a:xfrm>
        </p:grpSpPr>
        <p:sp>
          <p:nvSpPr>
            <p:cNvPr id="6" name="TextBox 5">
              <a:extLst>
                <a:ext uri="{FF2B5EF4-FFF2-40B4-BE49-F238E27FC236}">
                  <a16:creationId xmlns:a16="http://schemas.microsoft.com/office/drawing/2014/main" id="{21FF6EB5-EDB8-6377-B55E-5260352FC93D}"/>
                </a:ext>
              </a:extLst>
            </p:cNvPr>
            <p:cNvSpPr txBox="1"/>
            <p:nvPr/>
          </p:nvSpPr>
          <p:spPr>
            <a:xfrm>
              <a:off x="1726" y="1307067"/>
              <a:ext cx="1318336" cy="415209"/>
            </a:xfrm>
            <a:prstGeom prst="rect">
              <a:avLst/>
            </a:prstGeom>
            <a:noFill/>
          </p:spPr>
          <p:txBody>
            <a:bodyPr wrap="square" rtlCol="0">
              <a:spAutoFit/>
            </a:bodyPr>
            <a:lstStyle/>
            <a:p>
              <a:r>
                <a:rPr lang="en-US" dirty="0"/>
                <a:t>ESR-HSL</a:t>
              </a:r>
            </a:p>
          </p:txBody>
        </p:sp>
        <p:sp>
          <p:nvSpPr>
            <p:cNvPr id="7" name="TextBox 6">
              <a:extLst>
                <a:ext uri="{FF2B5EF4-FFF2-40B4-BE49-F238E27FC236}">
                  <a16:creationId xmlns:a16="http://schemas.microsoft.com/office/drawing/2014/main" id="{97C1E3D7-3A12-759A-3209-BC5AFF1A001D}"/>
                </a:ext>
              </a:extLst>
            </p:cNvPr>
            <p:cNvSpPr txBox="1"/>
            <p:nvPr/>
          </p:nvSpPr>
          <p:spPr>
            <a:xfrm>
              <a:off x="20346" y="5345668"/>
              <a:ext cx="1402114" cy="415209"/>
            </a:xfrm>
            <a:prstGeom prst="rect">
              <a:avLst/>
            </a:prstGeom>
            <a:noFill/>
          </p:spPr>
          <p:txBody>
            <a:bodyPr wrap="square" rtlCol="0">
              <a:spAutoFit/>
            </a:bodyPr>
            <a:lstStyle/>
            <a:p>
              <a:r>
                <a:rPr lang="en-US" dirty="0"/>
                <a:t>ESR-LSL</a:t>
              </a:r>
            </a:p>
          </p:txBody>
        </p:sp>
        <p:grpSp>
          <p:nvGrpSpPr>
            <p:cNvPr id="8" name="Group 7">
              <a:extLst>
                <a:ext uri="{FF2B5EF4-FFF2-40B4-BE49-F238E27FC236}">
                  <a16:creationId xmlns:a16="http://schemas.microsoft.com/office/drawing/2014/main" id="{FE386F4A-8626-12E1-F69D-61DBACB16A0C}"/>
                </a:ext>
              </a:extLst>
            </p:cNvPr>
            <p:cNvGrpSpPr/>
            <p:nvPr/>
          </p:nvGrpSpPr>
          <p:grpSpPr>
            <a:xfrm>
              <a:off x="381000" y="1524000"/>
              <a:ext cx="4162698" cy="3962400"/>
              <a:chOff x="381000" y="1524000"/>
              <a:chExt cx="4162698" cy="3962400"/>
            </a:xfrm>
          </p:grpSpPr>
          <p:cxnSp>
            <p:nvCxnSpPr>
              <p:cNvPr id="9" name="Straight Connector 8">
                <a:extLst>
                  <a:ext uri="{FF2B5EF4-FFF2-40B4-BE49-F238E27FC236}">
                    <a16:creationId xmlns:a16="http://schemas.microsoft.com/office/drawing/2014/main" id="{FB62470D-961F-1E88-FD6D-D031D513FF77}"/>
                  </a:ext>
                </a:extLst>
              </p:cNvPr>
              <p:cNvCxnSpPr>
                <a:cxnSpLocks/>
              </p:cNvCxnSpPr>
              <p:nvPr/>
            </p:nvCxnSpPr>
            <p:spPr>
              <a:xfrm>
                <a:off x="2590800" y="1524000"/>
                <a:ext cx="0" cy="396240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30C78248-3F67-0522-DBA1-4262A64A9D3D}"/>
                  </a:ext>
                </a:extLst>
              </p:cNvPr>
              <p:cNvCxnSpPr>
                <a:cxnSpLocks/>
              </p:cNvCxnSpPr>
              <p:nvPr/>
            </p:nvCxnSpPr>
            <p:spPr>
              <a:xfrm>
                <a:off x="1219200" y="1524000"/>
                <a:ext cx="26670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70F7ED5C-646A-55D9-ADA8-407E1339758E}"/>
                  </a:ext>
                </a:extLst>
              </p:cNvPr>
              <p:cNvCxnSpPr>
                <a:cxnSpLocks/>
              </p:cNvCxnSpPr>
              <p:nvPr/>
            </p:nvCxnSpPr>
            <p:spPr>
              <a:xfrm>
                <a:off x="1219200" y="5486400"/>
                <a:ext cx="26670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819249E3-EAF0-087E-ECC6-6F3AD3E96DFA}"/>
                  </a:ext>
                </a:extLst>
              </p:cNvPr>
              <p:cNvCxnSpPr>
                <a:cxnSpLocks/>
              </p:cNvCxnSpPr>
              <p:nvPr/>
            </p:nvCxnSpPr>
            <p:spPr>
              <a:xfrm>
                <a:off x="1197426" y="3505200"/>
                <a:ext cx="2612574"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2529858B-06DD-FF75-032A-4A84B9AB4B13}"/>
                  </a:ext>
                </a:extLst>
              </p:cNvPr>
              <p:cNvSpPr txBox="1"/>
              <p:nvPr/>
            </p:nvSpPr>
            <p:spPr>
              <a:xfrm>
                <a:off x="381000" y="3288268"/>
                <a:ext cx="696685" cy="369332"/>
              </a:xfrm>
              <a:prstGeom prst="rect">
                <a:avLst/>
              </a:prstGeom>
              <a:noFill/>
            </p:spPr>
            <p:txBody>
              <a:bodyPr wrap="square" rtlCol="0">
                <a:spAutoFit/>
              </a:bodyPr>
              <a:lstStyle/>
              <a:p>
                <a:r>
                  <a:rPr lang="en-US" dirty="0"/>
                  <a:t>0</a:t>
                </a:r>
              </a:p>
            </p:txBody>
          </p:sp>
          <p:sp>
            <p:nvSpPr>
              <p:cNvPr id="14" name="Right Brace 13">
                <a:extLst>
                  <a:ext uri="{FF2B5EF4-FFF2-40B4-BE49-F238E27FC236}">
                    <a16:creationId xmlns:a16="http://schemas.microsoft.com/office/drawing/2014/main" id="{A27A281E-FEA8-FCC2-33CB-07A6987F8D9F}"/>
                  </a:ext>
                </a:extLst>
              </p:cNvPr>
              <p:cNvSpPr/>
              <p:nvPr/>
            </p:nvSpPr>
            <p:spPr>
              <a:xfrm>
                <a:off x="2677885" y="1649186"/>
                <a:ext cx="380984" cy="2237013"/>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Right Brace 14">
                <a:extLst>
                  <a:ext uri="{FF2B5EF4-FFF2-40B4-BE49-F238E27FC236}">
                    <a16:creationId xmlns:a16="http://schemas.microsoft.com/office/drawing/2014/main" id="{E7510A43-650D-EB8B-1D40-ED5C4E4AF828}"/>
                  </a:ext>
                </a:extLst>
              </p:cNvPr>
              <p:cNvSpPr/>
              <p:nvPr/>
            </p:nvSpPr>
            <p:spPr>
              <a:xfrm>
                <a:off x="2971800" y="3124202"/>
                <a:ext cx="380984" cy="2209799"/>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TextBox 15">
                <a:extLst>
                  <a:ext uri="{FF2B5EF4-FFF2-40B4-BE49-F238E27FC236}">
                    <a16:creationId xmlns:a16="http://schemas.microsoft.com/office/drawing/2014/main" id="{1659F3A4-22D1-1DE4-C2BD-F0AC279048FE}"/>
                  </a:ext>
                </a:extLst>
              </p:cNvPr>
              <p:cNvSpPr txBox="1"/>
              <p:nvPr/>
            </p:nvSpPr>
            <p:spPr>
              <a:xfrm>
                <a:off x="3076286" y="2286001"/>
                <a:ext cx="907889" cy="369332"/>
              </a:xfrm>
              <a:prstGeom prst="rect">
                <a:avLst/>
              </a:prstGeom>
              <a:noFill/>
            </p:spPr>
            <p:txBody>
              <a:bodyPr wrap="square" rtlCol="0">
                <a:spAutoFit/>
              </a:bodyPr>
              <a:lstStyle/>
              <a:p>
                <a:r>
                  <a:rPr lang="en-US" dirty="0"/>
                  <a:t>Up AS</a:t>
                </a:r>
              </a:p>
            </p:txBody>
          </p:sp>
          <p:sp>
            <p:nvSpPr>
              <p:cNvPr id="17" name="TextBox 16">
                <a:extLst>
                  <a:ext uri="{FF2B5EF4-FFF2-40B4-BE49-F238E27FC236}">
                    <a16:creationId xmlns:a16="http://schemas.microsoft.com/office/drawing/2014/main" id="{ECADFA35-6841-B12A-D02D-86D127DFCB0C}"/>
                  </a:ext>
                </a:extLst>
              </p:cNvPr>
              <p:cNvSpPr txBox="1"/>
              <p:nvPr/>
            </p:nvSpPr>
            <p:spPr>
              <a:xfrm>
                <a:off x="3352784" y="4267200"/>
                <a:ext cx="1190914" cy="369332"/>
              </a:xfrm>
              <a:prstGeom prst="rect">
                <a:avLst/>
              </a:prstGeom>
              <a:noFill/>
            </p:spPr>
            <p:txBody>
              <a:bodyPr wrap="square" rtlCol="0">
                <a:spAutoFit/>
              </a:bodyPr>
              <a:lstStyle/>
              <a:p>
                <a:r>
                  <a:rPr lang="en-US" dirty="0"/>
                  <a:t>Down AS</a:t>
                </a:r>
              </a:p>
            </p:txBody>
          </p:sp>
          <p:sp>
            <p:nvSpPr>
              <p:cNvPr id="18" name="TextBox 17">
                <a:extLst>
                  <a:ext uri="{FF2B5EF4-FFF2-40B4-BE49-F238E27FC236}">
                    <a16:creationId xmlns:a16="http://schemas.microsoft.com/office/drawing/2014/main" id="{F163D291-12C8-D2C7-421D-8320B35556B9}"/>
                  </a:ext>
                </a:extLst>
              </p:cNvPr>
              <p:cNvSpPr txBox="1"/>
              <p:nvPr/>
            </p:nvSpPr>
            <p:spPr>
              <a:xfrm>
                <a:off x="863930" y="2373868"/>
                <a:ext cx="1389394" cy="415209"/>
              </a:xfrm>
              <a:prstGeom prst="rect">
                <a:avLst/>
              </a:prstGeom>
              <a:noFill/>
            </p:spPr>
            <p:txBody>
              <a:bodyPr wrap="square" rtlCol="0">
                <a:spAutoFit/>
              </a:bodyPr>
              <a:lstStyle/>
              <a:p>
                <a:r>
                  <a:rPr lang="en-US" dirty="0"/>
                  <a:t>ESR-GR</a:t>
                </a:r>
              </a:p>
            </p:txBody>
          </p:sp>
          <p:sp>
            <p:nvSpPr>
              <p:cNvPr id="19" name="TextBox 18">
                <a:extLst>
                  <a:ext uri="{FF2B5EF4-FFF2-40B4-BE49-F238E27FC236}">
                    <a16:creationId xmlns:a16="http://schemas.microsoft.com/office/drawing/2014/main" id="{812F00B1-C740-1EC4-84F4-29AA36E72386}"/>
                  </a:ext>
                </a:extLst>
              </p:cNvPr>
              <p:cNvSpPr txBox="1"/>
              <p:nvPr/>
            </p:nvSpPr>
            <p:spPr>
              <a:xfrm>
                <a:off x="851210" y="4234934"/>
                <a:ext cx="1402114" cy="415209"/>
              </a:xfrm>
              <a:prstGeom prst="rect">
                <a:avLst/>
              </a:prstGeom>
              <a:noFill/>
            </p:spPr>
            <p:txBody>
              <a:bodyPr wrap="square" rtlCol="0">
                <a:spAutoFit/>
              </a:bodyPr>
              <a:lstStyle/>
              <a:p>
                <a:r>
                  <a:rPr lang="en-US" dirty="0"/>
                  <a:t>ESR-CLR</a:t>
                </a:r>
              </a:p>
            </p:txBody>
          </p:sp>
        </p:grpSp>
      </p:grpSp>
    </p:spTree>
    <p:extLst>
      <p:ext uri="{BB962C8B-B14F-4D97-AF65-F5344CB8AC3E}">
        <p14:creationId xmlns:p14="http://schemas.microsoft.com/office/powerpoint/2010/main" val="2374381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D11A5-3612-3C14-0F66-2CA8D3819815}"/>
              </a:ext>
            </a:extLst>
          </p:cNvPr>
          <p:cNvSpPr>
            <a:spLocks noGrp="1"/>
          </p:cNvSpPr>
          <p:nvPr>
            <p:ph type="title"/>
          </p:nvPr>
        </p:nvSpPr>
        <p:spPr/>
        <p:txBody>
          <a:bodyPr/>
          <a:lstStyle/>
          <a:p>
            <a:r>
              <a:rPr lang="en-US" sz="2400" dirty="0"/>
              <a:t>Example 1 – 50 MW </a:t>
            </a:r>
            <a:r>
              <a:rPr lang="en-US" sz="2400" dirty="0" err="1"/>
              <a:t>RegUp</a:t>
            </a:r>
            <a:r>
              <a:rPr lang="en-US" sz="2400" dirty="0"/>
              <a:t> and 50 MW </a:t>
            </a:r>
            <a:r>
              <a:rPr lang="en-US" sz="2400" dirty="0" err="1"/>
              <a:t>RegDown</a:t>
            </a:r>
            <a:endParaRPr lang="en-US" sz="2400" dirty="0"/>
          </a:p>
        </p:txBody>
      </p:sp>
      <p:sp>
        <p:nvSpPr>
          <p:cNvPr id="4" name="Slide Number Placeholder 3">
            <a:extLst>
              <a:ext uri="{FF2B5EF4-FFF2-40B4-BE49-F238E27FC236}">
                <a16:creationId xmlns:a16="http://schemas.microsoft.com/office/drawing/2014/main" id="{70E6C63E-5340-BBC0-5A4D-B759432CC0EC}"/>
              </a:ext>
            </a:extLst>
          </p:cNvPr>
          <p:cNvSpPr>
            <a:spLocks noGrp="1"/>
          </p:cNvSpPr>
          <p:nvPr>
            <p:ph type="sldNum" sz="quarter" idx="4"/>
          </p:nvPr>
        </p:nvSpPr>
        <p:spPr/>
        <p:txBody>
          <a:bodyPr/>
          <a:lstStyle/>
          <a:p>
            <a:fld id="{1D93BD3E-1E9A-4970-A6F7-E7AC52762E0C}" type="slidenum">
              <a:rPr lang="en-US" smtClean="0"/>
              <a:pPr/>
              <a:t>5</a:t>
            </a:fld>
            <a:endParaRPr lang="en-US" dirty="0"/>
          </a:p>
        </p:txBody>
      </p:sp>
      <p:grpSp>
        <p:nvGrpSpPr>
          <p:cNvPr id="19" name="Group 18">
            <a:extLst>
              <a:ext uri="{FF2B5EF4-FFF2-40B4-BE49-F238E27FC236}">
                <a16:creationId xmlns:a16="http://schemas.microsoft.com/office/drawing/2014/main" id="{06675467-26CD-D33C-A4D4-126407232C81}"/>
              </a:ext>
            </a:extLst>
          </p:cNvPr>
          <p:cNvGrpSpPr/>
          <p:nvPr/>
        </p:nvGrpSpPr>
        <p:grpSpPr>
          <a:xfrm>
            <a:off x="179873" y="1371600"/>
            <a:ext cx="4345676" cy="4729390"/>
            <a:chOff x="179873" y="1371600"/>
            <a:chExt cx="4345676" cy="4729390"/>
          </a:xfrm>
        </p:grpSpPr>
        <p:sp>
          <p:nvSpPr>
            <p:cNvPr id="6" name="Rectangle 5">
              <a:extLst>
                <a:ext uri="{FF2B5EF4-FFF2-40B4-BE49-F238E27FC236}">
                  <a16:creationId xmlns:a16="http://schemas.microsoft.com/office/drawing/2014/main" id="{3B28942D-936D-F12D-E0B3-EB3ADB7399EA}"/>
                </a:ext>
              </a:extLst>
            </p:cNvPr>
            <p:cNvSpPr/>
            <p:nvPr/>
          </p:nvSpPr>
          <p:spPr>
            <a:xfrm>
              <a:off x="1579784" y="4860438"/>
              <a:ext cx="1238314" cy="1024841"/>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8B26AFDF-0F89-27C0-2FC0-A09F91DC061B}"/>
                </a:ext>
              </a:extLst>
            </p:cNvPr>
            <p:cNvSpPr/>
            <p:nvPr/>
          </p:nvSpPr>
          <p:spPr>
            <a:xfrm>
              <a:off x="1610764" y="1582106"/>
              <a:ext cx="1215731" cy="1024841"/>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026C4DCB-87DA-5802-A869-0240A66BEABD}"/>
                </a:ext>
              </a:extLst>
            </p:cNvPr>
            <p:cNvGrpSpPr/>
            <p:nvPr/>
          </p:nvGrpSpPr>
          <p:grpSpPr>
            <a:xfrm>
              <a:off x="179873" y="1371600"/>
              <a:ext cx="4345676" cy="4729390"/>
              <a:chOff x="-299603" y="1830514"/>
              <a:chExt cx="4345676" cy="4285946"/>
            </a:xfrm>
          </p:grpSpPr>
          <p:grpSp>
            <p:nvGrpSpPr>
              <p:cNvPr id="7" name="Group 6">
                <a:extLst>
                  <a:ext uri="{FF2B5EF4-FFF2-40B4-BE49-F238E27FC236}">
                    <a16:creationId xmlns:a16="http://schemas.microsoft.com/office/drawing/2014/main" id="{0E184CBE-0B33-DC61-1D07-AC0044A4653E}"/>
                  </a:ext>
                </a:extLst>
              </p:cNvPr>
              <p:cNvGrpSpPr/>
              <p:nvPr/>
            </p:nvGrpSpPr>
            <p:grpSpPr>
              <a:xfrm>
                <a:off x="304800" y="2000655"/>
                <a:ext cx="3741273" cy="3962400"/>
                <a:chOff x="381000" y="1524000"/>
                <a:chExt cx="3975103" cy="3962400"/>
              </a:xfrm>
            </p:grpSpPr>
            <p:cxnSp>
              <p:nvCxnSpPr>
                <p:cNvPr id="8" name="Straight Connector 7">
                  <a:extLst>
                    <a:ext uri="{FF2B5EF4-FFF2-40B4-BE49-F238E27FC236}">
                      <a16:creationId xmlns:a16="http://schemas.microsoft.com/office/drawing/2014/main" id="{1E2D218C-8A15-EDDB-5910-C81A949FEBC8}"/>
                    </a:ext>
                  </a:extLst>
                </p:cNvPr>
                <p:cNvCxnSpPr>
                  <a:cxnSpLocks/>
                </p:cNvCxnSpPr>
                <p:nvPr/>
              </p:nvCxnSpPr>
              <p:spPr>
                <a:xfrm>
                  <a:off x="2590800" y="1524000"/>
                  <a:ext cx="0" cy="396240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8894A37-1910-585C-9C9B-163B0D1E0967}"/>
                    </a:ext>
                  </a:extLst>
                </p:cNvPr>
                <p:cNvCxnSpPr>
                  <a:cxnSpLocks/>
                </p:cNvCxnSpPr>
                <p:nvPr/>
              </p:nvCxnSpPr>
              <p:spPr>
                <a:xfrm>
                  <a:off x="1219200" y="1524000"/>
                  <a:ext cx="26670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2DFDD3C5-2FEF-56EE-DEF9-BC10F58252AE}"/>
                    </a:ext>
                  </a:extLst>
                </p:cNvPr>
                <p:cNvCxnSpPr>
                  <a:cxnSpLocks/>
                </p:cNvCxnSpPr>
                <p:nvPr/>
              </p:nvCxnSpPr>
              <p:spPr>
                <a:xfrm>
                  <a:off x="1219200" y="5486400"/>
                  <a:ext cx="26670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4F23CF23-79AD-D0A1-D6DD-F9719ED41CB9}"/>
                    </a:ext>
                  </a:extLst>
                </p:cNvPr>
                <p:cNvCxnSpPr>
                  <a:cxnSpLocks/>
                </p:cNvCxnSpPr>
                <p:nvPr/>
              </p:nvCxnSpPr>
              <p:spPr>
                <a:xfrm>
                  <a:off x="1197426" y="3505200"/>
                  <a:ext cx="2612574"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979AC2B0-6480-096D-F618-6079D9948989}"/>
                    </a:ext>
                  </a:extLst>
                </p:cNvPr>
                <p:cNvSpPr txBox="1"/>
                <p:nvPr/>
              </p:nvSpPr>
              <p:spPr>
                <a:xfrm>
                  <a:off x="381000" y="3288268"/>
                  <a:ext cx="696685" cy="369332"/>
                </a:xfrm>
                <a:prstGeom prst="rect">
                  <a:avLst/>
                </a:prstGeom>
                <a:noFill/>
              </p:spPr>
              <p:txBody>
                <a:bodyPr wrap="square" rtlCol="0">
                  <a:spAutoFit/>
                </a:bodyPr>
                <a:lstStyle/>
                <a:p>
                  <a:r>
                    <a:rPr lang="en-US" dirty="0"/>
                    <a:t>0</a:t>
                  </a:r>
                </a:p>
              </p:txBody>
            </p:sp>
            <p:sp>
              <p:nvSpPr>
                <p:cNvPr id="15" name="TextBox 14">
                  <a:extLst>
                    <a:ext uri="{FF2B5EF4-FFF2-40B4-BE49-F238E27FC236}">
                      <a16:creationId xmlns:a16="http://schemas.microsoft.com/office/drawing/2014/main" id="{AB68B062-7751-F966-07E0-4DDAC07ACD1B}"/>
                    </a:ext>
                  </a:extLst>
                </p:cNvPr>
                <p:cNvSpPr txBox="1"/>
                <p:nvPr/>
              </p:nvSpPr>
              <p:spPr>
                <a:xfrm>
                  <a:off x="1214145" y="1844676"/>
                  <a:ext cx="1514764" cy="371148"/>
                </a:xfrm>
                <a:prstGeom prst="rect">
                  <a:avLst/>
                </a:prstGeom>
                <a:noFill/>
              </p:spPr>
              <p:txBody>
                <a:bodyPr wrap="square" rtlCol="0">
                  <a:spAutoFit/>
                </a:bodyPr>
                <a:lstStyle/>
                <a:p>
                  <a:r>
                    <a:rPr lang="en-US" sz="1600" dirty="0"/>
                    <a:t>RGURS</a:t>
                  </a:r>
                  <a:r>
                    <a:rPr lang="en-US" dirty="0"/>
                    <a:t>=50</a:t>
                  </a:r>
                </a:p>
              </p:txBody>
            </p:sp>
            <p:sp>
              <p:nvSpPr>
                <p:cNvPr id="16" name="TextBox 15">
                  <a:extLst>
                    <a:ext uri="{FF2B5EF4-FFF2-40B4-BE49-F238E27FC236}">
                      <a16:creationId xmlns:a16="http://schemas.microsoft.com/office/drawing/2014/main" id="{9E887391-4926-5E24-7AF8-C96EEB529B05}"/>
                    </a:ext>
                  </a:extLst>
                </p:cNvPr>
                <p:cNvSpPr txBox="1"/>
                <p:nvPr/>
              </p:nvSpPr>
              <p:spPr>
                <a:xfrm>
                  <a:off x="1129748" y="4756931"/>
                  <a:ext cx="1636324" cy="334702"/>
                </a:xfrm>
                <a:prstGeom prst="rect">
                  <a:avLst/>
                </a:prstGeom>
                <a:noFill/>
              </p:spPr>
              <p:txBody>
                <a:bodyPr wrap="square" rtlCol="0">
                  <a:spAutoFit/>
                </a:bodyPr>
                <a:lstStyle/>
                <a:p>
                  <a:r>
                    <a:rPr lang="en-US" sz="1600" dirty="0"/>
                    <a:t>RGDRS</a:t>
                  </a:r>
                  <a:r>
                    <a:rPr lang="en-US" dirty="0"/>
                    <a:t> = 50</a:t>
                  </a:r>
                </a:p>
              </p:txBody>
            </p:sp>
            <p:sp>
              <p:nvSpPr>
                <p:cNvPr id="17" name="TextBox 16">
                  <a:extLst>
                    <a:ext uri="{FF2B5EF4-FFF2-40B4-BE49-F238E27FC236}">
                      <a16:creationId xmlns:a16="http://schemas.microsoft.com/office/drawing/2014/main" id="{472E2F21-8F0B-6C36-6D07-4C0A75886FE4}"/>
                    </a:ext>
                  </a:extLst>
                </p:cNvPr>
                <p:cNvSpPr txBox="1"/>
                <p:nvPr/>
              </p:nvSpPr>
              <p:spPr>
                <a:xfrm>
                  <a:off x="2791722" y="2381303"/>
                  <a:ext cx="1291716" cy="306810"/>
                </a:xfrm>
                <a:prstGeom prst="rect">
                  <a:avLst/>
                </a:prstGeom>
                <a:noFill/>
              </p:spPr>
              <p:txBody>
                <a:bodyPr wrap="square" rtlCol="0">
                  <a:spAutoFit/>
                </a:bodyPr>
                <a:lstStyle/>
                <a:p>
                  <a:r>
                    <a:rPr lang="en-US" sz="1600" dirty="0"/>
                    <a:t>ESR-GR</a:t>
                  </a:r>
                  <a:endParaRPr lang="en-US" dirty="0"/>
                </a:p>
              </p:txBody>
            </p:sp>
            <p:sp>
              <p:nvSpPr>
                <p:cNvPr id="18" name="TextBox 17">
                  <a:extLst>
                    <a:ext uri="{FF2B5EF4-FFF2-40B4-BE49-F238E27FC236}">
                      <a16:creationId xmlns:a16="http://schemas.microsoft.com/office/drawing/2014/main" id="{23E32695-779D-D44B-CFD4-CD23C70D7AAB}"/>
                    </a:ext>
                  </a:extLst>
                </p:cNvPr>
                <p:cNvSpPr txBox="1"/>
                <p:nvPr/>
              </p:nvSpPr>
              <p:spPr>
                <a:xfrm>
                  <a:off x="2983129" y="4503233"/>
                  <a:ext cx="1372974" cy="456107"/>
                </a:xfrm>
                <a:prstGeom prst="rect">
                  <a:avLst/>
                </a:prstGeom>
                <a:noFill/>
              </p:spPr>
              <p:txBody>
                <a:bodyPr wrap="square" rtlCol="0">
                  <a:spAutoFit/>
                </a:bodyPr>
                <a:lstStyle/>
                <a:p>
                  <a:r>
                    <a:rPr lang="en-US" sz="1600" dirty="0"/>
                    <a:t>ESR-CLR</a:t>
                  </a:r>
                  <a:endParaRPr lang="en-US" dirty="0"/>
                </a:p>
              </p:txBody>
            </p:sp>
          </p:grpSp>
          <p:sp>
            <p:nvSpPr>
              <p:cNvPr id="20" name="TextBox 19">
                <a:extLst>
                  <a:ext uri="{FF2B5EF4-FFF2-40B4-BE49-F238E27FC236}">
                    <a16:creationId xmlns:a16="http://schemas.microsoft.com/office/drawing/2014/main" id="{E5A91DEC-BC01-9967-3618-67FAEB3CEABB}"/>
                  </a:ext>
                </a:extLst>
              </p:cNvPr>
              <p:cNvSpPr txBox="1"/>
              <p:nvPr/>
            </p:nvSpPr>
            <p:spPr>
              <a:xfrm>
                <a:off x="-192495" y="1830514"/>
                <a:ext cx="1152999" cy="306810"/>
              </a:xfrm>
              <a:prstGeom prst="rect">
                <a:avLst/>
              </a:prstGeom>
              <a:noFill/>
            </p:spPr>
            <p:txBody>
              <a:bodyPr wrap="square" rtlCol="0">
                <a:spAutoFit/>
              </a:bodyPr>
              <a:lstStyle/>
              <a:p>
                <a:r>
                  <a:rPr lang="en-US" sz="1600" dirty="0"/>
                  <a:t>HSL = 100</a:t>
                </a:r>
                <a:endParaRPr lang="en-US" dirty="0"/>
              </a:p>
            </p:txBody>
          </p:sp>
          <p:sp>
            <p:nvSpPr>
              <p:cNvPr id="21" name="TextBox 20">
                <a:extLst>
                  <a:ext uri="{FF2B5EF4-FFF2-40B4-BE49-F238E27FC236}">
                    <a16:creationId xmlns:a16="http://schemas.microsoft.com/office/drawing/2014/main" id="{FB5DE4B7-7B5C-E02B-5A5F-37D2D57AD8C3}"/>
                  </a:ext>
                </a:extLst>
              </p:cNvPr>
              <p:cNvSpPr txBox="1"/>
              <p:nvPr/>
            </p:nvSpPr>
            <p:spPr>
              <a:xfrm>
                <a:off x="-299603" y="5809650"/>
                <a:ext cx="1304288" cy="306810"/>
              </a:xfrm>
              <a:prstGeom prst="rect">
                <a:avLst/>
              </a:prstGeom>
              <a:noFill/>
            </p:spPr>
            <p:txBody>
              <a:bodyPr wrap="square" rtlCol="0">
                <a:spAutoFit/>
              </a:bodyPr>
              <a:lstStyle/>
              <a:p>
                <a:r>
                  <a:rPr lang="en-US" sz="1600" dirty="0"/>
                  <a:t>MPC = 100</a:t>
                </a:r>
                <a:endParaRPr lang="en-US" dirty="0"/>
              </a:p>
            </p:txBody>
          </p:sp>
          <p:sp>
            <p:nvSpPr>
              <p:cNvPr id="22" name="TextBox 21">
                <a:extLst>
                  <a:ext uri="{FF2B5EF4-FFF2-40B4-BE49-F238E27FC236}">
                    <a16:creationId xmlns:a16="http://schemas.microsoft.com/office/drawing/2014/main" id="{4C7B6AE0-AD81-1687-E085-63CF23E8DCC4}"/>
                  </a:ext>
                </a:extLst>
              </p:cNvPr>
              <p:cNvSpPr txBox="1"/>
              <p:nvPr/>
            </p:nvSpPr>
            <p:spPr>
              <a:xfrm>
                <a:off x="1123913" y="3600365"/>
                <a:ext cx="1425660" cy="497572"/>
              </a:xfrm>
              <a:prstGeom prst="rect">
                <a:avLst/>
              </a:prstGeom>
              <a:noFill/>
            </p:spPr>
            <p:txBody>
              <a:bodyPr wrap="square" rtlCol="0">
                <a:spAutoFit/>
              </a:bodyPr>
              <a:lstStyle/>
              <a:p>
                <a:r>
                  <a:rPr lang="en-US" sz="1600" dirty="0"/>
                  <a:t>RGDRS</a:t>
                </a:r>
                <a:r>
                  <a:rPr lang="en-US" dirty="0"/>
                  <a:t>=0</a:t>
                </a:r>
              </a:p>
            </p:txBody>
          </p:sp>
          <p:sp>
            <p:nvSpPr>
              <p:cNvPr id="23" name="TextBox 22">
                <a:extLst>
                  <a:ext uri="{FF2B5EF4-FFF2-40B4-BE49-F238E27FC236}">
                    <a16:creationId xmlns:a16="http://schemas.microsoft.com/office/drawing/2014/main" id="{0F427B9C-2067-2C7F-38B6-59627D12BBB5}"/>
                  </a:ext>
                </a:extLst>
              </p:cNvPr>
              <p:cNvSpPr txBox="1"/>
              <p:nvPr/>
            </p:nvSpPr>
            <p:spPr>
              <a:xfrm>
                <a:off x="1148055" y="4084628"/>
                <a:ext cx="1425660" cy="497572"/>
              </a:xfrm>
              <a:prstGeom prst="rect">
                <a:avLst/>
              </a:prstGeom>
              <a:noFill/>
            </p:spPr>
            <p:txBody>
              <a:bodyPr wrap="square" rtlCol="0">
                <a:spAutoFit/>
              </a:bodyPr>
              <a:lstStyle/>
              <a:p>
                <a:r>
                  <a:rPr lang="en-US" sz="1600" dirty="0"/>
                  <a:t>RGURS</a:t>
                </a:r>
                <a:r>
                  <a:rPr lang="en-US" dirty="0"/>
                  <a:t>=0</a:t>
                </a:r>
              </a:p>
            </p:txBody>
          </p:sp>
        </p:grpSp>
        <p:sp>
          <p:nvSpPr>
            <p:cNvPr id="29" name="TextBox 28">
              <a:extLst>
                <a:ext uri="{FF2B5EF4-FFF2-40B4-BE49-F238E27FC236}">
                  <a16:creationId xmlns:a16="http://schemas.microsoft.com/office/drawing/2014/main" id="{B79870DD-6A2B-7028-4A35-97985DCC30B1}"/>
                </a:ext>
              </a:extLst>
            </p:cNvPr>
            <p:cNvSpPr txBox="1"/>
            <p:nvPr/>
          </p:nvSpPr>
          <p:spPr>
            <a:xfrm>
              <a:off x="368399" y="2290435"/>
              <a:ext cx="1215732" cy="338554"/>
            </a:xfrm>
            <a:prstGeom prst="rect">
              <a:avLst/>
            </a:prstGeom>
            <a:noFill/>
          </p:spPr>
          <p:txBody>
            <a:bodyPr wrap="square" rtlCol="0">
              <a:spAutoFit/>
            </a:bodyPr>
            <a:lstStyle/>
            <a:p>
              <a:r>
                <a:rPr lang="en-US" sz="1600" dirty="0"/>
                <a:t>HASL = 50</a:t>
              </a:r>
              <a:endParaRPr lang="en-US" dirty="0"/>
            </a:p>
          </p:txBody>
        </p:sp>
        <p:sp>
          <p:nvSpPr>
            <p:cNvPr id="30" name="TextBox 29">
              <a:extLst>
                <a:ext uri="{FF2B5EF4-FFF2-40B4-BE49-F238E27FC236}">
                  <a16:creationId xmlns:a16="http://schemas.microsoft.com/office/drawing/2014/main" id="{FAF18E50-080F-4DD7-1D09-DA7EAD15D2EA}"/>
                </a:ext>
              </a:extLst>
            </p:cNvPr>
            <p:cNvSpPr txBox="1"/>
            <p:nvPr/>
          </p:nvSpPr>
          <p:spPr>
            <a:xfrm>
              <a:off x="305559" y="4550765"/>
              <a:ext cx="1215732" cy="338554"/>
            </a:xfrm>
            <a:prstGeom prst="rect">
              <a:avLst/>
            </a:prstGeom>
            <a:noFill/>
          </p:spPr>
          <p:txBody>
            <a:bodyPr wrap="square" rtlCol="0">
              <a:spAutoFit/>
            </a:bodyPr>
            <a:lstStyle/>
            <a:p>
              <a:r>
                <a:rPr lang="en-US" sz="1600" dirty="0"/>
                <a:t>HASL = 50</a:t>
              </a:r>
              <a:endParaRPr lang="en-US" dirty="0"/>
            </a:p>
          </p:txBody>
        </p:sp>
        <p:cxnSp>
          <p:nvCxnSpPr>
            <p:cNvPr id="5" name="Straight Connector 4">
              <a:extLst>
                <a:ext uri="{FF2B5EF4-FFF2-40B4-BE49-F238E27FC236}">
                  <a16:creationId xmlns:a16="http://schemas.microsoft.com/office/drawing/2014/main" id="{2A8B9EAD-98B3-E5A0-9BA0-FC4CB9922695}"/>
                </a:ext>
              </a:extLst>
            </p:cNvPr>
            <p:cNvCxnSpPr>
              <a:cxnSpLocks/>
            </p:cNvCxnSpPr>
            <p:nvPr/>
          </p:nvCxnSpPr>
          <p:spPr>
            <a:xfrm>
              <a:off x="381000" y="2615967"/>
              <a:ext cx="245889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F152A55E-5DE1-A22A-22BA-6CFE8941A61B}"/>
                </a:ext>
              </a:extLst>
            </p:cNvPr>
            <p:cNvCxnSpPr>
              <a:cxnSpLocks/>
            </p:cNvCxnSpPr>
            <p:nvPr/>
          </p:nvCxnSpPr>
          <p:spPr>
            <a:xfrm>
              <a:off x="396039" y="4846823"/>
              <a:ext cx="245889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14" name="Content Placeholder 5">
            <a:extLst>
              <a:ext uri="{FF2B5EF4-FFF2-40B4-BE49-F238E27FC236}">
                <a16:creationId xmlns:a16="http://schemas.microsoft.com/office/drawing/2014/main" id="{D3B5B311-EE69-4A00-4FAE-28EFA299FD57}"/>
              </a:ext>
            </a:extLst>
          </p:cNvPr>
          <p:cNvSpPr>
            <a:spLocks noGrp="1"/>
          </p:cNvSpPr>
          <p:nvPr>
            <p:ph idx="1"/>
          </p:nvPr>
        </p:nvSpPr>
        <p:spPr>
          <a:xfrm>
            <a:off x="4264001" y="855406"/>
            <a:ext cx="4575199" cy="5064627"/>
          </a:xfrm>
        </p:spPr>
        <p:txBody>
          <a:bodyPr/>
          <a:lstStyle/>
          <a:p>
            <a:r>
              <a:rPr lang="en-US" sz="1400" dirty="0"/>
              <a:t>In this example the ESR has enough room to carry the Regulation AS responsibility without any overflow. i.e., </a:t>
            </a:r>
            <a:r>
              <a:rPr lang="en-US" sz="1400" dirty="0" err="1"/>
              <a:t>RegUp</a:t>
            </a:r>
            <a:r>
              <a:rPr lang="en-US" sz="1400" dirty="0"/>
              <a:t> on Gen and </a:t>
            </a:r>
            <a:r>
              <a:rPr lang="en-US" sz="1400" dirty="0" err="1"/>
              <a:t>RegDown</a:t>
            </a:r>
            <a:r>
              <a:rPr lang="en-US" sz="1400" dirty="0"/>
              <a:t> on CLR. </a:t>
            </a:r>
          </a:p>
          <a:p>
            <a:endParaRPr lang="en-US" sz="1400" dirty="0"/>
          </a:p>
          <a:p>
            <a:r>
              <a:rPr lang="en-US" sz="1400" dirty="0"/>
              <a:t>GR-HSL = 100</a:t>
            </a:r>
          </a:p>
          <a:p>
            <a:r>
              <a:rPr lang="en-US" sz="1400" dirty="0"/>
              <a:t>GR-REGUP-Responsibility (RGURS) = 50 MW</a:t>
            </a:r>
          </a:p>
          <a:p>
            <a:r>
              <a:rPr lang="en-US" sz="1400" dirty="0"/>
              <a:t>GR-REGDOWN-Responsibility (RGDRS) = 0 </a:t>
            </a:r>
          </a:p>
          <a:p>
            <a:endParaRPr lang="en-US" sz="1400" dirty="0"/>
          </a:p>
          <a:p>
            <a:r>
              <a:rPr lang="en-US" sz="1400" dirty="0"/>
              <a:t>CLR-REGUP-Responsibility (RGURS) = 0</a:t>
            </a:r>
          </a:p>
          <a:p>
            <a:r>
              <a:rPr lang="en-US" sz="1400" dirty="0"/>
              <a:t>CLR-REGDOWN-Responsibility (RGDRS) = 50 MW</a:t>
            </a:r>
          </a:p>
          <a:p>
            <a:r>
              <a:rPr lang="en-US" sz="1400" dirty="0"/>
              <a:t>CLR-MPC = 100</a:t>
            </a:r>
          </a:p>
          <a:p>
            <a:endParaRPr lang="en-US" dirty="0"/>
          </a:p>
          <a:p>
            <a:r>
              <a:rPr lang="en-US" sz="1400" dirty="0">
                <a:solidFill>
                  <a:schemeClr val="accent3"/>
                </a:solidFill>
              </a:rPr>
              <a:t>In this scenario, since both sides are telemetering regulation responsibility the ESR-GR and ESR-CLR will need to be in a valid regulation resource status of (ONREG, ONRGL, ONFFRRRS) regardless of the Participation Factor (PF).</a:t>
            </a:r>
          </a:p>
        </p:txBody>
      </p:sp>
    </p:spTree>
    <p:extLst>
      <p:ext uri="{BB962C8B-B14F-4D97-AF65-F5344CB8AC3E}">
        <p14:creationId xmlns:p14="http://schemas.microsoft.com/office/powerpoint/2010/main" val="2153799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901F05A-3E08-20CC-2701-924823C91E0C}"/>
              </a:ext>
            </a:extLst>
          </p:cNvPr>
          <p:cNvSpPr/>
          <p:nvPr/>
        </p:nvSpPr>
        <p:spPr>
          <a:xfrm>
            <a:off x="1610764" y="1582106"/>
            <a:ext cx="1215731" cy="1024841"/>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AD11A5-3612-3C14-0F66-2CA8D3819815}"/>
              </a:ext>
            </a:extLst>
          </p:cNvPr>
          <p:cNvSpPr>
            <a:spLocks noGrp="1"/>
          </p:cNvSpPr>
          <p:nvPr>
            <p:ph type="title"/>
          </p:nvPr>
        </p:nvSpPr>
        <p:spPr/>
        <p:txBody>
          <a:bodyPr/>
          <a:lstStyle/>
          <a:p>
            <a:r>
              <a:rPr lang="en-US" sz="2400" dirty="0"/>
              <a:t>Example 2 – 50 MW </a:t>
            </a:r>
            <a:r>
              <a:rPr lang="en-US" sz="2400" dirty="0" err="1"/>
              <a:t>RegUp</a:t>
            </a:r>
            <a:r>
              <a:rPr lang="en-US" sz="2400" dirty="0"/>
              <a:t> and 0 MW </a:t>
            </a:r>
            <a:r>
              <a:rPr lang="en-US" sz="2400" dirty="0" err="1"/>
              <a:t>RegDown</a:t>
            </a:r>
            <a:endParaRPr lang="en-US" sz="2400" dirty="0"/>
          </a:p>
        </p:txBody>
      </p:sp>
      <p:sp>
        <p:nvSpPr>
          <p:cNvPr id="6" name="Content Placeholder 5">
            <a:extLst>
              <a:ext uri="{FF2B5EF4-FFF2-40B4-BE49-F238E27FC236}">
                <a16:creationId xmlns:a16="http://schemas.microsoft.com/office/drawing/2014/main" id="{90470E51-7AAB-1CD9-8F26-6E716ECFA65A}"/>
              </a:ext>
            </a:extLst>
          </p:cNvPr>
          <p:cNvSpPr>
            <a:spLocks noGrp="1"/>
          </p:cNvSpPr>
          <p:nvPr>
            <p:ph idx="1"/>
          </p:nvPr>
        </p:nvSpPr>
        <p:spPr>
          <a:xfrm>
            <a:off x="4572000" y="855406"/>
            <a:ext cx="4267200" cy="5064627"/>
          </a:xfrm>
        </p:spPr>
        <p:txBody>
          <a:bodyPr/>
          <a:lstStyle/>
          <a:p>
            <a:r>
              <a:rPr lang="en-US" sz="1400" dirty="0"/>
              <a:t>In this example the ESR has enough room to carry the Regulation AS responsibility without any overflow. i.e., </a:t>
            </a:r>
            <a:r>
              <a:rPr lang="en-US" sz="1400" dirty="0" err="1"/>
              <a:t>RegUp</a:t>
            </a:r>
            <a:r>
              <a:rPr lang="en-US" sz="1400" dirty="0"/>
              <a:t> on Gen and </a:t>
            </a:r>
            <a:r>
              <a:rPr lang="en-US" sz="1400" dirty="0" err="1"/>
              <a:t>RegDown</a:t>
            </a:r>
            <a:r>
              <a:rPr lang="en-US" sz="1400" dirty="0"/>
              <a:t> on CLR. </a:t>
            </a:r>
          </a:p>
          <a:p>
            <a:endParaRPr lang="en-US" sz="1400" dirty="0"/>
          </a:p>
          <a:p>
            <a:r>
              <a:rPr lang="en-US" sz="1400" dirty="0"/>
              <a:t>GR-HSL = 100</a:t>
            </a:r>
          </a:p>
          <a:p>
            <a:r>
              <a:rPr lang="en-US" sz="1400" dirty="0"/>
              <a:t>GR-REGUP-Responsibility (RGURS) = 50 MW</a:t>
            </a:r>
          </a:p>
          <a:p>
            <a:endParaRPr lang="en-US" sz="1400" dirty="0"/>
          </a:p>
          <a:p>
            <a:r>
              <a:rPr lang="en-US" sz="1400" dirty="0"/>
              <a:t>CLR-REGUP-Responsibility (RGURS) = 0</a:t>
            </a:r>
          </a:p>
          <a:p>
            <a:r>
              <a:rPr lang="en-US" sz="1400" dirty="0"/>
              <a:t>CLR-MPC = 100</a:t>
            </a:r>
          </a:p>
          <a:p>
            <a:endParaRPr lang="en-US" dirty="0"/>
          </a:p>
          <a:p>
            <a:r>
              <a:rPr lang="en-US" sz="1400" dirty="0">
                <a:solidFill>
                  <a:schemeClr val="accent3"/>
                </a:solidFill>
              </a:rPr>
              <a:t>In this scenario, ONLY the ESR-GR is telemetering regulation responsibility, so the ESR-GR must be in RST = ONREG while ESR-CLR can be ONCLR. </a:t>
            </a:r>
          </a:p>
          <a:p>
            <a:endParaRPr lang="en-US" sz="1400" dirty="0">
              <a:solidFill>
                <a:schemeClr val="accent3"/>
              </a:solidFill>
            </a:endParaRPr>
          </a:p>
          <a:p>
            <a:r>
              <a:rPr lang="en-US" sz="1400" dirty="0">
                <a:solidFill>
                  <a:schemeClr val="accent3"/>
                </a:solidFill>
              </a:rPr>
              <a:t>IF the ESR-CLR begins to charge which would cause the ESR-CLR Reg Up PF to be non-zero then the ESR-CLR would need to be in RST = ONRGL. </a:t>
            </a:r>
            <a:endParaRPr lang="en-US" dirty="0"/>
          </a:p>
        </p:txBody>
      </p:sp>
      <p:sp>
        <p:nvSpPr>
          <p:cNvPr id="4" name="Slide Number Placeholder 3">
            <a:extLst>
              <a:ext uri="{FF2B5EF4-FFF2-40B4-BE49-F238E27FC236}">
                <a16:creationId xmlns:a16="http://schemas.microsoft.com/office/drawing/2014/main" id="{70E6C63E-5340-BBC0-5A4D-B759432CC0EC}"/>
              </a:ext>
            </a:extLst>
          </p:cNvPr>
          <p:cNvSpPr>
            <a:spLocks noGrp="1"/>
          </p:cNvSpPr>
          <p:nvPr>
            <p:ph type="sldNum" sz="quarter" idx="4"/>
          </p:nvPr>
        </p:nvSpPr>
        <p:spPr/>
        <p:txBody>
          <a:bodyPr/>
          <a:lstStyle/>
          <a:p>
            <a:fld id="{1D93BD3E-1E9A-4970-A6F7-E7AC52762E0C}" type="slidenum">
              <a:rPr lang="en-US" smtClean="0"/>
              <a:pPr/>
              <a:t>6</a:t>
            </a:fld>
            <a:endParaRPr lang="en-US" dirty="0"/>
          </a:p>
        </p:txBody>
      </p:sp>
      <p:grpSp>
        <p:nvGrpSpPr>
          <p:cNvPr id="24" name="Group 23">
            <a:extLst>
              <a:ext uri="{FF2B5EF4-FFF2-40B4-BE49-F238E27FC236}">
                <a16:creationId xmlns:a16="http://schemas.microsoft.com/office/drawing/2014/main" id="{026C4DCB-87DA-5802-A869-0240A66BEABD}"/>
              </a:ext>
            </a:extLst>
          </p:cNvPr>
          <p:cNvGrpSpPr/>
          <p:nvPr/>
        </p:nvGrpSpPr>
        <p:grpSpPr>
          <a:xfrm>
            <a:off x="285565" y="1371600"/>
            <a:ext cx="4103372" cy="4560113"/>
            <a:chOff x="-193911" y="1830514"/>
            <a:chExt cx="4103372" cy="4132541"/>
          </a:xfrm>
        </p:grpSpPr>
        <p:grpSp>
          <p:nvGrpSpPr>
            <p:cNvPr id="7" name="Group 6">
              <a:extLst>
                <a:ext uri="{FF2B5EF4-FFF2-40B4-BE49-F238E27FC236}">
                  <a16:creationId xmlns:a16="http://schemas.microsoft.com/office/drawing/2014/main" id="{0E184CBE-0B33-DC61-1D07-AC0044A4653E}"/>
                </a:ext>
              </a:extLst>
            </p:cNvPr>
            <p:cNvGrpSpPr/>
            <p:nvPr/>
          </p:nvGrpSpPr>
          <p:grpSpPr>
            <a:xfrm>
              <a:off x="304800" y="2000655"/>
              <a:ext cx="3604661" cy="3962400"/>
              <a:chOff x="381000" y="1524000"/>
              <a:chExt cx="3829952" cy="3962400"/>
            </a:xfrm>
          </p:grpSpPr>
          <p:cxnSp>
            <p:nvCxnSpPr>
              <p:cNvPr id="8" name="Straight Connector 7">
                <a:extLst>
                  <a:ext uri="{FF2B5EF4-FFF2-40B4-BE49-F238E27FC236}">
                    <a16:creationId xmlns:a16="http://schemas.microsoft.com/office/drawing/2014/main" id="{1E2D218C-8A15-EDDB-5910-C81A949FEBC8}"/>
                  </a:ext>
                </a:extLst>
              </p:cNvPr>
              <p:cNvCxnSpPr>
                <a:cxnSpLocks/>
              </p:cNvCxnSpPr>
              <p:nvPr/>
            </p:nvCxnSpPr>
            <p:spPr>
              <a:xfrm>
                <a:off x="2590800" y="1524000"/>
                <a:ext cx="0" cy="396240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8894A37-1910-585C-9C9B-163B0D1E0967}"/>
                  </a:ext>
                </a:extLst>
              </p:cNvPr>
              <p:cNvCxnSpPr>
                <a:cxnSpLocks/>
              </p:cNvCxnSpPr>
              <p:nvPr/>
            </p:nvCxnSpPr>
            <p:spPr>
              <a:xfrm>
                <a:off x="1219200" y="1524000"/>
                <a:ext cx="26670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2DFDD3C5-2FEF-56EE-DEF9-BC10F58252AE}"/>
                  </a:ext>
                </a:extLst>
              </p:cNvPr>
              <p:cNvCxnSpPr>
                <a:cxnSpLocks/>
              </p:cNvCxnSpPr>
              <p:nvPr/>
            </p:nvCxnSpPr>
            <p:spPr>
              <a:xfrm>
                <a:off x="1219200" y="5486400"/>
                <a:ext cx="26670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4F23CF23-79AD-D0A1-D6DD-F9719ED41CB9}"/>
                  </a:ext>
                </a:extLst>
              </p:cNvPr>
              <p:cNvCxnSpPr>
                <a:cxnSpLocks/>
              </p:cNvCxnSpPr>
              <p:nvPr/>
            </p:nvCxnSpPr>
            <p:spPr>
              <a:xfrm>
                <a:off x="1197426" y="3505200"/>
                <a:ext cx="2612574"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979AC2B0-6480-096D-F618-6079D9948989}"/>
                  </a:ext>
                </a:extLst>
              </p:cNvPr>
              <p:cNvSpPr txBox="1"/>
              <p:nvPr/>
            </p:nvSpPr>
            <p:spPr>
              <a:xfrm>
                <a:off x="381000" y="3288268"/>
                <a:ext cx="696685" cy="369332"/>
              </a:xfrm>
              <a:prstGeom prst="rect">
                <a:avLst/>
              </a:prstGeom>
              <a:noFill/>
            </p:spPr>
            <p:txBody>
              <a:bodyPr wrap="square" rtlCol="0">
                <a:spAutoFit/>
              </a:bodyPr>
              <a:lstStyle/>
              <a:p>
                <a:r>
                  <a:rPr lang="en-US" dirty="0"/>
                  <a:t>0</a:t>
                </a:r>
              </a:p>
            </p:txBody>
          </p:sp>
          <p:sp>
            <p:nvSpPr>
              <p:cNvPr id="15" name="TextBox 14">
                <a:extLst>
                  <a:ext uri="{FF2B5EF4-FFF2-40B4-BE49-F238E27FC236}">
                    <a16:creationId xmlns:a16="http://schemas.microsoft.com/office/drawing/2014/main" id="{AB68B062-7751-F966-07E0-4DDAC07ACD1B}"/>
                  </a:ext>
                </a:extLst>
              </p:cNvPr>
              <p:cNvSpPr txBox="1"/>
              <p:nvPr/>
            </p:nvSpPr>
            <p:spPr>
              <a:xfrm>
                <a:off x="1194911" y="1830811"/>
                <a:ext cx="1514764" cy="371148"/>
              </a:xfrm>
              <a:prstGeom prst="rect">
                <a:avLst/>
              </a:prstGeom>
              <a:noFill/>
            </p:spPr>
            <p:txBody>
              <a:bodyPr wrap="square" rtlCol="0">
                <a:spAutoFit/>
              </a:bodyPr>
              <a:lstStyle/>
              <a:p>
                <a:r>
                  <a:rPr lang="en-US" sz="1600" dirty="0"/>
                  <a:t>RGURS</a:t>
                </a:r>
                <a:r>
                  <a:rPr lang="en-US" dirty="0"/>
                  <a:t>=50</a:t>
                </a:r>
              </a:p>
            </p:txBody>
          </p:sp>
          <p:sp>
            <p:nvSpPr>
              <p:cNvPr id="16" name="TextBox 15">
                <a:extLst>
                  <a:ext uri="{FF2B5EF4-FFF2-40B4-BE49-F238E27FC236}">
                    <a16:creationId xmlns:a16="http://schemas.microsoft.com/office/drawing/2014/main" id="{9E887391-4926-5E24-7AF8-C96EEB529B05}"/>
                  </a:ext>
                </a:extLst>
              </p:cNvPr>
              <p:cNvSpPr txBox="1"/>
              <p:nvPr/>
            </p:nvSpPr>
            <p:spPr>
              <a:xfrm>
                <a:off x="1173796" y="4454609"/>
                <a:ext cx="1676689" cy="334702"/>
              </a:xfrm>
              <a:prstGeom prst="rect">
                <a:avLst/>
              </a:prstGeom>
              <a:noFill/>
            </p:spPr>
            <p:txBody>
              <a:bodyPr wrap="square" rtlCol="0">
                <a:spAutoFit/>
              </a:bodyPr>
              <a:lstStyle/>
              <a:p>
                <a:r>
                  <a:rPr lang="en-US" sz="1600" dirty="0"/>
                  <a:t>RGDRS</a:t>
                </a:r>
                <a:r>
                  <a:rPr lang="en-US" dirty="0"/>
                  <a:t> = 0</a:t>
                </a:r>
              </a:p>
            </p:txBody>
          </p:sp>
          <p:sp>
            <p:nvSpPr>
              <p:cNvPr id="17" name="TextBox 16">
                <a:extLst>
                  <a:ext uri="{FF2B5EF4-FFF2-40B4-BE49-F238E27FC236}">
                    <a16:creationId xmlns:a16="http://schemas.microsoft.com/office/drawing/2014/main" id="{472E2F21-8F0B-6C36-6D07-4C0A75886FE4}"/>
                  </a:ext>
                </a:extLst>
              </p:cNvPr>
              <p:cNvSpPr txBox="1"/>
              <p:nvPr/>
            </p:nvSpPr>
            <p:spPr>
              <a:xfrm>
                <a:off x="2876121" y="2258830"/>
                <a:ext cx="1291716" cy="306810"/>
              </a:xfrm>
              <a:prstGeom prst="rect">
                <a:avLst/>
              </a:prstGeom>
              <a:noFill/>
            </p:spPr>
            <p:txBody>
              <a:bodyPr wrap="square" rtlCol="0">
                <a:spAutoFit/>
              </a:bodyPr>
              <a:lstStyle/>
              <a:p>
                <a:r>
                  <a:rPr lang="en-US" sz="1600" dirty="0"/>
                  <a:t>ESR-GR</a:t>
                </a:r>
                <a:endParaRPr lang="en-US" dirty="0"/>
              </a:p>
            </p:txBody>
          </p:sp>
          <p:sp>
            <p:nvSpPr>
              <p:cNvPr id="18" name="TextBox 17">
                <a:extLst>
                  <a:ext uri="{FF2B5EF4-FFF2-40B4-BE49-F238E27FC236}">
                    <a16:creationId xmlns:a16="http://schemas.microsoft.com/office/drawing/2014/main" id="{23E32695-779D-D44B-CFD4-CD23C70D7AAB}"/>
                  </a:ext>
                </a:extLst>
              </p:cNvPr>
              <p:cNvSpPr txBox="1"/>
              <p:nvPr/>
            </p:nvSpPr>
            <p:spPr>
              <a:xfrm>
                <a:off x="2837978" y="4145828"/>
                <a:ext cx="1372974" cy="456107"/>
              </a:xfrm>
              <a:prstGeom prst="rect">
                <a:avLst/>
              </a:prstGeom>
              <a:noFill/>
            </p:spPr>
            <p:txBody>
              <a:bodyPr wrap="square" rtlCol="0">
                <a:spAutoFit/>
              </a:bodyPr>
              <a:lstStyle/>
              <a:p>
                <a:r>
                  <a:rPr lang="en-US" sz="1600" dirty="0"/>
                  <a:t>ESR-CLR</a:t>
                </a:r>
                <a:endParaRPr lang="en-US" dirty="0"/>
              </a:p>
            </p:txBody>
          </p:sp>
        </p:grpSp>
        <p:sp>
          <p:nvSpPr>
            <p:cNvPr id="20" name="TextBox 19">
              <a:extLst>
                <a:ext uri="{FF2B5EF4-FFF2-40B4-BE49-F238E27FC236}">
                  <a16:creationId xmlns:a16="http://schemas.microsoft.com/office/drawing/2014/main" id="{E5A91DEC-BC01-9967-3618-67FAEB3CEABB}"/>
                </a:ext>
              </a:extLst>
            </p:cNvPr>
            <p:cNvSpPr txBox="1"/>
            <p:nvPr/>
          </p:nvSpPr>
          <p:spPr>
            <a:xfrm>
              <a:off x="-125504" y="1830514"/>
              <a:ext cx="1086008" cy="529944"/>
            </a:xfrm>
            <a:prstGeom prst="rect">
              <a:avLst/>
            </a:prstGeom>
            <a:noFill/>
          </p:spPr>
          <p:txBody>
            <a:bodyPr wrap="square" rtlCol="0">
              <a:spAutoFit/>
            </a:bodyPr>
            <a:lstStyle/>
            <a:p>
              <a:r>
                <a:rPr lang="en-US" sz="1600" dirty="0"/>
                <a:t>HSL = 100</a:t>
              </a:r>
              <a:endParaRPr lang="en-US" dirty="0"/>
            </a:p>
          </p:txBody>
        </p:sp>
        <p:sp>
          <p:nvSpPr>
            <p:cNvPr id="21" name="TextBox 20">
              <a:extLst>
                <a:ext uri="{FF2B5EF4-FFF2-40B4-BE49-F238E27FC236}">
                  <a16:creationId xmlns:a16="http://schemas.microsoft.com/office/drawing/2014/main" id="{FB5DE4B7-7B5C-E02B-5A5F-37D2D57AD8C3}"/>
                </a:ext>
              </a:extLst>
            </p:cNvPr>
            <p:cNvSpPr txBox="1"/>
            <p:nvPr/>
          </p:nvSpPr>
          <p:spPr>
            <a:xfrm>
              <a:off x="-193911" y="5656245"/>
              <a:ext cx="1922817" cy="306810"/>
            </a:xfrm>
            <a:prstGeom prst="rect">
              <a:avLst/>
            </a:prstGeom>
            <a:noFill/>
          </p:spPr>
          <p:txBody>
            <a:bodyPr wrap="square" rtlCol="0">
              <a:spAutoFit/>
            </a:bodyPr>
            <a:lstStyle/>
            <a:p>
              <a:r>
                <a:rPr lang="en-US" sz="1600" dirty="0"/>
                <a:t>HASL = MPC =100</a:t>
              </a:r>
              <a:endParaRPr lang="en-US" dirty="0"/>
            </a:p>
          </p:txBody>
        </p:sp>
        <p:sp>
          <p:nvSpPr>
            <p:cNvPr id="22" name="TextBox 21">
              <a:extLst>
                <a:ext uri="{FF2B5EF4-FFF2-40B4-BE49-F238E27FC236}">
                  <a16:creationId xmlns:a16="http://schemas.microsoft.com/office/drawing/2014/main" id="{4C7B6AE0-AD81-1687-E085-63CF23E8DCC4}"/>
                </a:ext>
              </a:extLst>
            </p:cNvPr>
            <p:cNvSpPr txBox="1"/>
            <p:nvPr/>
          </p:nvSpPr>
          <p:spPr>
            <a:xfrm>
              <a:off x="1222283" y="3576632"/>
              <a:ext cx="1425660" cy="497572"/>
            </a:xfrm>
            <a:prstGeom prst="rect">
              <a:avLst/>
            </a:prstGeom>
            <a:noFill/>
          </p:spPr>
          <p:txBody>
            <a:bodyPr wrap="square" rtlCol="0">
              <a:spAutoFit/>
            </a:bodyPr>
            <a:lstStyle/>
            <a:p>
              <a:r>
                <a:rPr lang="en-US" sz="1600" dirty="0"/>
                <a:t>RGDRS</a:t>
              </a:r>
              <a:r>
                <a:rPr lang="en-US" dirty="0"/>
                <a:t>=0</a:t>
              </a:r>
            </a:p>
          </p:txBody>
        </p:sp>
        <p:sp>
          <p:nvSpPr>
            <p:cNvPr id="23" name="TextBox 22">
              <a:extLst>
                <a:ext uri="{FF2B5EF4-FFF2-40B4-BE49-F238E27FC236}">
                  <a16:creationId xmlns:a16="http://schemas.microsoft.com/office/drawing/2014/main" id="{0F427B9C-2067-2C7F-38B6-59627D12BBB5}"/>
                </a:ext>
              </a:extLst>
            </p:cNvPr>
            <p:cNvSpPr txBox="1"/>
            <p:nvPr/>
          </p:nvSpPr>
          <p:spPr>
            <a:xfrm>
              <a:off x="1127161" y="4552252"/>
              <a:ext cx="1425660" cy="497572"/>
            </a:xfrm>
            <a:prstGeom prst="rect">
              <a:avLst/>
            </a:prstGeom>
            <a:noFill/>
          </p:spPr>
          <p:txBody>
            <a:bodyPr wrap="square" rtlCol="0">
              <a:spAutoFit/>
            </a:bodyPr>
            <a:lstStyle/>
            <a:p>
              <a:r>
                <a:rPr lang="en-US" sz="1600" dirty="0"/>
                <a:t>RGURS</a:t>
              </a:r>
              <a:r>
                <a:rPr lang="en-US" dirty="0"/>
                <a:t>=0</a:t>
              </a:r>
            </a:p>
          </p:txBody>
        </p:sp>
      </p:grpSp>
      <p:sp>
        <p:nvSpPr>
          <p:cNvPr id="29" name="TextBox 28">
            <a:extLst>
              <a:ext uri="{FF2B5EF4-FFF2-40B4-BE49-F238E27FC236}">
                <a16:creationId xmlns:a16="http://schemas.microsoft.com/office/drawing/2014/main" id="{B79870DD-6A2B-7028-4A35-97985DCC30B1}"/>
              </a:ext>
            </a:extLst>
          </p:cNvPr>
          <p:cNvSpPr txBox="1"/>
          <p:nvPr/>
        </p:nvSpPr>
        <p:spPr>
          <a:xfrm>
            <a:off x="360656" y="2313883"/>
            <a:ext cx="1215732" cy="338554"/>
          </a:xfrm>
          <a:prstGeom prst="rect">
            <a:avLst/>
          </a:prstGeom>
          <a:noFill/>
        </p:spPr>
        <p:txBody>
          <a:bodyPr wrap="square" rtlCol="0">
            <a:spAutoFit/>
          </a:bodyPr>
          <a:lstStyle/>
          <a:p>
            <a:r>
              <a:rPr lang="en-US" sz="1600" dirty="0"/>
              <a:t>HASL = 50</a:t>
            </a:r>
            <a:endParaRPr lang="en-US" dirty="0"/>
          </a:p>
        </p:txBody>
      </p:sp>
      <p:cxnSp>
        <p:nvCxnSpPr>
          <p:cNvPr id="5" name="Straight Connector 4">
            <a:extLst>
              <a:ext uri="{FF2B5EF4-FFF2-40B4-BE49-F238E27FC236}">
                <a16:creationId xmlns:a16="http://schemas.microsoft.com/office/drawing/2014/main" id="{726D74D0-AB91-7565-7104-B892BC896CCD}"/>
              </a:ext>
            </a:extLst>
          </p:cNvPr>
          <p:cNvCxnSpPr>
            <a:cxnSpLocks/>
          </p:cNvCxnSpPr>
          <p:nvPr/>
        </p:nvCxnSpPr>
        <p:spPr>
          <a:xfrm>
            <a:off x="381317" y="2606947"/>
            <a:ext cx="245889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3139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D11A5-3612-3C14-0F66-2CA8D3819815}"/>
              </a:ext>
            </a:extLst>
          </p:cNvPr>
          <p:cNvSpPr>
            <a:spLocks noGrp="1"/>
          </p:cNvSpPr>
          <p:nvPr>
            <p:ph type="title"/>
          </p:nvPr>
        </p:nvSpPr>
        <p:spPr/>
        <p:txBody>
          <a:bodyPr/>
          <a:lstStyle/>
          <a:p>
            <a:r>
              <a:rPr lang="en-US" sz="2400" dirty="0"/>
              <a:t>Example 3 – 0 MW </a:t>
            </a:r>
            <a:r>
              <a:rPr lang="en-US" sz="2400" dirty="0" err="1"/>
              <a:t>RegUp</a:t>
            </a:r>
            <a:r>
              <a:rPr lang="en-US" sz="2400" dirty="0"/>
              <a:t> and 50 MW </a:t>
            </a:r>
            <a:r>
              <a:rPr lang="en-US" sz="2400" dirty="0" err="1"/>
              <a:t>RegDown</a:t>
            </a:r>
            <a:endParaRPr lang="en-US" sz="2400" dirty="0"/>
          </a:p>
        </p:txBody>
      </p:sp>
      <p:sp>
        <p:nvSpPr>
          <p:cNvPr id="4" name="Slide Number Placeholder 3">
            <a:extLst>
              <a:ext uri="{FF2B5EF4-FFF2-40B4-BE49-F238E27FC236}">
                <a16:creationId xmlns:a16="http://schemas.microsoft.com/office/drawing/2014/main" id="{70E6C63E-5340-BBC0-5A4D-B759432CC0EC}"/>
              </a:ext>
            </a:extLst>
          </p:cNvPr>
          <p:cNvSpPr>
            <a:spLocks noGrp="1"/>
          </p:cNvSpPr>
          <p:nvPr>
            <p:ph type="sldNum" sz="quarter" idx="4"/>
          </p:nvPr>
        </p:nvSpPr>
        <p:spPr/>
        <p:txBody>
          <a:bodyPr/>
          <a:lstStyle/>
          <a:p>
            <a:fld id="{1D93BD3E-1E9A-4970-A6F7-E7AC52762E0C}" type="slidenum">
              <a:rPr lang="en-US" smtClean="0"/>
              <a:pPr/>
              <a:t>7</a:t>
            </a:fld>
            <a:endParaRPr lang="en-US" dirty="0"/>
          </a:p>
        </p:txBody>
      </p:sp>
      <p:grpSp>
        <p:nvGrpSpPr>
          <p:cNvPr id="19" name="Group 18">
            <a:extLst>
              <a:ext uri="{FF2B5EF4-FFF2-40B4-BE49-F238E27FC236}">
                <a16:creationId xmlns:a16="http://schemas.microsoft.com/office/drawing/2014/main" id="{06675467-26CD-D33C-A4D4-126407232C81}"/>
              </a:ext>
            </a:extLst>
          </p:cNvPr>
          <p:cNvGrpSpPr/>
          <p:nvPr/>
        </p:nvGrpSpPr>
        <p:grpSpPr>
          <a:xfrm>
            <a:off x="179873" y="1245735"/>
            <a:ext cx="4345676" cy="4855254"/>
            <a:chOff x="179873" y="1245735"/>
            <a:chExt cx="4345676" cy="4855254"/>
          </a:xfrm>
        </p:grpSpPr>
        <p:sp>
          <p:nvSpPr>
            <p:cNvPr id="6" name="Rectangle 5">
              <a:extLst>
                <a:ext uri="{FF2B5EF4-FFF2-40B4-BE49-F238E27FC236}">
                  <a16:creationId xmlns:a16="http://schemas.microsoft.com/office/drawing/2014/main" id="{3B28942D-936D-F12D-E0B3-EB3ADB7399EA}"/>
                </a:ext>
              </a:extLst>
            </p:cNvPr>
            <p:cNvSpPr/>
            <p:nvPr/>
          </p:nvSpPr>
          <p:spPr>
            <a:xfrm>
              <a:off x="1579784" y="4860438"/>
              <a:ext cx="1238314" cy="1024841"/>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026C4DCB-87DA-5802-A869-0240A66BEABD}"/>
                </a:ext>
              </a:extLst>
            </p:cNvPr>
            <p:cNvGrpSpPr/>
            <p:nvPr/>
          </p:nvGrpSpPr>
          <p:grpSpPr>
            <a:xfrm>
              <a:off x="179873" y="1245735"/>
              <a:ext cx="4345676" cy="4855254"/>
              <a:chOff x="-299603" y="1716451"/>
              <a:chExt cx="4345676" cy="4400009"/>
            </a:xfrm>
          </p:grpSpPr>
          <p:grpSp>
            <p:nvGrpSpPr>
              <p:cNvPr id="7" name="Group 6">
                <a:extLst>
                  <a:ext uri="{FF2B5EF4-FFF2-40B4-BE49-F238E27FC236}">
                    <a16:creationId xmlns:a16="http://schemas.microsoft.com/office/drawing/2014/main" id="{0E184CBE-0B33-DC61-1D07-AC0044A4653E}"/>
                  </a:ext>
                </a:extLst>
              </p:cNvPr>
              <p:cNvGrpSpPr/>
              <p:nvPr/>
            </p:nvGrpSpPr>
            <p:grpSpPr>
              <a:xfrm>
                <a:off x="304800" y="2000655"/>
                <a:ext cx="3741273" cy="3962400"/>
                <a:chOff x="381000" y="1524000"/>
                <a:chExt cx="3975103" cy="3962400"/>
              </a:xfrm>
            </p:grpSpPr>
            <p:cxnSp>
              <p:nvCxnSpPr>
                <p:cNvPr id="8" name="Straight Connector 7">
                  <a:extLst>
                    <a:ext uri="{FF2B5EF4-FFF2-40B4-BE49-F238E27FC236}">
                      <a16:creationId xmlns:a16="http://schemas.microsoft.com/office/drawing/2014/main" id="{1E2D218C-8A15-EDDB-5910-C81A949FEBC8}"/>
                    </a:ext>
                  </a:extLst>
                </p:cNvPr>
                <p:cNvCxnSpPr>
                  <a:cxnSpLocks/>
                </p:cNvCxnSpPr>
                <p:nvPr/>
              </p:nvCxnSpPr>
              <p:spPr>
                <a:xfrm>
                  <a:off x="2590800" y="1524000"/>
                  <a:ext cx="0" cy="396240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8894A37-1910-585C-9C9B-163B0D1E0967}"/>
                    </a:ext>
                  </a:extLst>
                </p:cNvPr>
                <p:cNvCxnSpPr>
                  <a:cxnSpLocks/>
                </p:cNvCxnSpPr>
                <p:nvPr/>
              </p:nvCxnSpPr>
              <p:spPr>
                <a:xfrm>
                  <a:off x="1219200" y="1524000"/>
                  <a:ext cx="26670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2DFDD3C5-2FEF-56EE-DEF9-BC10F58252AE}"/>
                    </a:ext>
                  </a:extLst>
                </p:cNvPr>
                <p:cNvCxnSpPr>
                  <a:cxnSpLocks/>
                </p:cNvCxnSpPr>
                <p:nvPr/>
              </p:nvCxnSpPr>
              <p:spPr>
                <a:xfrm>
                  <a:off x="1219200" y="5486400"/>
                  <a:ext cx="26670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4F23CF23-79AD-D0A1-D6DD-F9719ED41CB9}"/>
                    </a:ext>
                  </a:extLst>
                </p:cNvPr>
                <p:cNvCxnSpPr>
                  <a:cxnSpLocks/>
                </p:cNvCxnSpPr>
                <p:nvPr/>
              </p:nvCxnSpPr>
              <p:spPr>
                <a:xfrm>
                  <a:off x="1197426" y="3505200"/>
                  <a:ext cx="2612574"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979AC2B0-6480-096D-F618-6079D9948989}"/>
                    </a:ext>
                  </a:extLst>
                </p:cNvPr>
                <p:cNvSpPr txBox="1"/>
                <p:nvPr/>
              </p:nvSpPr>
              <p:spPr>
                <a:xfrm>
                  <a:off x="381000" y="3288268"/>
                  <a:ext cx="696685" cy="369332"/>
                </a:xfrm>
                <a:prstGeom prst="rect">
                  <a:avLst/>
                </a:prstGeom>
                <a:noFill/>
              </p:spPr>
              <p:txBody>
                <a:bodyPr wrap="square" rtlCol="0">
                  <a:spAutoFit/>
                </a:bodyPr>
                <a:lstStyle/>
                <a:p>
                  <a:r>
                    <a:rPr lang="en-US" dirty="0"/>
                    <a:t>0</a:t>
                  </a:r>
                </a:p>
              </p:txBody>
            </p:sp>
            <p:sp>
              <p:nvSpPr>
                <p:cNvPr id="15" name="TextBox 14">
                  <a:extLst>
                    <a:ext uri="{FF2B5EF4-FFF2-40B4-BE49-F238E27FC236}">
                      <a16:creationId xmlns:a16="http://schemas.microsoft.com/office/drawing/2014/main" id="{AB68B062-7751-F966-07E0-4DDAC07ACD1B}"/>
                    </a:ext>
                  </a:extLst>
                </p:cNvPr>
                <p:cNvSpPr txBox="1"/>
                <p:nvPr/>
              </p:nvSpPr>
              <p:spPr>
                <a:xfrm>
                  <a:off x="1214145" y="1844676"/>
                  <a:ext cx="1514764" cy="334702"/>
                </a:xfrm>
                <a:prstGeom prst="rect">
                  <a:avLst/>
                </a:prstGeom>
                <a:noFill/>
              </p:spPr>
              <p:txBody>
                <a:bodyPr wrap="square" rtlCol="0">
                  <a:spAutoFit/>
                </a:bodyPr>
                <a:lstStyle/>
                <a:p>
                  <a:r>
                    <a:rPr lang="en-US" sz="1600" dirty="0"/>
                    <a:t>RGURS</a:t>
                  </a:r>
                  <a:r>
                    <a:rPr lang="en-US" dirty="0"/>
                    <a:t>=0</a:t>
                  </a:r>
                </a:p>
              </p:txBody>
            </p:sp>
            <p:sp>
              <p:nvSpPr>
                <p:cNvPr id="16" name="TextBox 15">
                  <a:extLst>
                    <a:ext uri="{FF2B5EF4-FFF2-40B4-BE49-F238E27FC236}">
                      <a16:creationId xmlns:a16="http://schemas.microsoft.com/office/drawing/2014/main" id="{9E887391-4926-5E24-7AF8-C96EEB529B05}"/>
                    </a:ext>
                  </a:extLst>
                </p:cNvPr>
                <p:cNvSpPr txBox="1"/>
                <p:nvPr/>
              </p:nvSpPr>
              <p:spPr>
                <a:xfrm>
                  <a:off x="1129748" y="4756931"/>
                  <a:ext cx="1636324" cy="334702"/>
                </a:xfrm>
                <a:prstGeom prst="rect">
                  <a:avLst/>
                </a:prstGeom>
                <a:noFill/>
              </p:spPr>
              <p:txBody>
                <a:bodyPr wrap="square" rtlCol="0">
                  <a:spAutoFit/>
                </a:bodyPr>
                <a:lstStyle/>
                <a:p>
                  <a:r>
                    <a:rPr lang="en-US" sz="1600" dirty="0"/>
                    <a:t>RGDRS</a:t>
                  </a:r>
                  <a:r>
                    <a:rPr lang="en-US" dirty="0"/>
                    <a:t> = 50</a:t>
                  </a:r>
                </a:p>
              </p:txBody>
            </p:sp>
            <p:sp>
              <p:nvSpPr>
                <p:cNvPr id="17" name="TextBox 16">
                  <a:extLst>
                    <a:ext uri="{FF2B5EF4-FFF2-40B4-BE49-F238E27FC236}">
                      <a16:creationId xmlns:a16="http://schemas.microsoft.com/office/drawing/2014/main" id="{472E2F21-8F0B-6C36-6D07-4C0A75886FE4}"/>
                    </a:ext>
                  </a:extLst>
                </p:cNvPr>
                <p:cNvSpPr txBox="1"/>
                <p:nvPr/>
              </p:nvSpPr>
              <p:spPr>
                <a:xfrm>
                  <a:off x="2791722" y="2381303"/>
                  <a:ext cx="1291716" cy="306810"/>
                </a:xfrm>
                <a:prstGeom prst="rect">
                  <a:avLst/>
                </a:prstGeom>
                <a:noFill/>
              </p:spPr>
              <p:txBody>
                <a:bodyPr wrap="square" rtlCol="0">
                  <a:spAutoFit/>
                </a:bodyPr>
                <a:lstStyle/>
                <a:p>
                  <a:r>
                    <a:rPr lang="en-US" sz="1600" dirty="0"/>
                    <a:t>ESR-GR</a:t>
                  </a:r>
                  <a:endParaRPr lang="en-US" dirty="0"/>
                </a:p>
              </p:txBody>
            </p:sp>
            <p:sp>
              <p:nvSpPr>
                <p:cNvPr id="18" name="TextBox 17">
                  <a:extLst>
                    <a:ext uri="{FF2B5EF4-FFF2-40B4-BE49-F238E27FC236}">
                      <a16:creationId xmlns:a16="http://schemas.microsoft.com/office/drawing/2014/main" id="{23E32695-779D-D44B-CFD4-CD23C70D7AAB}"/>
                    </a:ext>
                  </a:extLst>
                </p:cNvPr>
                <p:cNvSpPr txBox="1"/>
                <p:nvPr/>
              </p:nvSpPr>
              <p:spPr>
                <a:xfrm>
                  <a:off x="2983129" y="4503233"/>
                  <a:ext cx="1372974" cy="456107"/>
                </a:xfrm>
                <a:prstGeom prst="rect">
                  <a:avLst/>
                </a:prstGeom>
                <a:noFill/>
              </p:spPr>
              <p:txBody>
                <a:bodyPr wrap="square" rtlCol="0">
                  <a:spAutoFit/>
                </a:bodyPr>
                <a:lstStyle/>
                <a:p>
                  <a:r>
                    <a:rPr lang="en-US" sz="1600" dirty="0"/>
                    <a:t>ESR-CLR</a:t>
                  </a:r>
                  <a:endParaRPr lang="en-US" dirty="0"/>
                </a:p>
              </p:txBody>
            </p:sp>
          </p:grpSp>
          <p:sp>
            <p:nvSpPr>
              <p:cNvPr id="20" name="TextBox 19">
                <a:extLst>
                  <a:ext uri="{FF2B5EF4-FFF2-40B4-BE49-F238E27FC236}">
                    <a16:creationId xmlns:a16="http://schemas.microsoft.com/office/drawing/2014/main" id="{E5A91DEC-BC01-9967-3618-67FAEB3CEABB}"/>
                  </a:ext>
                </a:extLst>
              </p:cNvPr>
              <p:cNvSpPr txBox="1"/>
              <p:nvPr/>
            </p:nvSpPr>
            <p:spPr>
              <a:xfrm>
                <a:off x="-299603" y="1716451"/>
                <a:ext cx="1936102" cy="306810"/>
              </a:xfrm>
              <a:prstGeom prst="rect">
                <a:avLst/>
              </a:prstGeom>
              <a:noFill/>
            </p:spPr>
            <p:txBody>
              <a:bodyPr wrap="square" rtlCol="0">
                <a:spAutoFit/>
              </a:bodyPr>
              <a:lstStyle/>
              <a:p>
                <a:r>
                  <a:rPr lang="en-US" sz="1600" dirty="0"/>
                  <a:t>HSL = HASL = 100</a:t>
                </a:r>
                <a:endParaRPr lang="en-US" dirty="0"/>
              </a:p>
            </p:txBody>
          </p:sp>
          <p:sp>
            <p:nvSpPr>
              <p:cNvPr id="21" name="TextBox 20">
                <a:extLst>
                  <a:ext uri="{FF2B5EF4-FFF2-40B4-BE49-F238E27FC236}">
                    <a16:creationId xmlns:a16="http://schemas.microsoft.com/office/drawing/2014/main" id="{FB5DE4B7-7B5C-E02B-5A5F-37D2D57AD8C3}"/>
                  </a:ext>
                </a:extLst>
              </p:cNvPr>
              <p:cNvSpPr txBox="1"/>
              <p:nvPr/>
            </p:nvSpPr>
            <p:spPr>
              <a:xfrm>
                <a:off x="-299603" y="5809650"/>
                <a:ext cx="1304288" cy="306810"/>
              </a:xfrm>
              <a:prstGeom prst="rect">
                <a:avLst/>
              </a:prstGeom>
              <a:noFill/>
            </p:spPr>
            <p:txBody>
              <a:bodyPr wrap="square" rtlCol="0">
                <a:spAutoFit/>
              </a:bodyPr>
              <a:lstStyle/>
              <a:p>
                <a:r>
                  <a:rPr lang="en-US" sz="1600" dirty="0"/>
                  <a:t>MPC = 100</a:t>
                </a:r>
                <a:endParaRPr lang="en-US" dirty="0"/>
              </a:p>
            </p:txBody>
          </p:sp>
          <p:sp>
            <p:nvSpPr>
              <p:cNvPr id="22" name="TextBox 21">
                <a:extLst>
                  <a:ext uri="{FF2B5EF4-FFF2-40B4-BE49-F238E27FC236}">
                    <a16:creationId xmlns:a16="http://schemas.microsoft.com/office/drawing/2014/main" id="{4C7B6AE0-AD81-1687-E085-63CF23E8DCC4}"/>
                  </a:ext>
                </a:extLst>
              </p:cNvPr>
              <p:cNvSpPr txBox="1"/>
              <p:nvPr/>
            </p:nvSpPr>
            <p:spPr>
              <a:xfrm>
                <a:off x="1123913" y="3600365"/>
                <a:ext cx="1425660" cy="497572"/>
              </a:xfrm>
              <a:prstGeom prst="rect">
                <a:avLst/>
              </a:prstGeom>
              <a:noFill/>
            </p:spPr>
            <p:txBody>
              <a:bodyPr wrap="square" rtlCol="0">
                <a:spAutoFit/>
              </a:bodyPr>
              <a:lstStyle/>
              <a:p>
                <a:r>
                  <a:rPr lang="en-US" sz="1600" dirty="0"/>
                  <a:t>RGDRS</a:t>
                </a:r>
                <a:r>
                  <a:rPr lang="en-US" dirty="0"/>
                  <a:t>=0</a:t>
                </a:r>
              </a:p>
            </p:txBody>
          </p:sp>
          <p:sp>
            <p:nvSpPr>
              <p:cNvPr id="23" name="TextBox 22">
                <a:extLst>
                  <a:ext uri="{FF2B5EF4-FFF2-40B4-BE49-F238E27FC236}">
                    <a16:creationId xmlns:a16="http://schemas.microsoft.com/office/drawing/2014/main" id="{0F427B9C-2067-2C7F-38B6-59627D12BBB5}"/>
                  </a:ext>
                </a:extLst>
              </p:cNvPr>
              <p:cNvSpPr txBox="1"/>
              <p:nvPr/>
            </p:nvSpPr>
            <p:spPr>
              <a:xfrm>
                <a:off x="1148055" y="4084628"/>
                <a:ext cx="1425660" cy="497572"/>
              </a:xfrm>
              <a:prstGeom prst="rect">
                <a:avLst/>
              </a:prstGeom>
              <a:noFill/>
            </p:spPr>
            <p:txBody>
              <a:bodyPr wrap="square" rtlCol="0">
                <a:spAutoFit/>
              </a:bodyPr>
              <a:lstStyle/>
              <a:p>
                <a:r>
                  <a:rPr lang="en-US" sz="1600" dirty="0"/>
                  <a:t>RGURS</a:t>
                </a:r>
                <a:r>
                  <a:rPr lang="en-US" dirty="0"/>
                  <a:t>=0</a:t>
                </a:r>
              </a:p>
            </p:txBody>
          </p:sp>
        </p:grpSp>
        <p:sp>
          <p:nvSpPr>
            <p:cNvPr id="30" name="TextBox 29">
              <a:extLst>
                <a:ext uri="{FF2B5EF4-FFF2-40B4-BE49-F238E27FC236}">
                  <a16:creationId xmlns:a16="http://schemas.microsoft.com/office/drawing/2014/main" id="{FAF18E50-080F-4DD7-1D09-DA7EAD15D2EA}"/>
                </a:ext>
              </a:extLst>
            </p:cNvPr>
            <p:cNvSpPr txBox="1"/>
            <p:nvPr/>
          </p:nvSpPr>
          <p:spPr>
            <a:xfrm>
              <a:off x="305559" y="4550765"/>
              <a:ext cx="1215732" cy="338554"/>
            </a:xfrm>
            <a:prstGeom prst="rect">
              <a:avLst/>
            </a:prstGeom>
            <a:noFill/>
          </p:spPr>
          <p:txBody>
            <a:bodyPr wrap="square" rtlCol="0">
              <a:spAutoFit/>
            </a:bodyPr>
            <a:lstStyle/>
            <a:p>
              <a:r>
                <a:rPr lang="en-US" sz="1600" dirty="0"/>
                <a:t>HASL = 50</a:t>
              </a:r>
              <a:endParaRPr lang="en-US" dirty="0"/>
            </a:p>
          </p:txBody>
        </p:sp>
        <p:cxnSp>
          <p:nvCxnSpPr>
            <p:cNvPr id="13" name="Straight Connector 12">
              <a:extLst>
                <a:ext uri="{FF2B5EF4-FFF2-40B4-BE49-F238E27FC236}">
                  <a16:creationId xmlns:a16="http://schemas.microsoft.com/office/drawing/2014/main" id="{F152A55E-5DE1-A22A-22BA-6CFE8941A61B}"/>
                </a:ext>
              </a:extLst>
            </p:cNvPr>
            <p:cNvCxnSpPr>
              <a:cxnSpLocks/>
            </p:cNvCxnSpPr>
            <p:nvPr/>
          </p:nvCxnSpPr>
          <p:spPr>
            <a:xfrm>
              <a:off x="396039" y="4846823"/>
              <a:ext cx="245889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14" name="Content Placeholder 5">
            <a:extLst>
              <a:ext uri="{FF2B5EF4-FFF2-40B4-BE49-F238E27FC236}">
                <a16:creationId xmlns:a16="http://schemas.microsoft.com/office/drawing/2014/main" id="{D3B5B311-EE69-4A00-4FAE-28EFA299FD57}"/>
              </a:ext>
            </a:extLst>
          </p:cNvPr>
          <p:cNvSpPr>
            <a:spLocks noGrp="1"/>
          </p:cNvSpPr>
          <p:nvPr>
            <p:ph idx="1"/>
          </p:nvPr>
        </p:nvSpPr>
        <p:spPr>
          <a:xfrm>
            <a:off x="4264001" y="855406"/>
            <a:ext cx="4575199" cy="5064627"/>
          </a:xfrm>
        </p:spPr>
        <p:txBody>
          <a:bodyPr/>
          <a:lstStyle/>
          <a:p>
            <a:r>
              <a:rPr lang="en-US" sz="1400" dirty="0"/>
              <a:t>In this example the ESR has enough room to carry the Regulation AS responsibility without any overflow. i.e., </a:t>
            </a:r>
            <a:r>
              <a:rPr lang="en-US" sz="1400" dirty="0" err="1"/>
              <a:t>RegUp</a:t>
            </a:r>
            <a:r>
              <a:rPr lang="en-US" sz="1400" dirty="0"/>
              <a:t> on Gen and </a:t>
            </a:r>
            <a:r>
              <a:rPr lang="en-US" sz="1400" dirty="0" err="1"/>
              <a:t>RegDown</a:t>
            </a:r>
            <a:r>
              <a:rPr lang="en-US" sz="1400" dirty="0"/>
              <a:t> on CLR. </a:t>
            </a:r>
          </a:p>
          <a:p>
            <a:endParaRPr lang="en-US" sz="1400" dirty="0"/>
          </a:p>
          <a:p>
            <a:r>
              <a:rPr lang="en-US" sz="1400" dirty="0"/>
              <a:t>GR-HSL = 100</a:t>
            </a:r>
          </a:p>
          <a:p>
            <a:r>
              <a:rPr lang="en-US" sz="1400" dirty="0"/>
              <a:t>GR-REGUP-Responsibility (RGURS) = 50 MW</a:t>
            </a:r>
          </a:p>
          <a:p>
            <a:r>
              <a:rPr lang="en-US" sz="1400" dirty="0"/>
              <a:t>GR-REGDOWN-Responsibility (RGDRS) = 0 </a:t>
            </a:r>
          </a:p>
          <a:p>
            <a:endParaRPr lang="en-US" sz="1400" dirty="0"/>
          </a:p>
          <a:p>
            <a:r>
              <a:rPr lang="en-US" sz="1400" dirty="0"/>
              <a:t>CLR-REGUP-Responsibility (RGURS) = 0</a:t>
            </a:r>
          </a:p>
          <a:p>
            <a:r>
              <a:rPr lang="en-US" sz="1400" dirty="0"/>
              <a:t>CLR-REGDOWN-Responsibility (RGDRS) = 50 MW</a:t>
            </a:r>
          </a:p>
          <a:p>
            <a:r>
              <a:rPr lang="en-US" sz="1400" dirty="0"/>
              <a:t>CLR-MPC = 100</a:t>
            </a:r>
          </a:p>
          <a:p>
            <a:endParaRPr lang="en-US" sz="1400" dirty="0"/>
          </a:p>
          <a:p>
            <a:r>
              <a:rPr lang="en-US" sz="1400" dirty="0">
                <a:solidFill>
                  <a:schemeClr val="accent3"/>
                </a:solidFill>
              </a:rPr>
              <a:t>In this scenario, ONLY the ESR-CLR is telemetering regulation responsibility, so the ESR-CLR must be in RST = ONRGL while ESR-GR can be ON.</a:t>
            </a:r>
          </a:p>
          <a:p>
            <a:endParaRPr lang="en-US" sz="1400" dirty="0">
              <a:solidFill>
                <a:schemeClr val="accent3"/>
              </a:solidFill>
            </a:endParaRPr>
          </a:p>
          <a:p>
            <a:r>
              <a:rPr lang="en-US" sz="1400" dirty="0">
                <a:solidFill>
                  <a:schemeClr val="accent3"/>
                </a:solidFill>
              </a:rPr>
              <a:t>IF the ESR-GR begins to discharge which would cause the ESR-GR Reg Down PF to be non-zero then the ESR-GR would need to be in RST = ONREG.</a:t>
            </a:r>
            <a:endParaRPr lang="en-US" sz="1400" dirty="0"/>
          </a:p>
          <a:p>
            <a:endParaRPr lang="en-US" sz="1400" dirty="0"/>
          </a:p>
          <a:p>
            <a:endParaRPr lang="en-US" dirty="0"/>
          </a:p>
        </p:txBody>
      </p:sp>
    </p:spTree>
    <p:extLst>
      <p:ext uri="{BB962C8B-B14F-4D97-AF65-F5344CB8AC3E}">
        <p14:creationId xmlns:p14="http://schemas.microsoft.com/office/powerpoint/2010/main" val="2189339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E1FE9-54D9-0CCE-E400-015377559CD4}"/>
              </a:ext>
            </a:extLst>
          </p:cNvPr>
          <p:cNvSpPr>
            <a:spLocks noGrp="1"/>
          </p:cNvSpPr>
          <p:nvPr>
            <p:ph type="title"/>
          </p:nvPr>
        </p:nvSpPr>
        <p:spPr/>
        <p:txBody>
          <a:bodyPr/>
          <a:lstStyle/>
          <a:p>
            <a:r>
              <a:rPr lang="en-US" dirty="0"/>
              <a:t>Additional Detailed Example</a:t>
            </a:r>
          </a:p>
        </p:txBody>
      </p:sp>
      <p:sp>
        <p:nvSpPr>
          <p:cNvPr id="3" name="Content Placeholder 2">
            <a:extLst>
              <a:ext uri="{FF2B5EF4-FFF2-40B4-BE49-F238E27FC236}">
                <a16:creationId xmlns:a16="http://schemas.microsoft.com/office/drawing/2014/main" id="{34D96D97-0398-7816-3480-83C99368C154}"/>
              </a:ext>
            </a:extLst>
          </p:cNvPr>
          <p:cNvSpPr>
            <a:spLocks noGrp="1"/>
          </p:cNvSpPr>
          <p:nvPr>
            <p:ph idx="1"/>
          </p:nvPr>
        </p:nvSpPr>
        <p:spPr/>
        <p:txBody>
          <a:bodyPr/>
          <a:lstStyle/>
          <a:p>
            <a:r>
              <a:rPr lang="en-US" sz="1600" dirty="0"/>
              <a:t>Following slides will show an example discussing the use of dynamic participation factors during a regulation Up Deployment while maintaining Regulation Up Responsibility on the ESR-GR.</a:t>
            </a:r>
          </a:p>
          <a:p>
            <a:endParaRPr lang="en-US" sz="1600" dirty="0"/>
          </a:p>
          <a:p>
            <a:r>
              <a:rPr lang="en-US" sz="1600" dirty="0"/>
              <a:t>ESR Details:</a:t>
            </a:r>
          </a:p>
          <a:p>
            <a:pPr lvl="1"/>
            <a:r>
              <a:rPr lang="en-US" sz="1400" dirty="0"/>
              <a:t>ESR HSL/MPC = =/-100 MW</a:t>
            </a:r>
          </a:p>
          <a:p>
            <a:pPr lvl="1"/>
            <a:r>
              <a:rPr lang="en-US" sz="1400" dirty="0"/>
              <a:t>ESR-Regulation Up Responsibility = 80 MW</a:t>
            </a:r>
          </a:p>
          <a:p>
            <a:pPr lvl="1"/>
            <a:r>
              <a:rPr lang="en-US" sz="1400" dirty="0"/>
              <a:t>ESR-Regulation Down Responsibility = 0 MW</a:t>
            </a:r>
          </a:p>
          <a:p>
            <a:pPr lvl="1"/>
            <a:r>
              <a:rPr lang="en-US" sz="1400" dirty="0"/>
              <a:t>ESR-GR HASL = 20 MW</a:t>
            </a:r>
          </a:p>
          <a:p>
            <a:pPr lvl="1"/>
            <a:r>
              <a:rPr lang="en-US" sz="1400" dirty="0"/>
              <a:t>ESR-CLR HASL = -100MW</a:t>
            </a:r>
          </a:p>
          <a:p>
            <a:pPr lvl="1"/>
            <a:r>
              <a:rPr lang="en-US" sz="1400" dirty="0"/>
              <a:t>ESR-GR LASL = ESR-CLR LASL = 0 MW </a:t>
            </a:r>
          </a:p>
          <a:p>
            <a:pPr lvl="1"/>
            <a:r>
              <a:rPr lang="en-US" sz="1400" dirty="0"/>
              <a:t>ESR-GR BP = 0 MW</a:t>
            </a:r>
          </a:p>
          <a:p>
            <a:pPr lvl="1"/>
            <a:r>
              <a:rPr lang="en-US" sz="1400" dirty="0"/>
              <a:t>ESR-CLR BP = 0 MW to start but then changes to -30 MW then to -78MW</a:t>
            </a:r>
          </a:p>
          <a:p>
            <a:pPr lvl="1"/>
            <a:r>
              <a:rPr lang="en-US" sz="1400" dirty="0"/>
              <a:t>As the ESR-CLR UDBP begins to ramp to meet the new charging BPs the participation factors for the GR and CLR will adjust to represent the portion of regulation being provided by each side. </a:t>
            </a:r>
          </a:p>
          <a:p>
            <a:pPr lvl="1"/>
            <a:r>
              <a:rPr lang="en-US" sz="1400" dirty="0"/>
              <a:t>The Regulation Up Responsibility is not moved at any time. </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B1BC171-194E-2CD7-8E0C-5E4C84734DC1}"/>
              </a:ext>
            </a:extLst>
          </p:cNvPr>
          <p:cNvSpPr>
            <a:spLocks noGrp="1"/>
          </p:cNvSpPr>
          <p:nvPr>
            <p:ph type="sldNum" sz="quarter" idx="4"/>
          </p:nvPr>
        </p:nvSpPr>
        <p:spPr/>
        <p:txBody>
          <a:bodyPr/>
          <a:lstStyle/>
          <a:p>
            <a:fld id="{1D93BD3E-1E9A-4970-A6F7-E7AC52762E0C}" type="slidenum">
              <a:rPr lang="en-US" smtClean="0"/>
              <a:pPr/>
              <a:t>8</a:t>
            </a:fld>
            <a:endParaRPr lang="en-US" dirty="0"/>
          </a:p>
        </p:txBody>
      </p:sp>
    </p:spTree>
    <p:extLst>
      <p:ext uri="{BB962C8B-B14F-4D97-AF65-F5344CB8AC3E}">
        <p14:creationId xmlns:p14="http://schemas.microsoft.com/office/powerpoint/2010/main" val="13811163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125E2-1D8F-204A-EAB8-FD5A085B2EAE}"/>
              </a:ext>
            </a:extLst>
          </p:cNvPr>
          <p:cNvSpPr>
            <a:spLocks noGrp="1"/>
          </p:cNvSpPr>
          <p:nvPr>
            <p:ph type="title"/>
          </p:nvPr>
        </p:nvSpPr>
        <p:spPr/>
        <p:txBody>
          <a:bodyPr/>
          <a:lstStyle/>
          <a:p>
            <a:r>
              <a:rPr lang="en-US" dirty="0"/>
              <a:t>Additional Example</a:t>
            </a:r>
          </a:p>
        </p:txBody>
      </p:sp>
      <p:sp>
        <p:nvSpPr>
          <p:cNvPr id="4" name="Slide Number Placeholder 3">
            <a:extLst>
              <a:ext uri="{FF2B5EF4-FFF2-40B4-BE49-F238E27FC236}">
                <a16:creationId xmlns:a16="http://schemas.microsoft.com/office/drawing/2014/main" id="{475DBBE3-8717-5414-DCB6-C851A9C36214}"/>
              </a:ext>
            </a:extLst>
          </p:cNvPr>
          <p:cNvSpPr>
            <a:spLocks noGrp="1"/>
          </p:cNvSpPr>
          <p:nvPr>
            <p:ph type="sldNum" sz="quarter" idx="4"/>
          </p:nvPr>
        </p:nvSpPr>
        <p:spPr/>
        <p:txBody>
          <a:bodyPr/>
          <a:lstStyle/>
          <a:p>
            <a:fld id="{1D93BD3E-1E9A-4970-A6F7-E7AC52762E0C}" type="slidenum">
              <a:rPr lang="en-US" smtClean="0"/>
              <a:pPr/>
              <a:t>9</a:t>
            </a:fld>
            <a:endParaRPr lang="en-US" dirty="0"/>
          </a:p>
        </p:txBody>
      </p:sp>
      <p:sp>
        <p:nvSpPr>
          <p:cNvPr id="9" name="Content Placeholder 8">
            <a:extLst>
              <a:ext uri="{FF2B5EF4-FFF2-40B4-BE49-F238E27FC236}">
                <a16:creationId xmlns:a16="http://schemas.microsoft.com/office/drawing/2014/main" id="{CC413469-2C7D-06ED-F641-8EB874F94310}"/>
              </a:ext>
            </a:extLst>
          </p:cNvPr>
          <p:cNvSpPr>
            <a:spLocks noGrp="1"/>
          </p:cNvSpPr>
          <p:nvPr>
            <p:ph idx="1"/>
          </p:nvPr>
        </p:nvSpPr>
        <p:spPr>
          <a:xfrm>
            <a:off x="304060" y="855406"/>
            <a:ext cx="8534400" cy="5064627"/>
          </a:xfrm>
        </p:spPr>
        <p:txBody>
          <a:bodyPr/>
          <a:lstStyle/>
          <a:p>
            <a:r>
              <a:rPr lang="en-US" dirty="0"/>
              <a:t>ESR-GR = Reg Up of 80 MW</a:t>
            </a:r>
          </a:p>
          <a:p>
            <a:r>
              <a:rPr lang="en-US" dirty="0"/>
              <a:t>ESR-CLR= Reg Down of 0 MW</a:t>
            </a:r>
          </a:p>
          <a:p>
            <a:r>
              <a:rPr lang="en-US" dirty="0"/>
              <a:t>Purple shading indicates when the ESR-GR and ESR-CLR will need to be in a regulation resource status based on participation factors.</a:t>
            </a:r>
          </a:p>
        </p:txBody>
      </p:sp>
      <p:pic>
        <p:nvPicPr>
          <p:cNvPr id="10" name="Picture 9">
            <a:extLst>
              <a:ext uri="{FF2B5EF4-FFF2-40B4-BE49-F238E27FC236}">
                <a16:creationId xmlns:a16="http://schemas.microsoft.com/office/drawing/2014/main" id="{990B0FFC-4B1D-AC95-7430-164DD5BCE8AE}"/>
              </a:ext>
            </a:extLst>
          </p:cNvPr>
          <p:cNvPicPr>
            <a:picLocks noChangeAspect="1"/>
          </p:cNvPicPr>
          <p:nvPr/>
        </p:nvPicPr>
        <p:blipFill>
          <a:blip r:embed="rId3"/>
          <a:stretch>
            <a:fillRect/>
          </a:stretch>
        </p:blipFill>
        <p:spPr>
          <a:xfrm>
            <a:off x="304060" y="2357306"/>
            <a:ext cx="8535140" cy="3645288"/>
          </a:xfrm>
          <a:prstGeom prst="rect">
            <a:avLst/>
          </a:prstGeom>
        </p:spPr>
      </p:pic>
    </p:spTree>
    <p:extLst>
      <p:ext uri="{BB962C8B-B14F-4D97-AF65-F5344CB8AC3E}">
        <p14:creationId xmlns:p14="http://schemas.microsoft.com/office/powerpoint/2010/main" val="1603956674"/>
      </p:ext>
    </p:extLst>
  </p:cSld>
  <p:clrMapOvr>
    <a:masterClrMapping/>
  </p:clrMapOvr>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25355</TotalTime>
  <Words>1034</Words>
  <Application>Microsoft Office PowerPoint</Application>
  <PresentationFormat>On-screen Show (4:3)</PresentationFormat>
  <Paragraphs>137</Paragraphs>
  <Slides>10</Slides>
  <Notes>2</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10</vt:i4>
      </vt:variant>
    </vt:vector>
  </HeadingPairs>
  <TitlesOfParts>
    <vt:vector size="17" baseType="lpstr">
      <vt:lpstr>Arial</vt:lpstr>
      <vt:lpstr>Calibri</vt:lpstr>
      <vt:lpstr>Courier New</vt:lpstr>
      <vt:lpstr>Wingdings</vt:lpstr>
      <vt:lpstr>1_Office Theme</vt:lpstr>
      <vt:lpstr>2_Custom Design</vt:lpstr>
      <vt:lpstr>3_Custom Design</vt:lpstr>
      <vt:lpstr>PowerPoint Presentation</vt:lpstr>
      <vt:lpstr>Overview</vt:lpstr>
      <vt:lpstr>Treat Dual Model Telemetry as Single Model ESR</vt:lpstr>
      <vt:lpstr>Resource Status in COP </vt:lpstr>
      <vt:lpstr>Example 1 – 50 MW RegUp and 50 MW RegDown</vt:lpstr>
      <vt:lpstr>Example 2 – 50 MW RegUp and 0 MW RegDown</vt:lpstr>
      <vt:lpstr>Example 3 – 0 MW RegUp and 50 MW RegDown</vt:lpstr>
      <vt:lpstr>Additional Detailed Example</vt:lpstr>
      <vt:lpstr>Additional Example</vt:lpstr>
      <vt:lpstr>PowerPoint Presentation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Matevosjana, Julia</dc:creator>
  <cp:lastModifiedBy>Hinojosa, Luis</cp:lastModifiedBy>
  <cp:revision>662</cp:revision>
  <dcterms:created xsi:type="dcterms:W3CDTF">2016-04-16T13:25:21Z</dcterms:created>
  <dcterms:modified xsi:type="dcterms:W3CDTF">2024-03-20T14:18:52Z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2023-07-19T16:51:22Z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587b8b00-3fa1-45cc-af34-c76bde18b593</vt:lpwstr>
  </property>
  <property fmtid="{D5CDD505-2E9C-101B-9397-08002B2CF9AE}" pid="8" name="MSIP_Label_7084cbda-52b8-46fb-a7b7-cb5bd465ed85_ContentBits">
    <vt:lpwstr>0</vt:lpwstr>
  </property>
</Properties>
</file>