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355" r:id="rId7"/>
    <p:sldId id="243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0076C6"/>
    <a:srgbClr val="B03018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3F7B74-C765-469C-9E9C-3D4B686D0E1B}" vWet="4" dt="2024-03-20T16:25:47.292"/>
    <p1510:client id="{85908BEC-653B-4DFC-9927-5E25FDCBED42}" v="107" dt="2024-03-20T16:25:59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281" autoAdjust="0"/>
  </p:normalViewPr>
  <p:slideViewPr>
    <p:cSldViewPr showGuides="1">
      <p:cViewPr varScale="1">
        <p:scale>
          <a:sx n="95" d="100"/>
          <a:sy n="95" d="100"/>
        </p:scale>
        <p:origin x="222" y="45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07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4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Standalone DRRS Workshop 2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	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March 27, 2024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FD79D-CE7E-7AD4-CE68-AEFD8A05F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Options with and without On-line DRRS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BE6F5-ECBE-F232-50BD-48916BF43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F2537CF-A328-047B-9022-97E4A94DC0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628712"/>
              </p:ext>
            </p:extLst>
          </p:nvPr>
        </p:nvGraphicFramePr>
        <p:xfrm>
          <a:off x="457201" y="873565"/>
          <a:ext cx="8458199" cy="5287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669">
                  <a:extLst>
                    <a:ext uri="{9D8B030D-6E8A-4147-A177-3AD203B41FA5}">
                      <a16:colId xmlns:a16="http://schemas.microsoft.com/office/drawing/2014/main" val="3826770382"/>
                    </a:ext>
                  </a:extLst>
                </a:gridCol>
                <a:gridCol w="3063331">
                  <a:extLst>
                    <a:ext uri="{9D8B030D-6E8A-4147-A177-3AD203B41FA5}">
                      <a16:colId xmlns:a16="http://schemas.microsoft.com/office/drawing/2014/main" val="268938342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510874256"/>
                    </a:ext>
                  </a:extLst>
                </a:gridCol>
              </a:tblGrid>
              <a:tr h="257855">
                <a:tc>
                  <a:txBody>
                    <a:bodyPr/>
                    <a:lstStyle/>
                    <a:p>
                      <a:r>
                        <a:rPr lang="en-US" sz="1200" dirty="0"/>
                        <a:t>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Off-Line DRRS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Off-Line + On-Line DRRS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389344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Qualified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Eligible capacity from only Off-Line Resources, potentially including Off-Line ESRs*. Expected to exclude Controllable Load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Eligible capacity from both On-Line and Off-Line Resources</a:t>
                      </a:r>
                    </a:p>
                    <a:p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995282"/>
                  </a:ext>
                </a:extLst>
              </a:tr>
              <a:tr h="360998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Liquidity/ Market 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Smaller pool of eligible Resources, particularly in the short-term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Lager pool of eligible Resources, particularly in the short-term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470338"/>
                  </a:ext>
                </a:extLst>
              </a:tr>
              <a:tr h="502818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Incentives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Resources that can be Off-Line with a cold start up time &lt;=2 hours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All dispatchable Resources, including Resources that have long start up times (&gt;2 hours) but can be dispatched if brought On-Line in advance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028680"/>
                  </a:ext>
                </a:extLst>
              </a:tr>
              <a:tr h="1495561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Less complex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Avoids Real-Time changes associated with energy and Ancillary Service offer floors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Avoids RUC changes necessary for the optimization to recognize and utilize On-Line DRRS capacity before recommending the commitment of an additional Resource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Reduces effort for evaluating failed DRRS quantities and compliance</a:t>
                      </a:r>
                    </a:p>
                    <a:p>
                      <a:pPr lvl="0">
                        <a:buNone/>
                      </a:pPr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More complex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Requires Real-Time changes associated with energy and Ancillary Service offer floors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Requires RUC changes necessary for the optimization to recognize and utilize On-Line DRRS capacity before recommending the commitment of an additional Resource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Increases effort for evaluating failed DRRS quantities and compliance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Increases complexity for state of charge considerations for ESRs.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940746"/>
                  </a:ext>
                </a:extLst>
              </a:tr>
              <a:tr h="806985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Additional Considerations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</a:rPr>
                        <a:t>Clearer relationship between Operator’s options to deploy DRRS vs. issuing a RUC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strike="noStrike" dirty="0">
                          <a:solidFill>
                            <a:schemeClr val="tx2"/>
                          </a:solidFill>
                        </a:rPr>
                        <a:t>Reintroduction of “offer floor” or “HASL”-like concepts reintroduces some of the inefficiencies otherwise addressed by RTC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30440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09D52A7-4C6B-E315-4390-649DDBF1A9AC}"/>
              </a:ext>
            </a:extLst>
          </p:cNvPr>
          <p:cNvSpPr txBox="1"/>
          <p:nvPr/>
        </p:nvSpPr>
        <p:spPr>
          <a:xfrm>
            <a:off x="904702" y="6611779"/>
            <a:ext cx="7600157" cy="24622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</a:rPr>
              <a:t>* Current rules for ESRs under NPRR1014 is that ESRs will not use a Resource Status of OFF (i.e., can’t be Off-Line and available)</a:t>
            </a:r>
          </a:p>
        </p:txBody>
      </p:sp>
    </p:spTree>
    <p:extLst>
      <p:ext uri="{BB962C8B-B14F-4D97-AF65-F5344CB8AC3E}">
        <p14:creationId xmlns:p14="http://schemas.microsoft.com/office/powerpoint/2010/main" val="22892965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990b61b-eca2-43eb-bf62-db63f797b908">
      <UserInfo>
        <DisplayName>Maggio, Dave</DisplayName>
        <AccountId>14</AccountId>
        <AccountType/>
      </UserInfo>
      <UserInfo>
        <DisplayName>King, Ryan</DisplayName>
        <AccountId>12</AccountId>
        <AccountType/>
      </UserInfo>
      <UserInfo>
        <DisplayName>Billo, Jeffrey</DisplayName>
        <AccountId>39</AccountId>
        <AccountType/>
      </UserInfo>
      <UserInfo>
        <DisplayName>Mago, Nitika</DisplayName>
        <AccountId>38</AccountId>
        <AccountType/>
      </UserInfo>
      <UserInfo>
        <DisplayName>Rosel, Austin</DisplayName>
        <AccountId>24</AccountId>
        <AccountType/>
      </UserInfo>
      <UserInfo>
        <DisplayName>Shanks, Magie</DisplayName>
        <AccountId>37</AccountId>
        <AccountType/>
      </UserInfo>
      <UserInfo>
        <DisplayName>Moreno, Alfredo</DisplayName>
        <AccountId>43</AccountId>
        <AccountType/>
      </UserInfo>
      <UserInfo>
        <DisplayName>Adadjo, Fred</DisplayName>
        <AccountId>13</AccountId>
        <AccountType/>
      </UserInfo>
      <UserInfo>
        <DisplayName>Chu, Zhengguo</DisplayName>
        <AccountId>15</AccountId>
        <AccountType/>
      </UserInfo>
      <UserInfo>
        <DisplayName>Hilton, Keely</DisplayName>
        <AccountId>41</AccountId>
        <AccountType/>
      </UserInfo>
      <UserInfo>
        <DisplayName>Rojas, Raeann</DisplayName>
        <AccountId>46</AccountId>
        <AccountType/>
      </UserInfo>
      <UserInfo>
        <DisplayName>Hinojosa, Luis</DisplayName>
        <AccountId>50</AccountId>
        <AccountType/>
      </UserInfo>
      <UserInfo>
        <DisplayName>Phillips, Cory</DisplayName>
        <AccountId>51</AccountId>
        <AccountType/>
      </UserInfo>
    </SharedWithUsers>
    <TaxCatchAll xmlns="0990b61b-eca2-43eb-bf62-db63f797b908" xsi:nil="true"/>
    <lcf76f155ced4ddcb4097134ff3c332f xmlns="f2d15d73-cba3-4daa-9deb-1bc1def5750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D4ECFFBEC7547860D42B472D973CF" ma:contentTypeVersion="12" ma:contentTypeDescription="Create a new document." ma:contentTypeScope="" ma:versionID="33f42f31f0a9a11e8f5aec5506934b01">
  <xsd:schema xmlns:xsd="http://www.w3.org/2001/XMLSchema" xmlns:xs="http://www.w3.org/2001/XMLSchema" xmlns:p="http://schemas.microsoft.com/office/2006/metadata/properties" xmlns:ns2="f2d15d73-cba3-4daa-9deb-1bc1def57504" xmlns:ns3="0990b61b-eca2-43eb-bf62-db63f797b908" targetNamespace="http://schemas.microsoft.com/office/2006/metadata/properties" ma:root="true" ma:fieldsID="b05f6892a72a39fc8b9c4beef38f7888" ns2:_="" ns3:_="">
    <xsd:import namespace="f2d15d73-cba3-4daa-9deb-1bc1def57504"/>
    <xsd:import namespace="0990b61b-eca2-43eb-bf62-db63f797b9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15d73-cba3-4daa-9deb-1bc1def575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0b61b-eca2-43eb-bf62-db63f797b90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90ec695-675b-4acc-907b-55544465eb28}" ma:internalName="TaxCatchAll" ma:showField="CatchAllData" ma:web="0990b61b-eca2-43eb-bf62-db63f797b9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0C24CE-58BA-4DA7-8F57-D80E2C70B555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0990b61b-eca2-43eb-bf62-db63f797b908"/>
    <ds:schemaRef ds:uri="http://schemas.microsoft.com/office/2006/metadata/properties"/>
    <ds:schemaRef ds:uri="f2d15d73-cba3-4daa-9deb-1bc1def57504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52E2744-3A17-4E05-A142-1C1D0B3BC9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6EAD2-42A7-423D-A125-DE37A41316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d15d73-cba3-4daa-9deb-1bc1def57504"/>
    <ds:schemaRef ds:uri="0990b61b-eca2-43eb-bf62-db63f797b9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284</Words>
  <Application>Microsoft Office PowerPoint</Application>
  <PresentationFormat>On-screen Show (4:3)</PresentationFormat>
  <Paragraphs>37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Comparison of Options with and without On-line DRRS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281</cp:revision>
  <dcterms:created xsi:type="dcterms:W3CDTF">2017-02-27T16:27:57Z</dcterms:created>
  <dcterms:modified xsi:type="dcterms:W3CDTF">2024-03-20T16:25:59Z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2023-09-20T19:49:35Z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a229f497-db6e-43d4-b136-077f13de3c16</vt:lpwstr>
  </property>
  <property fmtid="{D5CDD505-2E9C-101B-9397-08002B2CF9AE}" pid="8" name="MSIP_Label_7084cbda-52b8-46fb-a7b7-cb5bd465ed85_ContentBits">
    <vt:lpwstr>0</vt:lpwstr>
  </property>
  <property fmtid="{D5CDD505-2E9C-101B-9397-08002B2CF9AE}" pid="9" name="ContentTypeId">
    <vt:lpwstr>0x0101002EBD4ECFFBEC7547860D42B472D973CF</vt:lpwstr>
  </property>
  <property fmtid="{D5CDD505-2E9C-101B-9397-08002B2CF9AE}" pid="10" name="MediaServiceImageTags">
    <vt:lpwstr/>
  </property>
</Properties>
</file>