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9"/>
  </p:notesMasterIdLst>
  <p:sldIdLst>
    <p:sldId id="256" r:id="rId5"/>
    <p:sldId id="257" r:id="rId6"/>
    <p:sldId id="267" r:id="rId7"/>
    <p:sldId id="260" r:id="rId8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00C300-9F37-4962-9575-30F72B9FD2BE}" v="3" dt="2024-03-18T15:52:17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FA00C300-9F37-4962-9575-30F72B9FD2BE}"/>
    <pc:docChg chg="undo custSel delSld modSld">
      <pc:chgData name="Blakey, Eric" userId="29cc8d84-5a45-4cd1-9434-ff07b65a2be5" providerId="ADAL" clId="{FA00C300-9F37-4962-9575-30F72B9FD2BE}" dt="2024-03-18T16:42:47.738" v="651" actId="20577"/>
      <pc:docMkLst>
        <pc:docMk/>
      </pc:docMkLst>
      <pc:sldChg chg="modSp mod">
        <pc:chgData name="Blakey, Eric" userId="29cc8d84-5a45-4cd1-9434-ff07b65a2be5" providerId="ADAL" clId="{FA00C300-9F37-4962-9575-30F72B9FD2BE}" dt="2024-03-18T16:42:47.738" v="651" actId="20577"/>
        <pc:sldMkLst>
          <pc:docMk/>
          <pc:sldMk cId="333387915" sldId="257"/>
        </pc:sldMkLst>
        <pc:spChg chg="mod">
          <ac:chgData name="Blakey, Eric" userId="29cc8d84-5a45-4cd1-9434-ff07b65a2be5" providerId="ADAL" clId="{FA00C300-9F37-4962-9575-30F72B9FD2BE}" dt="2024-03-18T16:42:47.738" v="651" actId="20577"/>
          <ac:spMkLst>
            <pc:docMk/>
            <pc:sldMk cId="333387915" sldId="257"/>
            <ac:spMk id="3" creationId="{F68F564F-A32A-47D1-911B-E1EE4EFCF616}"/>
          </ac:spMkLst>
        </pc:spChg>
      </pc:sldChg>
      <pc:sldChg chg="modSp mod">
        <pc:chgData name="Blakey, Eric" userId="29cc8d84-5a45-4cd1-9434-ff07b65a2be5" providerId="ADAL" clId="{FA00C300-9F37-4962-9575-30F72B9FD2BE}" dt="2024-03-18T15:51:21.620" v="630" actId="2711"/>
        <pc:sldMkLst>
          <pc:docMk/>
          <pc:sldMk cId="809913610" sldId="267"/>
        </pc:sldMkLst>
        <pc:spChg chg="mod">
          <ac:chgData name="Blakey, Eric" userId="29cc8d84-5a45-4cd1-9434-ff07b65a2be5" providerId="ADAL" clId="{FA00C300-9F37-4962-9575-30F72B9FD2BE}" dt="2024-03-18T15:51:21.620" v="630" actId="2711"/>
          <ac:spMkLst>
            <pc:docMk/>
            <pc:sldMk cId="809913610" sldId="267"/>
            <ac:spMk id="3" creationId="{F68F564F-A32A-47D1-911B-E1EE4EFCF616}"/>
          </ac:spMkLst>
        </pc:spChg>
      </pc:sldChg>
      <pc:sldChg chg="del">
        <pc:chgData name="Blakey, Eric" userId="29cc8d84-5a45-4cd1-9434-ff07b65a2be5" providerId="ADAL" clId="{FA00C300-9F37-4962-9575-30F72B9FD2BE}" dt="2024-03-18T15:16:48.122" v="272" actId="2696"/>
        <pc:sldMkLst>
          <pc:docMk/>
          <pc:sldMk cId="3260981951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16" TargetMode="External"/><Relationship Id="rId3" Type="http://schemas.openxmlformats.org/officeDocument/2006/relationships/hyperlink" Target="https://www.ercot.com/calendar/03062024-WMS-Meeting" TargetMode="External"/><Relationship Id="rId7" Type="http://schemas.openxmlformats.org/officeDocument/2006/relationships/hyperlink" Target="https://www.ercot.com/files/docs/2023/12/04/1190NPRR-07%20Reliant%20Comments%20120423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files/docs/2023/11/17/1190NPRR-06%20Residential%20Consumer%20Comments%20111723.docx" TargetMode="External"/><Relationship Id="rId5" Type="http://schemas.openxmlformats.org/officeDocument/2006/relationships/hyperlink" Target="http://www.ercot.com/mktrules/issues/NPRR1190" TargetMode="External"/><Relationship Id="rId4" Type="http://schemas.openxmlformats.org/officeDocument/2006/relationships/hyperlink" Target="https://www.ercot.com/files/docs/2024/02/28/06-solar_eclipse_wms_2024_03_06.pptx" TargetMode="External"/><Relationship Id="rId9" Type="http://schemas.openxmlformats.org/officeDocument/2006/relationships/hyperlink" Target="https://www.ercot.com/mktrules/issues/VCMRR039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02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0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98" TargetMode="External"/><Relationship Id="rId5" Type="http://schemas.openxmlformats.org/officeDocument/2006/relationships/hyperlink" Target="https://www.ercot.com/mktrules/issues/NPRR1190" TargetMode="External"/><Relationship Id="rId10" Type="http://schemas.openxmlformats.org/officeDocument/2006/relationships/hyperlink" Target="https://www.ercot.com/mktrules/issues/SMOGRR028" TargetMode="External"/><Relationship Id="rId4" Type="http://schemas.openxmlformats.org/officeDocument/2006/relationships/hyperlink" Target="https://www.ercot.com/mktrules/issues/NPRR1162" TargetMode="External"/><Relationship Id="rId9" Type="http://schemas.openxmlformats.org/officeDocument/2006/relationships/hyperlink" Target="https://www.ercot.com/mktrules/issues/NPRR120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March 27,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Mar 6, 2024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34697"/>
            <a:ext cx="7132694" cy="6206835"/>
          </a:xfrm>
        </p:spPr>
        <p:txBody>
          <a:bodyPr anchor="t">
            <a:normAutofit/>
          </a:bodyPr>
          <a:lstStyle/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Highlights: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b="1" dirty="0"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WMS Goals (Vote):</a:t>
            </a:r>
          </a:p>
          <a:p>
            <a:pPr marL="635508" lvl="1" indent="-342900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Approved </a:t>
            </a:r>
            <a:r>
              <a:rPr lang="en-US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WMS Goals for 2024 consistent with 2024 TAC Goals.  Request TAC approval.</a:t>
            </a:r>
          </a:p>
          <a:p>
            <a:pPr marL="578358" lvl="1" indent="-285750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endParaRPr lang="en-US" sz="1600" dirty="0"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578358" lvl="1" indent="-285750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endParaRPr lang="en-US" sz="1600" dirty="0"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April Solar Eclipse:</a:t>
            </a:r>
          </a:p>
          <a:p>
            <a:pPr marL="635508" lvl="1" indent="-342900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1600" dirty="0">
                <a:solidFill>
                  <a:srgbClr val="2D3338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ERCOT </a:t>
            </a:r>
            <a:r>
              <a:rPr lang="en-US" sz="16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4"/>
              </a:rPr>
              <a:t>presentation</a:t>
            </a:r>
            <a:r>
              <a:rPr lang="en-US" sz="1600" dirty="0">
                <a:solidFill>
                  <a:srgbClr val="2D3338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 on the total solar eclipse on April 8, 2024.  </a:t>
            </a: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3716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 marL="13716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High Dispatch Limit (HDL) Override Provision for Increased NOIE Load Cost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5"/>
              </a:rPr>
              <a:t>NPRR 1190</a:t>
            </a:r>
            <a:r>
              <a:rPr lang="en-US" sz="16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:</a:t>
            </a:r>
            <a:endParaRPr lang="en-US" sz="1600" b="1" dirty="0"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635508" lvl="1" indent="-342900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WMS discussed and </a:t>
            </a:r>
            <a:r>
              <a:rPr lang="en-US" sz="16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c</a:t>
            </a:r>
            <a:r>
              <a:rPr lang="en-US" sz="1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ontinued to table this NPRR that would add a provision for recovery of a demonstrable financial loss arising from a manual HDL override to reduce real power output.  Alternative proposals have been filed by </a:t>
            </a:r>
            <a:r>
              <a:rPr lang="en-US" sz="16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6"/>
              </a:rPr>
              <a:t>Residential Consumers</a:t>
            </a:r>
            <a:r>
              <a:rPr lang="en-US" sz="1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 and </a:t>
            </a:r>
            <a:r>
              <a:rPr lang="en-US" sz="16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7"/>
              </a:rPr>
              <a:t>Reliant</a:t>
            </a:r>
            <a:r>
              <a:rPr lang="en-US" sz="1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. 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Implementation of Emergency Pricing Program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u="none" strike="noStrike" dirty="0">
                <a:solidFill>
                  <a:srgbClr val="0000FF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8"/>
              </a:rPr>
              <a:t>NPRR 1216</a:t>
            </a:r>
            <a:r>
              <a:rPr lang="en-US" sz="1600" b="1" dirty="0">
                <a:solidFill>
                  <a:srgbClr val="0000FF"/>
                </a:solidFill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/</a:t>
            </a:r>
            <a:r>
              <a:rPr lang="en-US" sz="1600" b="1" u="sng" dirty="0">
                <a:solidFill>
                  <a:srgbClr val="0000FF"/>
                </a:solidFill>
                <a:effectLst/>
                <a:latin typeface="+mj-lt"/>
                <a:ea typeface="Times New Roman" panose="02020603050405020304" pitchFamily="18" charset="0"/>
                <a:hlinkClick r:id="rId9"/>
              </a:rPr>
              <a:t>VCMRR 039</a:t>
            </a:r>
            <a:r>
              <a:rPr lang="en-US" sz="1600" b="1" u="none" strike="noStrike" dirty="0">
                <a:solidFill>
                  <a:srgbClr val="0000FF"/>
                </a:solidFill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:</a:t>
            </a:r>
            <a:endParaRPr lang="en-US" sz="1600" b="1" dirty="0">
              <a:effectLst/>
              <a:latin typeface="+mj-lt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635508" lvl="1" indent="-342900"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1600" dirty="0"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WMS discussed and continued to table NPRR 1216 so that </a:t>
            </a:r>
            <a:r>
              <a:rPr lang="en-US" sz="1600" dirty="0"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additional discussions can occur at the Wholesale Market Working Group.  The proposal </a:t>
            </a:r>
            <a:r>
              <a:rPr lang="en-US" sz="1600" dirty="0"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would automate the Emergency Pricing program, that is currently a manual process</a:t>
            </a:r>
            <a:r>
              <a:rPr lang="en-US" sz="1600" dirty="0"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.  </a:t>
            </a: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b="1" dirty="0">
                <a:latin typeface="+mj-lt"/>
              </a:rPr>
              <a:t>Previously </a:t>
            </a:r>
            <a:r>
              <a:rPr lang="en-US" sz="1600" b="1" i="0" dirty="0">
                <a:effectLst/>
                <a:latin typeface="+mj-lt"/>
              </a:rPr>
              <a:t>Tabled Revision Requests:</a:t>
            </a:r>
            <a:endParaRPr lang="en-US" sz="1600" b="1" dirty="0"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3"/>
              </a:rPr>
              <a:t>NPRR1070</a:t>
            </a:r>
            <a:r>
              <a:rPr lang="en-US" sz="1600" dirty="0">
                <a:latin typeface="+mj-lt"/>
              </a:rPr>
              <a:t>, Planning Criteria for GTC Exit Solutions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4"/>
              </a:rPr>
              <a:t>NPRR1162</a:t>
            </a:r>
            <a:r>
              <a:rPr lang="en-US" sz="1600" dirty="0">
                <a:latin typeface="+mj-lt"/>
              </a:rPr>
              <a:t>, Single Agent Designation for a QSE and its Sub-QSEs for Voice Communications over the ERCOT WAN (WMWG)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5"/>
              </a:rPr>
              <a:t>NPRR1190</a:t>
            </a:r>
            <a:r>
              <a:rPr lang="en-US" sz="1600" dirty="0">
                <a:latin typeface="+mj-lt"/>
              </a:rPr>
              <a:t>, High Dispatch Limit Override Provision for Increased NOIE Load Costs (WMWG)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6"/>
              </a:rPr>
              <a:t>NPRR1198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Congestion Mitigation Using Topology Reconfigurations (CMWG)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7"/>
              </a:rPr>
              <a:t>NPRR1200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8"/>
              </a:rPr>
              <a:t>NPRR1202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Refundable Deposits for Large Load Interconnection Studies (WMWG) 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1" i="1" dirty="0">
                <a:solidFill>
                  <a:srgbClr val="FF0000"/>
                </a:solidFill>
                <a:latin typeface="+mj-lt"/>
              </a:rPr>
              <a:t>Discussed at WMWG, no major issues or questions, await LFLTF review </a:t>
            </a:r>
            <a:endParaRPr lang="en-US" sz="1600" b="1" i="1" dirty="0">
              <a:solidFill>
                <a:schemeClr val="tx1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NPRR1214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10"/>
              </a:rPr>
              <a:t>SMOGRR028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April 3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rd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9730CC-A266-4BA8-9C1E-8492A0A26614}">
  <ds:schemaRefs>
    <ds:schemaRef ds:uri="http://schemas.microsoft.com/office/2006/metadata/properties"/>
    <ds:schemaRef ds:uri="http://purl.org/dc/dcmitype/"/>
    <ds:schemaRef ds:uri="http://www.w3.org/XML/1998/namespace"/>
    <ds:schemaRef ds:uri="http://purl.org/dc/elements/1.1/"/>
    <ds:schemaRef ds:uri="eea92c97-0ed9-4d08-b407-8fc09c4dd51e"/>
    <ds:schemaRef ds:uri="http://schemas.microsoft.com/office/2006/documentManagement/types"/>
    <ds:schemaRef ds:uri="d5814646-16b6-41a0-bab3-bed797625507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305</Words>
  <Application>Microsoft Office PowerPoint</Application>
  <PresentationFormat>Widescreen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Cambria</vt:lpstr>
      <vt:lpstr>Courier New</vt:lpstr>
      <vt:lpstr>Retrospect</vt:lpstr>
      <vt:lpstr>WMS Report</vt:lpstr>
      <vt:lpstr>WMS Meeting  Mar 6, 2024</vt:lpstr>
      <vt:lpstr>Revision Requests Under WMS Review</vt:lpstr>
      <vt:lpstr>Next Meeting   April 3rd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3</cp:revision>
  <cp:lastPrinted>2023-01-18T21:52:04Z</cp:lastPrinted>
  <dcterms:created xsi:type="dcterms:W3CDTF">2021-01-14T19:13:08Z</dcterms:created>
  <dcterms:modified xsi:type="dcterms:W3CDTF">2024-03-18T16:42:51Z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