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8"/>
  </p:notesMasterIdLst>
  <p:handoutMasterIdLst>
    <p:handoutMasterId r:id="rId9"/>
  </p:handoutMasterIdLst>
  <p:sldIdLst>
    <p:sldId id="260" r:id="rId4"/>
    <p:sldId id="369" r:id="rId5"/>
    <p:sldId id="2592" r:id="rId6"/>
    <p:sldId id="375" r:id="rId7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595" autoAdjust="0"/>
  </p:normalViewPr>
  <p:slideViewPr>
    <p:cSldViewPr snapToGrid="0" snapToObjects="1">
      <p:cViewPr varScale="1">
        <p:scale>
          <a:sx n="114" d="100"/>
          <a:sy n="114" d="100"/>
        </p:scale>
        <p:origin x="1560" y="10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3/19/2024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3/19/2024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51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349797"/>
            <a:ext cx="7543800" cy="2523768"/>
            <a:chOff x="787400" y="1397398"/>
            <a:chExt cx="7543800" cy="2523300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1397398"/>
              <a:ext cx="7543800" cy="252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March 27, 2024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John Schatz								Debbie McKeever</a:t>
              </a:r>
            </a:p>
            <a:p>
              <a:pPr eaLnBrk="1" hangingPunct="1"/>
              <a:r>
                <a:rPr lang="en-US" altLang="en-US" dirty="0"/>
                <a:t>Luminant Generation						Oncor Electric Delivery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8" y="699067"/>
            <a:ext cx="8281022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 marL="0" indent="0">
              <a:spcAft>
                <a:spcPts val="600"/>
              </a:spcAft>
              <a:buNone/>
            </a:pPr>
            <a:r>
              <a:rPr lang="en-US" b="0" u="sng" dirty="0"/>
              <a:t>RMGRR177, Switch Hold Removal Clarification:</a:t>
            </a:r>
            <a:r>
              <a:rPr lang="en-US" b="0" dirty="0"/>
              <a:t>  provides clarity on lease agreement documentation required from the Customer by the Competitive Retailer seeking to remove a switch hold</a:t>
            </a:r>
            <a:endParaRPr lang="en-US" b="0" u="sng" dirty="0"/>
          </a:p>
          <a:p>
            <a:pPr>
              <a:spcAft>
                <a:spcPts val="600"/>
              </a:spcAft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b="0" u="sng" dirty="0"/>
              <a:t>2024 RMS Goals</a:t>
            </a:r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 algn="ctr">
              <a:spcAft>
                <a:spcPts val="600"/>
              </a:spcAft>
              <a:buNone/>
            </a:pPr>
            <a:r>
              <a:rPr lang="en-US" dirty="0"/>
              <a:t>RMS requests TAC approval of 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dirty="0"/>
              <a:t>RMGRR177 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dirty="0"/>
              <a:t>2024 RMS Goals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9143"/>
            <a:ext cx="8531225" cy="670993"/>
          </a:xfrm>
        </p:spPr>
        <p:txBody>
          <a:bodyPr/>
          <a:lstStyle/>
          <a:p>
            <a:r>
              <a:rPr lang="en-US" dirty="0"/>
              <a:t>March 5 RMS Meeting - RMS approved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8" y="699067"/>
            <a:ext cx="8281022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>
              <a:spcAft>
                <a:spcPts val="600"/>
              </a:spcAft>
            </a:pPr>
            <a:r>
              <a:rPr lang="en-US" b="0" dirty="0"/>
              <a:t>Default REP assignment complete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~65% ESIs selected a REP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~37,700 ESIs assigned to Default REPs</a:t>
            </a:r>
          </a:p>
          <a:p>
            <a:pPr>
              <a:spcAft>
                <a:spcPts val="600"/>
              </a:spcAft>
            </a:pPr>
            <a:r>
              <a:rPr lang="en-US" b="0" dirty="0"/>
              <a:t>Customer transition began March 4th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Continues through April 1</a:t>
            </a:r>
            <a:r>
              <a:rPr lang="en-US" baseline="30000" dirty="0"/>
              <a:t>st</a:t>
            </a:r>
            <a:r>
              <a:rPr lang="en-US" dirty="0"/>
              <a:t> 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Transition occurs per meter read cycle</a:t>
            </a:r>
          </a:p>
          <a:p>
            <a:pPr>
              <a:spcAft>
                <a:spcPts val="600"/>
              </a:spcAft>
            </a:pPr>
            <a:r>
              <a:rPr lang="en-US" b="0" dirty="0"/>
              <a:t>Customer 1</a:t>
            </a:r>
            <a:r>
              <a:rPr lang="en-US" b="0" baseline="30000" dirty="0"/>
              <a:t>st</a:t>
            </a:r>
            <a:r>
              <a:rPr lang="en-US" b="0" dirty="0"/>
              <a:t> bills arrive early April</a:t>
            </a:r>
          </a:p>
          <a:p>
            <a:pPr>
              <a:spcAft>
                <a:spcPts val="600"/>
              </a:spcAft>
            </a:pPr>
            <a:r>
              <a:rPr lang="en-US" b="0" dirty="0"/>
              <a:t>REPs execute customer service models</a:t>
            </a:r>
          </a:p>
          <a:p>
            <a:pPr>
              <a:spcAft>
                <a:spcPts val="600"/>
              </a:spcAft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9143"/>
            <a:ext cx="8531225" cy="670993"/>
          </a:xfrm>
        </p:spPr>
        <p:txBody>
          <a:bodyPr/>
          <a:lstStyle/>
          <a:p>
            <a:r>
              <a:rPr lang="en-US" dirty="0"/>
              <a:t>LP&amp;L Transition to Retail Electric Competition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57" y="279400"/>
            <a:ext cx="8668097" cy="4667250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dirty="0"/>
              <a:t>Questions?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11687</TotalTime>
  <Words>159</Words>
  <Application>Microsoft Office PowerPoint</Application>
  <PresentationFormat>On-screen Show (4:3)</PresentationFormat>
  <Paragraphs>47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Custom Design</vt:lpstr>
      <vt:lpstr>PowerPoint Presentation</vt:lpstr>
      <vt:lpstr>March 5 RMS Meeting - RMS approved </vt:lpstr>
      <vt:lpstr>LP&amp;L Transition to Retail Electric Competition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Schatz, John</cp:lastModifiedBy>
  <cp:revision>774</cp:revision>
  <cp:lastPrinted>2023-09-19T20:21:51Z</cp:lastPrinted>
  <dcterms:created xsi:type="dcterms:W3CDTF">2010-04-12T23:12:02Z</dcterms:created>
  <dcterms:modified xsi:type="dcterms:W3CDTF">2024-03-19T20:06:00Z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