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8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64630" autoAdjust="0"/>
  </p:normalViewPr>
  <p:slideViewPr>
    <p:cSldViewPr showGuides="1">
      <p:cViewPr varScale="1">
        <p:scale>
          <a:sx n="73" d="100"/>
          <a:sy n="73" d="100"/>
        </p:scale>
        <p:origin x="2472" y="7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February 2023 and February 2024. Compared to last year, there are more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February 2022 and February 2024. Similar to the previous slide, compared to 2022, there are more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  <a:p>
            <a:r>
              <a:rPr lang="en-US" dirty="0"/>
              <a:t>These events will be selected and posted after April 1</a:t>
            </a:r>
            <a:r>
              <a:rPr lang="en-US" baseline="30000" dirty="0"/>
              <a:t>st</a:t>
            </a:r>
            <a:r>
              <a:rPr lang="en-US" dirty="0"/>
              <a:t>, slide will be updated for upcoming PDCWG meetings. 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30,761,552</a:t>
            </a:r>
            <a:r>
              <a:rPr lang="en-US" sz="2800" dirty="0"/>
              <a:t> 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10,944,115</a:t>
            </a:r>
            <a:r>
              <a:rPr lang="en-US" sz="40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 ~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35.58%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2,646,220</a:t>
            </a:r>
            <a:r>
              <a:rPr lang="en-US" sz="1200" b="1" i="0" dirty="0">
                <a:solidFill>
                  <a:schemeClr val="accent2"/>
                </a:solidFill>
              </a:rPr>
              <a:t> MWh ~ </a:t>
            </a:r>
            <a:r>
              <a:rPr lang="en-US" sz="1200" b="0" i="0" dirty="0">
                <a:solidFill>
                  <a:schemeClr val="accent2"/>
                </a:solidFill>
              </a:rPr>
              <a:t>significant increase in solar from previous years. </a:t>
            </a:r>
            <a:endParaRPr lang="en-US" b="0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>
                <a:effectLst/>
                <a:latin typeface="Arial" panose="020B0604020202020204" pitchFamily="34" charset="0"/>
              </a:rPr>
              <a:t>8.60</a:t>
            </a:r>
            <a:r>
              <a:rPr lang="en-US" sz="1800" b="1" i="0" u="none" strike="noStrike">
                <a:effectLst/>
                <a:latin typeface="Arial" panose="020B0604020202020204" pitchFamily="34" charset="0"/>
              </a:rPr>
              <a:t>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in February 2024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145,331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dirty="0">
                <a:solidFill>
                  <a:schemeClr val="accent2"/>
                </a:solidFill>
              </a:rPr>
              <a:t>MW*s </a:t>
            </a:r>
            <a:r>
              <a:rPr lang="en-US" baseline="0" dirty="0"/>
              <a:t>on 2/25/2024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173,614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241,450</a:t>
            </a:r>
            <a:r>
              <a:rPr lang="en-US" sz="2800" dirty="0"/>
              <a:t>  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February 29th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145,331</a:t>
            </a:r>
            <a:r>
              <a:rPr lang="en-US" sz="2800" b="1" dirty="0"/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February 25th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February 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Feb. CPS1 Score is 174.21%, there is one outlier below 100%. This took place on the 27</a:t>
            </a:r>
            <a:r>
              <a:rPr lang="en-US" baseline="30000" dirty="0"/>
              <a:t>th</a:t>
            </a:r>
            <a:r>
              <a:rPr lang="en-US" baseline="0" dirty="0"/>
              <a:t> following a unit trip.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 on February 27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- 760 MW unit trip while frequency was below the low </a:t>
            </a:r>
            <a:r>
              <a:rPr lang="en-US" sz="1800" baseline="30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deadband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Leading into the trip the wind RR was </a:t>
            </a:r>
            <a:r>
              <a:rPr lang="en-US" sz="1800" baseline="30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overforecasted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90MW/min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- 5 min RR forecast = 150 MW, actual RR -300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Solar forecast RR was </a:t>
            </a:r>
            <a:r>
              <a:rPr lang="en-US" sz="1800" baseline="30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overforecasted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120 MW/min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150% for all but 2 15-minute intervals. Low CPS1 score in this period is the result of inaccurate wind and solar forecasting during morning ramps.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175.05 </a:t>
            </a:r>
            <a:r>
              <a:rPr lang="en-US" dirty="0"/>
              <a:t>which is in line with expectations, and the CPS1 score for February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15.19 </a:t>
            </a:r>
            <a:r>
              <a:rPr lang="en-US" sz="1600" dirty="0" err="1"/>
              <a:t>mHz</a:t>
            </a:r>
            <a:r>
              <a:rPr lang="en-US" sz="1600" dirty="0"/>
              <a:t> on avg for February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February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20,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0" y="732447"/>
            <a:ext cx="7543799" cy="54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6991" y="838200"/>
            <a:ext cx="7386218" cy="53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3070" y="842241"/>
            <a:ext cx="7354060" cy="53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8" y="721324"/>
            <a:ext cx="7460420" cy="54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2022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1"/>
            <a:ext cx="8796337" cy="45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2022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04486"/>
            <a:ext cx="8686800" cy="12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February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tx2"/>
                </a:solidFill>
              </a:rPr>
              <a:t>174.21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tx2"/>
                </a:solidFill>
              </a:rPr>
              <a:t>175.05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4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2022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2022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-1060.40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30,761,552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10,944,115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35.58%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2,646,220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8.60%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173,614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241,450</a:t>
            </a:r>
            <a:r>
              <a:rPr lang="en-US" sz="1600" dirty="0">
                <a:solidFill>
                  <a:schemeClr val="accent2"/>
                </a:solidFill>
              </a:rPr>
              <a:t> MW*s on February 29th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145,331</a:t>
            </a:r>
            <a:r>
              <a:rPr lang="en-US" sz="1600" dirty="0">
                <a:solidFill>
                  <a:schemeClr val="accent2"/>
                </a:solidFill>
              </a:rPr>
              <a:t> MW*s on February 25th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5" y="914400"/>
            <a:ext cx="7396469" cy="53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1135"/>
            <a:ext cx="7050857" cy="51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4" y="991145"/>
            <a:ext cx="7171390" cy="52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38761"/>
            <a:ext cx="7391399" cy="53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1" y="914950"/>
            <a:ext cx="7238998" cy="52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3" y="766793"/>
            <a:ext cx="7474284" cy="54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071641"/>
              </p:ext>
            </p:extLst>
          </p:nvPr>
        </p:nvGraphicFramePr>
        <p:xfrm>
          <a:off x="228602" y="4461509"/>
          <a:ext cx="8762996" cy="2014855"/>
        </p:xfrm>
        <a:graphic>
          <a:graphicData uri="http://schemas.openxmlformats.org/drawingml/2006/table">
            <a:tbl>
              <a:tblPr firstRow="1" firstCol="1" bandRow="1"/>
              <a:tblGrid>
                <a:gridCol w="99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E6AF781-AD0C-094E-CA32-20D6BC2E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619901"/>
            <a:ext cx="9144000" cy="39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893" y="729343"/>
            <a:ext cx="7581618" cy="551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Feb-24 CPS1 (%):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174.21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4 BAAL exceedance(s) in February.</a:t>
            </a:r>
          </a:p>
          <a:p>
            <a:pPr lvl="1"/>
            <a:r>
              <a:rPr lang="en-US" sz="2000" dirty="0"/>
              <a:t>4 on February 27</a:t>
            </a:r>
            <a:r>
              <a:rPr lang="en-US" sz="2000" baseline="30000" dirty="0"/>
              <a:t>th</a:t>
            </a:r>
            <a:r>
              <a:rPr lang="en-US" sz="2000" dirty="0"/>
              <a:t>, 2024</a:t>
            </a:r>
          </a:p>
          <a:p>
            <a:pPr lvl="2"/>
            <a:r>
              <a:rPr lang="en-US" sz="1600" dirty="0"/>
              <a:t>760 MW unit loss while frequency was below the lower dead band</a:t>
            </a:r>
          </a:p>
          <a:p>
            <a:pPr lvl="2"/>
            <a:r>
              <a:rPr lang="en-US" sz="1600" dirty="0"/>
              <a:t>Large wind and solar ramp over-forecast error</a:t>
            </a:r>
          </a:p>
          <a:p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4" y="712161"/>
            <a:ext cx="7488770" cy="5433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724400" y="104574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Feb-24 CPS1 (%):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174.21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0" y="914956"/>
            <a:ext cx="7315199" cy="5315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175.05%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1" y="764088"/>
            <a:ext cx="7230117" cy="52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3" y="762570"/>
            <a:ext cx="7505393" cy="54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98233</TotalTime>
  <Words>1049</Words>
  <Application>Microsoft Office PowerPoint</Application>
  <PresentationFormat>On-screen Show (4:3)</PresentationFormat>
  <Paragraphs>243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February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2022 BAL-003 Selected Events – Update</vt:lpstr>
      <vt:lpstr>Op. Year 2022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1627</cp:revision>
  <cp:lastPrinted>2016-01-21T20:53:15Z</cp:lastPrinted>
  <dcterms:created xsi:type="dcterms:W3CDTF">2016-01-21T15:20:31Z</dcterms:created>
  <dcterms:modified xsi:type="dcterms:W3CDTF">2024-03-19T17:01:18Z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