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27"/>
  </p:notesMasterIdLst>
  <p:handoutMasterIdLst>
    <p:handoutMasterId r:id="rId28"/>
  </p:handoutMasterIdLst>
  <p:sldIdLst>
    <p:sldId id="270" r:id="rId4"/>
    <p:sldId id="573" r:id="rId5"/>
    <p:sldId id="574" r:id="rId6"/>
    <p:sldId id="575" r:id="rId7"/>
    <p:sldId id="755" r:id="rId8"/>
    <p:sldId id="738" r:id="rId9"/>
    <p:sldId id="2421" r:id="rId10"/>
    <p:sldId id="2422" r:id="rId11"/>
    <p:sldId id="2674" r:id="rId12"/>
    <p:sldId id="2424" r:id="rId13"/>
    <p:sldId id="2680" r:id="rId14"/>
    <p:sldId id="2427" r:id="rId15"/>
    <p:sldId id="2428" r:id="rId16"/>
    <p:sldId id="617" r:id="rId17"/>
    <p:sldId id="624" r:id="rId18"/>
    <p:sldId id="2633" r:id="rId19"/>
    <p:sldId id="2634" r:id="rId20"/>
    <p:sldId id="2631" r:id="rId21"/>
    <p:sldId id="2677" r:id="rId22"/>
    <p:sldId id="2675" r:id="rId23"/>
    <p:sldId id="2619" r:id="rId24"/>
    <p:sldId id="2679" r:id="rId25"/>
    <p:sldId id="262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4104E-7D17-437A-AFF0-942D8683A572}" v="4" dt="2024-03-18T19:06:55.137"/>
    <p1510:client id="{DFB5D383-3958-435E-8FB4-5B32FA383178}" v="6" dt="2024-03-18T20:30:28.1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807" autoAdjust="0"/>
  </p:normalViewPr>
  <p:slideViewPr>
    <p:cSldViewPr snapToGrid="0">
      <p:cViewPr varScale="1">
        <p:scale>
          <a:sx n="78" d="100"/>
          <a:sy n="78" d="100"/>
        </p:scale>
        <p:origin x="1411" y="7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DFB5D383-3958-435E-8FB4-5B32FA383178}"/>
    <pc:docChg chg="custSel modSld">
      <pc:chgData name="Mago, Nitika" userId="eb4dfd7f-5a13-4bd1-acb0-2d627733e6c8" providerId="ADAL" clId="{DFB5D383-3958-435E-8FB4-5B32FA383178}" dt="2024-03-19T16:03:31.806" v="386" actId="20577"/>
      <pc:docMkLst>
        <pc:docMk/>
      </pc:docMkLst>
      <pc:sldChg chg="modSp mod">
        <pc:chgData name="Mago, Nitika" userId="eb4dfd7f-5a13-4bd1-acb0-2d627733e6c8" providerId="ADAL" clId="{DFB5D383-3958-435E-8FB4-5B32FA383178}" dt="2024-03-19T16:01:13.722" v="346" actId="6549"/>
        <pc:sldMkLst>
          <pc:docMk/>
          <pc:sldMk cId="2188054726" sldId="270"/>
        </pc:sldMkLst>
        <pc:spChg chg="mod">
          <ac:chgData name="Mago, Nitika" userId="eb4dfd7f-5a13-4bd1-acb0-2d627733e6c8" providerId="ADAL" clId="{DFB5D383-3958-435E-8FB4-5B32FA383178}" dt="2024-03-19T16:00:23.979" v="297" actId="1076"/>
          <ac:spMkLst>
            <pc:docMk/>
            <pc:sldMk cId="2188054726" sldId="270"/>
            <ac:spMk id="4" creationId="{00000000-0000-0000-0000-000000000000}"/>
          </ac:spMkLst>
        </pc:spChg>
        <pc:spChg chg="mod">
          <ac:chgData name="Mago, Nitika" userId="eb4dfd7f-5a13-4bd1-acb0-2d627733e6c8" providerId="ADAL" clId="{DFB5D383-3958-435E-8FB4-5B32FA383178}" dt="2024-03-19T16:01:13.722" v="346" actId="6549"/>
          <ac:spMkLst>
            <pc:docMk/>
            <pc:sldMk cId="2188054726" sldId="270"/>
            <ac:spMk id="5" creationId="{00000000-0000-0000-0000-000000000000}"/>
          </ac:spMkLst>
        </pc:spChg>
      </pc:sldChg>
      <pc:sldChg chg="modSp mod">
        <pc:chgData name="Mago, Nitika" userId="eb4dfd7f-5a13-4bd1-acb0-2d627733e6c8" providerId="ADAL" clId="{DFB5D383-3958-435E-8FB4-5B32FA383178}" dt="2024-03-18T20:13:53.781" v="66" actId="20577"/>
        <pc:sldMkLst>
          <pc:docMk/>
          <pc:sldMk cId="180558281" sldId="573"/>
        </pc:sldMkLst>
        <pc:spChg chg="mod">
          <ac:chgData name="Mago, Nitika" userId="eb4dfd7f-5a13-4bd1-acb0-2d627733e6c8" providerId="ADAL" clId="{DFB5D383-3958-435E-8FB4-5B32FA383178}" dt="2024-03-18T20:13:53.781" v="66" actId="20577"/>
          <ac:spMkLst>
            <pc:docMk/>
            <pc:sldMk cId="180558281" sldId="573"/>
            <ac:spMk id="9" creationId="{501C3AE0-4730-B585-11BD-F11E7C892202}"/>
          </ac:spMkLst>
        </pc:spChg>
      </pc:sldChg>
      <pc:sldChg chg="modSp mod">
        <pc:chgData name="Mago, Nitika" userId="eb4dfd7f-5a13-4bd1-acb0-2d627733e6c8" providerId="ADAL" clId="{DFB5D383-3958-435E-8FB4-5B32FA383178}" dt="2024-03-18T20:17:50.183" v="71" actId="20577"/>
        <pc:sldMkLst>
          <pc:docMk/>
          <pc:sldMk cId="2098442107" sldId="574"/>
        </pc:sldMkLst>
        <pc:spChg chg="mod">
          <ac:chgData name="Mago, Nitika" userId="eb4dfd7f-5a13-4bd1-acb0-2d627733e6c8" providerId="ADAL" clId="{DFB5D383-3958-435E-8FB4-5B32FA383178}" dt="2024-03-18T20:17:50.183" v="71" actId="20577"/>
          <ac:spMkLst>
            <pc:docMk/>
            <pc:sldMk cId="2098442107" sldId="574"/>
            <ac:spMk id="3" creationId="{0BAEE8D4-F504-0C72-A1BC-ABEA5CDFCFEA}"/>
          </ac:spMkLst>
        </pc:spChg>
      </pc:sldChg>
      <pc:sldChg chg="modSp mod">
        <pc:chgData name="Mago, Nitika" userId="eb4dfd7f-5a13-4bd1-acb0-2d627733e6c8" providerId="ADAL" clId="{DFB5D383-3958-435E-8FB4-5B32FA383178}" dt="2024-03-18T20:28:02.710" v="198" actId="20577"/>
        <pc:sldMkLst>
          <pc:docMk/>
          <pc:sldMk cId="2453706076" sldId="617"/>
        </pc:sldMkLst>
        <pc:spChg chg="mod">
          <ac:chgData name="Mago, Nitika" userId="eb4dfd7f-5a13-4bd1-acb0-2d627733e6c8" providerId="ADAL" clId="{DFB5D383-3958-435E-8FB4-5B32FA383178}" dt="2024-03-18T20:28:02.710" v="198" actId="20577"/>
          <ac:spMkLst>
            <pc:docMk/>
            <pc:sldMk cId="2453706076" sldId="617"/>
            <ac:spMk id="7" creationId="{EDAC0DE2-D456-59D5-28F3-54D02A816BB4}"/>
          </ac:spMkLst>
        </pc:spChg>
      </pc:sldChg>
      <pc:sldChg chg="modSp mod">
        <pc:chgData name="Mago, Nitika" userId="eb4dfd7f-5a13-4bd1-acb0-2d627733e6c8" providerId="ADAL" clId="{DFB5D383-3958-435E-8FB4-5B32FA383178}" dt="2024-03-18T20:19:16.105" v="80" actId="20577"/>
        <pc:sldMkLst>
          <pc:docMk/>
          <pc:sldMk cId="380908957" sldId="738"/>
        </pc:sldMkLst>
        <pc:spChg chg="mod">
          <ac:chgData name="Mago, Nitika" userId="eb4dfd7f-5a13-4bd1-acb0-2d627733e6c8" providerId="ADAL" clId="{DFB5D383-3958-435E-8FB4-5B32FA383178}" dt="2024-03-18T20:19:16.105" v="80" actId="20577"/>
          <ac:spMkLst>
            <pc:docMk/>
            <pc:sldMk cId="380908957" sldId="738"/>
            <ac:spMk id="3" creationId="{6A7E9541-BE9D-2BB0-7358-2756C4C7B8F3}"/>
          </ac:spMkLst>
        </pc:spChg>
      </pc:sldChg>
      <pc:sldChg chg="modSp mod">
        <pc:chgData name="Mago, Nitika" userId="eb4dfd7f-5a13-4bd1-acb0-2d627733e6c8" providerId="ADAL" clId="{DFB5D383-3958-435E-8FB4-5B32FA383178}" dt="2024-03-18T20:18:01.976" v="75" actId="20577"/>
        <pc:sldMkLst>
          <pc:docMk/>
          <pc:sldMk cId="2867986710" sldId="755"/>
        </pc:sldMkLst>
        <pc:spChg chg="mod">
          <ac:chgData name="Mago, Nitika" userId="eb4dfd7f-5a13-4bd1-acb0-2d627733e6c8" providerId="ADAL" clId="{DFB5D383-3958-435E-8FB4-5B32FA383178}" dt="2024-03-18T20:18:01.976" v="75" actId="20577"/>
          <ac:spMkLst>
            <pc:docMk/>
            <pc:sldMk cId="2867986710" sldId="755"/>
            <ac:spMk id="25" creationId="{4256CEBC-AFAD-4A83-8915-C64DEF0072F7}"/>
          </ac:spMkLst>
        </pc:spChg>
      </pc:sldChg>
      <pc:sldChg chg="modSp mod">
        <pc:chgData name="Mago, Nitika" userId="eb4dfd7f-5a13-4bd1-acb0-2d627733e6c8" providerId="ADAL" clId="{DFB5D383-3958-435E-8FB4-5B32FA383178}" dt="2024-03-18T20:22:35.421" v="100" actId="20577"/>
        <pc:sldMkLst>
          <pc:docMk/>
          <pc:sldMk cId="1851193452" sldId="2421"/>
        </pc:sldMkLst>
        <pc:spChg chg="mod">
          <ac:chgData name="Mago, Nitika" userId="eb4dfd7f-5a13-4bd1-acb0-2d627733e6c8" providerId="ADAL" clId="{DFB5D383-3958-435E-8FB4-5B32FA383178}" dt="2024-03-18T20:22:35.421" v="100" actId="20577"/>
          <ac:spMkLst>
            <pc:docMk/>
            <pc:sldMk cId="1851193452" sldId="2421"/>
            <ac:spMk id="3" creationId="{573EEA81-7C4F-4934-B37F-422B6B690C62}"/>
          </ac:spMkLst>
        </pc:spChg>
      </pc:sldChg>
      <pc:sldChg chg="modSp">
        <pc:chgData name="Mago, Nitika" userId="eb4dfd7f-5a13-4bd1-acb0-2d627733e6c8" providerId="ADAL" clId="{DFB5D383-3958-435E-8FB4-5B32FA383178}" dt="2024-03-18T20:22:49.374" v="103" actId="20577"/>
        <pc:sldMkLst>
          <pc:docMk/>
          <pc:sldMk cId="619516739" sldId="2422"/>
        </pc:sldMkLst>
        <pc:spChg chg="mod">
          <ac:chgData name="Mago, Nitika" userId="eb4dfd7f-5a13-4bd1-acb0-2d627733e6c8" providerId="ADAL" clId="{DFB5D383-3958-435E-8FB4-5B32FA383178}" dt="2024-03-18T20:22:49.374" v="103" actId="20577"/>
          <ac:spMkLst>
            <pc:docMk/>
            <pc:sldMk cId="619516739" sldId="2422"/>
            <ac:spMk id="38" creationId="{09236E3C-5613-40F3-74DF-FA9632E80081}"/>
          </ac:spMkLst>
        </pc:spChg>
      </pc:sldChg>
      <pc:sldChg chg="modSp mod">
        <pc:chgData name="Mago, Nitika" userId="eb4dfd7f-5a13-4bd1-acb0-2d627733e6c8" providerId="ADAL" clId="{DFB5D383-3958-435E-8FB4-5B32FA383178}" dt="2024-03-18T20:27:37.621" v="192" actId="20577"/>
        <pc:sldMkLst>
          <pc:docMk/>
          <pc:sldMk cId="1798269696" sldId="2427"/>
        </pc:sldMkLst>
        <pc:spChg chg="mod">
          <ac:chgData name="Mago, Nitika" userId="eb4dfd7f-5a13-4bd1-acb0-2d627733e6c8" providerId="ADAL" clId="{DFB5D383-3958-435E-8FB4-5B32FA383178}" dt="2024-03-18T20:27:37.621" v="192" actId="20577"/>
          <ac:spMkLst>
            <pc:docMk/>
            <pc:sldMk cId="1798269696" sldId="2427"/>
            <ac:spMk id="3" creationId="{109F9EEE-6883-63C9-5297-364E7C78F114}"/>
          </ac:spMkLst>
        </pc:spChg>
      </pc:sldChg>
      <pc:sldChg chg="modSp mod">
        <pc:chgData name="Mago, Nitika" userId="eb4dfd7f-5a13-4bd1-acb0-2d627733e6c8" providerId="ADAL" clId="{DFB5D383-3958-435E-8FB4-5B32FA383178}" dt="2024-03-18T20:27:51.681" v="194" actId="20577"/>
        <pc:sldMkLst>
          <pc:docMk/>
          <pc:sldMk cId="2075423636" sldId="2428"/>
        </pc:sldMkLst>
        <pc:spChg chg="mod">
          <ac:chgData name="Mago, Nitika" userId="eb4dfd7f-5a13-4bd1-acb0-2d627733e6c8" providerId="ADAL" clId="{DFB5D383-3958-435E-8FB4-5B32FA383178}" dt="2024-03-18T20:27:51.681" v="194" actId="20577"/>
          <ac:spMkLst>
            <pc:docMk/>
            <pc:sldMk cId="2075423636" sldId="2428"/>
            <ac:spMk id="3" creationId="{8B300E71-FCAD-708E-52B8-2D3283BB2967}"/>
          </ac:spMkLst>
        </pc:spChg>
      </pc:sldChg>
      <pc:sldChg chg="modSp mod">
        <pc:chgData name="Mago, Nitika" userId="eb4dfd7f-5a13-4bd1-acb0-2d627733e6c8" providerId="ADAL" clId="{DFB5D383-3958-435E-8FB4-5B32FA383178}" dt="2024-03-19T16:03:00.987" v="384" actId="14100"/>
        <pc:sldMkLst>
          <pc:docMk/>
          <pc:sldMk cId="1652063445" sldId="2619"/>
        </pc:sldMkLst>
        <pc:spChg chg="mod">
          <ac:chgData name="Mago, Nitika" userId="eb4dfd7f-5a13-4bd1-acb0-2d627733e6c8" providerId="ADAL" clId="{DFB5D383-3958-435E-8FB4-5B32FA383178}" dt="2024-03-19T16:02:28.502" v="369" actId="14100"/>
          <ac:spMkLst>
            <pc:docMk/>
            <pc:sldMk cId="1652063445" sldId="2619"/>
            <ac:spMk id="3" creationId="{39EDB9C9-EE6D-A4C6-B4F2-F7BB17DC3C27}"/>
          </ac:spMkLst>
        </pc:spChg>
        <pc:spChg chg="mod">
          <ac:chgData name="Mago, Nitika" userId="eb4dfd7f-5a13-4bd1-acb0-2d627733e6c8" providerId="ADAL" clId="{DFB5D383-3958-435E-8FB4-5B32FA383178}" dt="2024-03-19T16:03:00.987" v="384" actId="14100"/>
          <ac:spMkLst>
            <pc:docMk/>
            <pc:sldMk cId="1652063445" sldId="2619"/>
            <ac:spMk id="6" creationId="{894DAD31-4287-3632-842C-9B35F65FDEAA}"/>
          </ac:spMkLst>
        </pc:spChg>
        <pc:picChg chg="mod">
          <ac:chgData name="Mago, Nitika" userId="eb4dfd7f-5a13-4bd1-acb0-2d627733e6c8" providerId="ADAL" clId="{DFB5D383-3958-435E-8FB4-5B32FA383178}" dt="2024-03-19T16:02:40.059" v="375" actId="1076"/>
          <ac:picMkLst>
            <pc:docMk/>
            <pc:sldMk cId="1652063445" sldId="2619"/>
            <ac:picMk id="5" creationId="{BA8E2DBA-6DFC-28A9-5FDD-BB33E8A3A846}"/>
          </ac:picMkLst>
        </pc:picChg>
      </pc:sldChg>
      <pc:sldChg chg="modSp mod">
        <pc:chgData name="Mago, Nitika" userId="eb4dfd7f-5a13-4bd1-acb0-2d627733e6c8" providerId="ADAL" clId="{DFB5D383-3958-435E-8FB4-5B32FA383178}" dt="2024-03-19T16:03:31.806" v="386" actId="20577"/>
        <pc:sldMkLst>
          <pc:docMk/>
          <pc:sldMk cId="1705055585" sldId="2626"/>
        </pc:sldMkLst>
        <pc:spChg chg="mod">
          <ac:chgData name="Mago, Nitika" userId="eb4dfd7f-5a13-4bd1-acb0-2d627733e6c8" providerId="ADAL" clId="{DFB5D383-3958-435E-8FB4-5B32FA383178}" dt="2024-03-19T16:03:31.806" v="386" actId="20577"/>
          <ac:spMkLst>
            <pc:docMk/>
            <pc:sldMk cId="1705055585" sldId="2626"/>
            <ac:spMk id="3" creationId="{AE73E333-6E41-053F-1369-978114B9AD7A}"/>
          </ac:spMkLst>
        </pc:spChg>
      </pc:sldChg>
      <pc:sldChg chg="modSp mod">
        <pc:chgData name="Mago, Nitika" userId="eb4dfd7f-5a13-4bd1-acb0-2d627733e6c8" providerId="ADAL" clId="{DFB5D383-3958-435E-8FB4-5B32FA383178}" dt="2024-03-18T20:30:28.199" v="236" actId="20577"/>
        <pc:sldMkLst>
          <pc:docMk/>
          <pc:sldMk cId="815872537" sldId="2631"/>
        </pc:sldMkLst>
        <pc:spChg chg="mod">
          <ac:chgData name="Mago, Nitika" userId="eb4dfd7f-5a13-4bd1-acb0-2d627733e6c8" providerId="ADAL" clId="{DFB5D383-3958-435E-8FB4-5B32FA383178}" dt="2024-03-18T20:30:18.096" v="233" actId="20577"/>
          <ac:spMkLst>
            <pc:docMk/>
            <pc:sldMk cId="815872537" sldId="2631"/>
            <ac:spMk id="3" creationId="{1E405118-BCEF-CCF4-317E-DAD5671EDA16}"/>
          </ac:spMkLst>
        </pc:spChg>
        <pc:spChg chg="mod">
          <ac:chgData name="Mago, Nitika" userId="eb4dfd7f-5a13-4bd1-acb0-2d627733e6c8" providerId="ADAL" clId="{DFB5D383-3958-435E-8FB4-5B32FA383178}" dt="2024-03-18T20:30:28.199" v="236" actId="20577"/>
          <ac:spMkLst>
            <pc:docMk/>
            <pc:sldMk cId="815872537" sldId="2631"/>
            <ac:spMk id="5" creationId="{77B5492D-B121-6341-9053-B74148C8447F}"/>
          </ac:spMkLst>
        </pc:spChg>
      </pc:sldChg>
      <pc:sldChg chg="modSp mod">
        <pc:chgData name="Mago, Nitika" userId="eb4dfd7f-5a13-4bd1-acb0-2d627733e6c8" providerId="ADAL" clId="{DFB5D383-3958-435E-8FB4-5B32FA383178}" dt="2024-03-18T20:29:52.575" v="230" actId="313"/>
        <pc:sldMkLst>
          <pc:docMk/>
          <pc:sldMk cId="3563017207" sldId="2633"/>
        </pc:sldMkLst>
        <pc:spChg chg="mod">
          <ac:chgData name="Mago, Nitika" userId="eb4dfd7f-5a13-4bd1-acb0-2d627733e6c8" providerId="ADAL" clId="{DFB5D383-3958-435E-8FB4-5B32FA383178}" dt="2024-03-18T20:29:52.575" v="230" actId="313"/>
          <ac:spMkLst>
            <pc:docMk/>
            <pc:sldMk cId="3563017207" sldId="2633"/>
            <ac:spMk id="3" creationId="{DA94FB21-4571-44F9-55E8-6E67B28FF7E7}"/>
          </ac:spMkLst>
        </pc:spChg>
      </pc:sldChg>
      <pc:sldChg chg="modSp mod">
        <pc:chgData name="Mago, Nitika" userId="eb4dfd7f-5a13-4bd1-acb0-2d627733e6c8" providerId="ADAL" clId="{DFB5D383-3958-435E-8FB4-5B32FA383178}" dt="2024-03-18T20:30:07.287" v="232" actId="20577"/>
        <pc:sldMkLst>
          <pc:docMk/>
          <pc:sldMk cId="1394679244" sldId="2634"/>
        </pc:sldMkLst>
        <pc:spChg chg="mod">
          <ac:chgData name="Mago, Nitika" userId="eb4dfd7f-5a13-4bd1-acb0-2d627733e6c8" providerId="ADAL" clId="{DFB5D383-3958-435E-8FB4-5B32FA383178}" dt="2024-03-18T20:30:07.287" v="232" actId="20577"/>
          <ac:spMkLst>
            <pc:docMk/>
            <pc:sldMk cId="1394679244" sldId="2634"/>
            <ac:spMk id="2" creationId="{00000000-0000-0000-0000-000000000000}"/>
          </ac:spMkLst>
        </pc:spChg>
      </pc:sldChg>
      <pc:sldChg chg="modSp mod">
        <pc:chgData name="Mago, Nitika" userId="eb4dfd7f-5a13-4bd1-acb0-2d627733e6c8" providerId="ADAL" clId="{DFB5D383-3958-435E-8FB4-5B32FA383178}" dt="2024-03-18T20:31:00.747" v="243" actId="1036"/>
        <pc:sldMkLst>
          <pc:docMk/>
          <pc:sldMk cId="1548620319" sldId="2677"/>
        </pc:sldMkLst>
        <pc:spChg chg="mod">
          <ac:chgData name="Mago, Nitika" userId="eb4dfd7f-5a13-4bd1-acb0-2d627733e6c8" providerId="ADAL" clId="{DFB5D383-3958-435E-8FB4-5B32FA383178}" dt="2024-03-18T20:31:00.747" v="243" actId="1036"/>
          <ac:spMkLst>
            <pc:docMk/>
            <pc:sldMk cId="1548620319" sldId="2677"/>
            <ac:spMk id="6" creationId="{1E5419AA-A88C-4E3B-BDB6-EDD3B4AC79B8}"/>
          </ac:spMkLst>
        </pc:spChg>
      </pc:sldChg>
      <pc:sldChg chg="modSp mod">
        <pc:chgData name="Mago, Nitika" userId="eb4dfd7f-5a13-4bd1-acb0-2d627733e6c8" providerId="ADAL" clId="{DFB5D383-3958-435E-8FB4-5B32FA383178}" dt="2024-03-19T16:03:13.863" v="385" actId="20577"/>
        <pc:sldMkLst>
          <pc:docMk/>
          <pc:sldMk cId="2465649744" sldId="2679"/>
        </pc:sldMkLst>
        <pc:spChg chg="mod">
          <ac:chgData name="Mago, Nitika" userId="eb4dfd7f-5a13-4bd1-acb0-2d627733e6c8" providerId="ADAL" clId="{DFB5D383-3958-435E-8FB4-5B32FA383178}" dt="2024-03-19T16:03:13.863" v="385" actId="20577"/>
          <ac:spMkLst>
            <pc:docMk/>
            <pc:sldMk cId="2465649744" sldId="2679"/>
            <ac:spMk id="3" creationId="{E72352AD-B204-4422-32B5-04763A6CC504}"/>
          </ac:spMkLst>
        </pc:spChg>
      </pc:sldChg>
      <pc:sldChg chg="modSp mod">
        <pc:chgData name="Mago, Nitika" userId="eb4dfd7f-5a13-4bd1-acb0-2d627733e6c8" providerId="ADAL" clId="{DFB5D383-3958-435E-8FB4-5B32FA383178}" dt="2024-03-19T16:02:02.249" v="368" actId="20577"/>
        <pc:sldMkLst>
          <pc:docMk/>
          <pc:sldMk cId="773240610" sldId="2680"/>
        </pc:sldMkLst>
        <pc:spChg chg="mod">
          <ac:chgData name="Mago, Nitika" userId="eb4dfd7f-5a13-4bd1-acb0-2d627733e6c8" providerId="ADAL" clId="{DFB5D383-3958-435E-8FB4-5B32FA383178}" dt="2024-03-19T16:02:02.249" v="368" actId="20577"/>
          <ac:spMkLst>
            <pc:docMk/>
            <pc:sldMk cId="773240610" sldId="2680"/>
            <ac:spMk id="2" creationId="{D85814F8-7AE9-5172-51C7-6FC978F67541}"/>
          </ac:spMkLst>
        </pc:spChg>
        <pc:spChg chg="mod">
          <ac:chgData name="Mago, Nitika" userId="eb4dfd7f-5a13-4bd1-acb0-2d627733e6c8" providerId="ADAL" clId="{DFB5D383-3958-435E-8FB4-5B32FA383178}" dt="2024-03-18T20:24:23.937" v="181" actId="20577"/>
          <ac:spMkLst>
            <pc:docMk/>
            <pc:sldMk cId="773240610" sldId="2680"/>
            <ac:spMk id="3" creationId="{6D90DAEB-4D90-0283-6435-71B76EED40C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3/19/2024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3/19/2024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TAC Motion:  To endorse the 2024 Ancillary Services Methodology as recommended by ERCOT on the commitment from ERCOT to bring the methodology back up for TAC review by April 30, 2024</a:t>
            </a:r>
          </a:p>
          <a:p>
            <a:r>
              <a:rPr lang="en-US" dirty="0"/>
              <a:t>Source: https://www.ercot.com/files/docs/2023/12/04/2023%20TAC%20AS%20Methodology%20Ballot%2020231204.xls</a:t>
            </a:r>
          </a:p>
          <a:p>
            <a:endParaRPr lang="en-US" dirty="0"/>
          </a:p>
          <a:p>
            <a:r>
              <a:rPr lang="en-US" dirty="0"/>
              <a:t>ERCOT </a:t>
            </a:r>
            <a:r>
              <a:rPr lang="en-US" dirty="0" err="1"/>
              <a:t>BoD</a:t>
            </a:r>
            <a:r>
              <a:rPr lang="en-US" dirty="0"/>
              <a:t> Slide #7</a:t>
            </a:r>
          </a:p>
          <a:p>
            <a:r>
              <a:rPr lang="en-US" dirty="0"/>
              <a:t>ERCOT has committed to TAC to perform additional assessment related to ECRS prior to April 30, 2024 which could result in an intra-year update to the methodology or deployment procedures related to ECRS. </a:t>
            </a:r>
          </a:p>
          <a:p>
            <a:r>
              <a:rPr lang="en-US" dirty="0"/>
              <a:t>Source: https://www.ercot.com/files/docs/2023/12/11/14.1%20ERCOT%20Recommendation%20regarding%202024%20ERCOT%20Methodologies%20for%20Determining%20Minimum%20Ancillary%20Service%20Requirements.pdf</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28301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Decker Removed</a:t>
            </a:r>
          </a:p>
          <a:p>
            <a:endParaRPr lang="en-US"/>
          </a:p>
        </p:txBody>
      </p:sp>
      <p:sp>
        <p:nvSpPr>
          <p:cNvPr id="4" name="Slide Number Placeholder 3"/>
          <p:cNvSpPr>
            <a:spLocks noGrp="1"/>
          </p:cNvSpPr>
          <p:nvPr>
            <p:ph type="sldNum" sz="quarter" idx="5"/>
          </p:nvPr>
        </p:nvSpPr>
        <p:spPr/>
        <p:txBody>
          <a:bodyPr/>
          <a:lstStyle/>
          <a:p>
            <a:fld id="{A772613F-3576-4EE9-945C-25503B987A39}" type="slidenum">
              <a:rPr lang="en-US" smtClean="0"/>
              <a:t>9</a:t>
            </a:fld>
            <a:endParaRPr lang="en-US"/>
          </a:p>
        </p:txBody>
      </p:sp>
    </p:spTree>
    <p:extLst>
      <p:ext uri="{BB962C8B-B14F-4D97-AF65-F5344CB8AC3E}">
        <p14:creationId xmlns:p14="http://schemas.microsoft.com/office/powerpoint/2010/main" val="3527595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17</a:t>
            </a:fld>
            <a:endParaRPr lang="en-US"/>
          </a:p>
        </p:txBody>
      </p:sp>
    </p:spTree>
    <p:extLst>
      <p:ext uri="{BB962C8B-B14F-4D97-AF65-F5344CB8AC3E}">
        <p14:creationId xmlns:p14="http://schemas.microsoft.com/office/powerpoint/2010/main" val="146019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rcot.com/files/docs/2024/02/13/ASDC%20Overview%20-%20RTCBTF%20-%2002212024.pptx" TargetMode="External"/><Relationship Id="rId2" Type="http://schemas.openxmlformats.org/officeDocument/2006/relationships/hyperlink" Target="https://www.ercot.com/calendar/02212024-RTCBTF-Meeting"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3200" dirty="0"/>
              <a:t>ECRS Minimum Quantity Determination for 2024 And Deployment Triggers</a:t>
            </a:r>
          </a:p>
        </p:txBody>
      </p:sp>
      <p:sp>
        <p:nvSpPr>
          <p:cNvPr id="3" name="Text Placeholder 2"/>
          <p:cNvSpPr>
            <a:spLocks noGrp="1"/>
          </p:cNvSpPr>
          <p:nvPr>
            <p:ph type="body" sz="quarter" idx="3"/>
          </p:nvPr>
        </p:nvSpPr>
        <p:spPr/>
        <p:txBody>
          <a:bodyPr/>
          <a:lstStyle/>
          <a:p>
            <a:r>
              <a:rPr lang="en-US" dirty="0"/>
              <a:t>March 19, 2024</a:t>
            </a:r>
          </a:p>
          <a:p>
            <a:r>
              <a:rPr lang="en-US" dirty="0"/>
              <a:t>Workshop</a:t>
            </a:r>
          </a:p>
        </p:txBody>
      </p:sp>
      <p:sp>
        <p:nvSpPr>
          <p:cNvPr id="4" name="Text Placeholder 3"/>
          <p:cNvSpPr>
            <a:spLocks noGrp="1"/>
          </p:cNvSpPr>
          <p:nvPr>
            <p:ph type="body" sz="quarter" idx="10"/>
          </p:nvPr>
        </p:nvSpPr>
        <p:spPr>
          <a:xfrm>
            <a:off x="3550883" y="3771900"/>
            <a:ext cx="4465283" cy="923544"/>
          </a:xfrm>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3FB29-BC36-C78B-1989-A868E57198E7}"/>
              </a:ext>
            </a:extLst>
          </p:cNvPr>
          <p:cNvSpPr>
            <a:spLocks noGrp="1"/>
          </p:cNvSpPr>
          <p:nvPr>
            <p:ph type="title"/>
          </p:nvPr>
        </p:nvSpPr>
        <p:spPr/>
        <p:txBody>
          <a:bodyPr/>
          <a:lstStyle/>
          <a:p>
            <a:r>
              <a:rPr lang="en-US" dirty="0"/>
              <a:t>2024 vs 2023 ECRS Methodology</a:t>
            </a:r>
          </a:p>
        </p:txBody>
      </p:sp>
      <p:sp>
        <p:nvSpPr>
          <p:cNvPr id="9" name="Content Placeholder 8">
            <a:extLst>
              <a:ext uri="{FF2B5EF4-FFF2-40B4-BE49-F238E27FC236}">
                <a16:creationId xmlns:a16="http://schemas.microsoft.com/office/drawing/2014/main" id="{F12FC952-CDC3-C0E2-A3EA-BDE1BF5665F9}"/>
              </a:ext>
            </a:extLst>
          </p:cNvPr>
          <p:cNvSpPr>
            <a:spLocks noGrp="1"/>
          </p:cNvSpPr>
          <p:nvPr>
            <p:ph idx="1"/>
          </p:nvPr>
        </p:nvSpPr>
        <p:spPr>
          <a:xfrm>
            <a:off x="304799" y="4286250"/>
            <a:ext cx="4375077" cy="1633783"/>
          </a:xfrm>
        </p:spPr>
        <p:txBody>
          <a:bodyPr/>
          <a:lstStyle/>
          <a:p>
            <a:r>
              <a:rPr lang="en-US" sz="1600" dirty="0"/>
              <a:t>The changes made to the 2024 ECRS methodology resulted in reducing ECRS quantities. </a:t>
            </a:r>
          </a:p>
          <a:p>
            <a:pPr lvl="1"/>
            <a:r>
              <a:rPr lang="en-US" sz="1400" dirty="0"/>
              <a:t>On an average the ECRS quantity reduced by 442 MW in each hour (~21% reduction).</a:t>
            </a:r>
          </a:p>
          <a:p>
            <a:endParaRPr lang="en-US" sz="1600" dirty="0"/>
          </a:p>
        </p:txBody>
      </p:sp>
      <p:sp>
        <p:nvSpPr>
          <p:cNvPr id="4" name="Slide Number Placeholder 3">
            <a:extLst>
              <a:ext uri="{FF2B5EF4-FFF2-40B4-BE49-F238E27FC236}">
                <a16:creationId xmlns:a16="http://schemas.microsoft.com/office/drawing/2014/main" id="{3A123656-3964-8B0C-BE0B-67BF0FA1B022}"/>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CAF60395-985A-418B-A5E4-FA360F8D501A}"/>
              </a:ext>
            </a:extLst>
          </p:cNvPr>
          <p:cNvPicPr>
            <a:picLocks noChangeAspect="1"/>
          </p:cNvPicPr>
          <p:nvPr/>
        </p:nvPicPr>
        <p:blipFill>
          <a:blip r:embed="rId2"/>
          <a:stretch>
            <a:fillRect/>
          </a:stretch>
        </p:blipFill>
        <p:spPr>
          <a:xfrm>
            <a:off x="580249" y="762000"/>
            <a:ext cx="3671711" cy="2825496"/>
          </a:xfrm>
          <a:prstGeom prst="rect">
            <a:avLst/>
          </a:prstGeom>
        </p:spPr>
      </p:pic>
      <p:pic>
        <p:nvPicPr>
          <p:cNvPr id="6" name="Picture 5">
            <a:extLst>
              <a:ext uri="{FF2B5EF4-FFF2-40B4-BE49-F238E27FC236}">
                <a16:creationId xmlns:a16="http://schemas.microsoft.com/office/drawing/2014/main" id="{882B92F4-37F5-4A0A-01F2-2805391907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2" r="6246" b="5033"/>
          <a:stretch/>
        </p:blipFill>
        <p:spPr bwMode="auto">
          <a:xfrm>
            <a:off x="5022709" y="762000"/>
            <a:ext cx="3720836" cy="28254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10A3EBFB-D896-345F-CBA3-81614716D0A7}"/>
              </a:ext>
            </a:extLst>
          </p:cNvPr>
          <p:cNvGraphicFramePr>
            <a:graphicFrameLocks noGrp="1"/>
          </p:cNvGraphicFramePr>
          <p:nvPr>
            <p:extLst>
              <p:ext uri="{D42A27DB-BD31-4B8C-83A1-F6EECF244321}">
                <p14:modId xmlns:p14="http://schemas.microsoft.com/office/powerpoint/2010/main" val="1572798083"/>
              </p:ext>
            </p:extLst>
          </p:nvPr>
        </p:nvGraphicFramePr>
        <p:xfrm>
          <a:off x="6400526" y="3587496"/>
          <a:ext cx="1074693" cy="548640"/>
        </p:xfrm>
        <a:graphic>
          <a:graphicData uri="http://schemas.openxmlformats.org/drawingml/2006/table">
            <a:tbl>
              <a:tblPr>
                <a:tableStyleId>{5C22544A-7EE6-4342-B048-85BDC9FD1C3A}</a:tableStyleId>
              </a:tblPr>
              <a:tblGrid>
                <a:gridCol w="353517">
                  <a:extLst>
                    <a:ext uri="{9D8B030D-6E8A-4147-A177-3AD203B41FA5}">
                      <a16:colId xmlns:a16="http://schemas.microsoft.com/office/drawing/2014/main" val="2368835583"/>
                    </a:ext>
                  </a:extLst>
                </a:gridCol>
                <a:gridCol w="381799">
                  <a:extLst>
                    <a:ext uri="{9D8B030D-6E8A-4147-A177-3AD203B41FA5}">
                      <a16:colId xmlns:a16="http://schemas.microsoft.com/office/drawing/2014/main" val="667522843"/>
                    </a:ext>
                  </a:extLst>
                </a:gridCol>
                <a:gridCol w="339377">
                  <a:extLst>
                    <a:ext uri="{9D8B030D-6E8A-4147-A177-3AD203B41FA5}">
                      <a16:colId xmlns:a16="http://schemas.microsoft.com/office/drawing/2014/main" val="1433837358"/>
                    </a:ext>
                  </a:extLst>
                </a:gridCol>
              </a:tblGrid>
              <a:tr h="182880">
                <a:tc>
                  <a:txBody>
                    <a:bodyPr/>
                    <a:lstStyle/>
                    <a:p>
                      <a:pPr algn="l" fontAlgn="b"/>
                      <a:r>
                        <a:rPr lang="en-US" sz="1100" b="1" u="none" strike="noStrike" dirty="0">
                          <a:effectLst/>
                        </a:rPr>
                        <a:t>Avg</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2,194</a:t>
                      </a:r>
                    </a:p>
                  </a:txBody>
                  <a:tcPr marL="7620" marR="7620" marT="7620" marB="0" anchor="b">
                    <a:noFill/>
                  </a:tcPr>
                </a:tc>
                <a:tc>
                  <a:txBody>
                    <a:bodyPr/>
                    <a:lstStyle/>
                    <a:p>
                      <a:pPr algn="l" fontAlgn="b"/>
                      <a:r>
                        <a:rPr lang="en-US" sz="1100" u="none" strike="noStrike">
                          <a:effectLst/>
                        </a:rPr>
                        <a:t>MW</a:t>
                      </a:r>
                      <a:endParaRPr lang="en-US" sz="11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613540229"/>
                  </a:ext>
                </a:extLst>
              </a:tr>
              <a:tr h="182880">
                <a:tc>
                  <a:txBody>
                    <a:bodyPr/>
                    <a:lstStyle/>
                    <a:p>
                      <a:pPr algn="l" fontAlgn="b"/>
                      <a:r>
                        <a:rPr lang="en-US" sz="1100" b="1" u="none" strike="noStrike" dirty="0">
                          <a:effectLst/>
                        </a:rPr>
                        <a:t>Min</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u="none" strike="noStrike" dirty="0">
                          <a:effectLst/>
                        </a:rPr>
                        <a:t>1,203</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517769"/>
                  </a:ext>
                </a:extLst>
              </a:tr>
              <a:tr h="182880">
                <a:tc>
                  <a:txBody>
                    <a:bodyPr/>
                    <a:lstStyle/>
                    <a:p>
                      <a:pPr algn="l" fontAlgn="b"/>
                      <a:r>
                        <a:rPr lang="en-US" sz="1100" b="1" u="none" strike="noStrike" dirty="0">
                          <a:effectLst/>
                        </a:rPr>
                        <a:t>Max</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3,548</a:t>
                      </a: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247420736"/>
                  </a:ext>
                </a:extLst>
              </a:tr>
            </a:tbl>
          </a:graphicData>
        </a:graphic>
      </p:graphicFrame>
      <p:graphicFrame>
        <p:nvGraphicFramePr>
          <p:cNvPr id="8" name="Table 7">
            <a:extLst>
              <a:ext uri="{FF2B5EF4-FFF2-40B4-BE49-F238E27FC236}">
                <a16:creationId xmlns:a16="http://schemas.microsoft.com/office/drawing/2014/main" id="{5CAF3159-5AD9-86FA-8FCE-C37D9E245A69}"/>
              </a:ext>
            </a:extLst>
          </p:cNvPr>
          <p:cNvGraphicFramePr>
            <a:graphicFrameLocks noGrp="1"/>
          </p:cNvGraphicFramePr>
          <p:nvPr>
            <p:extLst>
              <p:ext uri="{D42A27DB-BD31-4B8C-83A1-F6EECF244321}">
                <p14:modId xmlns:p14="http://schemas.microsoft.com/office/powerpoint/2010/main" val="1196238148"/>
              </p:ext>
            </p:extLst>
          </p:nvPr>
        </p:nvGraphicFramePr>
        <p:xfrm>
          <a:off x="1933504" y="3601212"/>
          <a:ext cx="965200" cy="548640"/>
        </p:xfrm>
        <a:graphic>
          <a:graphicData uri="http://schemas.openxmlformats.org/drawingml/2006/table">
            <a:tbl>
              <a:tblPr>
                <a:tableStyleId>{5C22544A-7EE6-4342-B048-85BDC9FD1C3A}</a:tableStyleId>
              </a:tblPr>
              <a:tblGrid>
                <a:gridCol w="317500">
                  <a:extLst>
                    <a:ext uri="{9D8B030D-6E8A-4147-A177-3AD203B41FA5}">
                      <a16:colId xmlns:a16="http://schemas.microsoft.com/office/drawing/2014/main" val="2368835583"/>
                    </a:ext>
                  </a:extLst>
                </a:gridCol>
                <a:gridCol w="342900">
                  <a:extLst>
                    <a:ext uri="{9D8B030D-6E8A-4147-A177-3AD203B41FA5}">
                      <a16:colId xmlns:a16="http://schemas.microsoft.com/office/drawing/2014/main" val="667522843"/>
                    </a:ext>
                  </a:extLst>
                </a:gridCol>
                <a:gridCol w="304800">
                  <a:extLst>
                    <a:ext uri="{9D8B030D-6E8A-4147-A177-3AD203B41FA5}">
                      <a16:colId xmlns:a16="http://schemas.microsoft.com/office/drawing/2014/main" val="1433837358"/>
                    </a:ext>
                  </a:extLst>
                </a:gridCol>
              </a:tblGrid>
              <a:tr h="182880">
                <a:tc>
                  <a:txBody>
                    <a:bodyPr/>
                    <a:lstStyle/>
                    <a:p>
                      <a:pPr algn="l" fontAlgn="b"/>
                      <a:r>
                        <a:rPr lang="en-US" sz="1100" b="1" u="none" strike="noStrike" dirty="0">
                          <a:effectLst/>
                        </a:rPr>
                        <a:t>Avg</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1,752</a:t>
                      </a:r>
                    </a:p>
                  </a:txBody>
                  <a:tcPr marL="7620" marR="7620" marT="7620" marB="0" anchor="b">
                    <a:noFill/>
                  </a:tcPr>
                </a:tc>
                <a:tc>
                  <a:txBody>
                    <a:bodyPr/>
                    <a:lstStyle/>
                    <a:p>
                      <a:pPr algn="l" fontAlgn="b"/>
                      <a:r>
                        <a:rPr lang="en-US" sz="1100" u="none" strike="noStrike">
                          <a:effectLst/>
                        </a:rPr>
                        <a:t>MW</a:t>
                      </a:r>
                      <a:endParaRPr lang="en-US" sz="11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613540229"/>
                  </a:ext>
                </a:extLst>
              </a:tr>
              <a:tr h="182880">
                <a:tc>
                  <a:txBody>
                    <a:bodyPr/>
                    <a:lstStyle/>
                    <a:p>
                      <a:pPr algn="l" fontAlgn="b"/>
                      <a:r>
                        <a:rPr lang="en-US" sz="1100" b="1" u="none" strike="noStrike" dirty="0">
                          <a:effectLst/>
                        </a:rPr>
                        <a:t>Min</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889</a:t>
                      </a: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517769"/>
                  </a:ext>
                </a:extLst>
              </a:tr>
              <a:tr h="182880">
                <a:tc>
                  <a:txBody>
                    <a:bodyPr/>
                    <a:lstStyle/>
                    <a:p>
                      <a:pPr algn="l" fontAlgn="b"/>
                      <a:r>
                        <a:rPr lang="en-US" sz="1100" b="1" u="none" strike="noStrike" dirty="0">
                          <a:effectLst/>
                        </a:rPr>
                        <a:t>Max</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3,007</a:t>
                      </a: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247420736"/>
                  </a:ext>
                </a:extLst>
              </a:tr>
            </a:tbl>
          </a:graphicData>
        </a:graphic>
      </p:graphicFrame>
      <p:pic>
        <p:nvPicPr>
          <p:cNvPr id="14" name="Picture 13">
            <a:extLst>
              <a:ext uri="{FF2B5EF4-FFF2-40B4-BE49-F238E27FC236}">
                <a16:creationId xmlns:a16="http://schemas.microsoft.com/office/drawing/2014/main" id="{AD84912B-B5B4-4F0C-8719-EA460093C081}"/>
              </a:ext>
            </a:extLst>
          </p:cNvPr>
          <p:cNvPicPr>
            <a:picLocks noChangeAspect="1"/>
          </p:cNvPicPr>
          <p:nvPr/>
        </p:nvPicPr>
        <p:blipFill>
          <a:blip r:embed="rId4"/>
          <a:stretch>
            <a:fillRect/>
          </a:stretch>
        </p:blipFill>
        <p:spPr>
          <a:xfrm>
            <a:off x="4679877" y="4224338"/>
            <a:ext cx="4357646" cy="2031682"/>
          </a:xfrm>
          <a:prstGeom prst="rect">
            <a:avLst/>
          </a:prstGeom>
        </p:spPr>
      </p:pic>
    </p:spTree>
    <p:extLst>
      <p:ext uri="{BB962C8B-B14F-4D97-AF65-F5344CB8AC3E}">
        <p14:creationId xmlns:p14="http://schemas.microsoft.com/office/powerpoint/2010/main" val="241225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814F8-7AE9-5172-51C7-6FC978F67541}"/>
              </a:ext>
            </a:extLst>
          </p:cNvPr>
          <p:cNvSpPr>
            <a:spLocks noGrp="1"/>
          </p:cNvSpPr>
          <p:nvPr>
            <p:ph type="title"/>
          </p:nvPr>
        </p:nvSpPr>
        <p:spPr/>
        <p:txBody>
          <a:bodyPr/>
          <a:lstStyle/>
          <a:p>
            <a:r>
              <a:rPr lang="en-US" sz="2800" dirty="0"/>
              <a:t>2024 ECRS Methodology - Summary</a:t>
            </a:r>
          </a:p>
        </p:txBody>
      </p:sp>
      <p:sp>
        <p:nvSpPr>
          <p:cNvPr id="3" name="Content Placeholder 2">
            <a:extLst>
              <a:ext uri="{FF2B5EF4-FFF2-40B4-BE49-F238E27FC236}">
                <a16:creationId xmlns:a16="http://schemas.microsoft.com/office/drawing/2014/main" id="{6D90DAEB-4D90-0283-6435-71B76EED40C7}"/>
              </a:ext>
            </a:extLst>
          </p:cNvPr>
          <p:cNvSpPr>
            <a:spLocks noGrp="1"/>
          </p:cNvSpPr>
          <p:nvPr>
            <p:ph idx="1"/>
          </p:nvPr>
        </p:nvSpPr>
        <p:spPr/>
        <p:txBody>
          <a:bodyPr/>
          <a:lstStyle/>
          <a:p>
            <a:r>
              <a:rPr lang="en-US" sz="1600" dirty="0"/>
              <a:t>ERCOT is not proposing any further changes in the ECRS methodology for 2024.</a:t>
            </a:r>
          </a:p>
          <a:p>
            <a:endParaRPr lang="en-US" sz="1600" dirty="0"/>
          </a:p>
          <a:p>
            <a:r>
              <a:rPr lang="en-US" sz="1600" dirty="0"/>
              <a:t>The IMM continues to advocate that the methodology for computing minimum ECRS requirements be revisited.</a:t>
            </a:r>
          </a:p>
          <a:p>
            <a:endParaRPr lang="en-US" sz="1600" dirty="0"/>
          </a:p>
          <a:p>
            <a:r>
              <a:rPr lang="en-US" sz="1600" dirty="0"/>
              <a:t>ERCOT is open to continue discussing the IMM’s feedback on this as a part of the PUC AS study discussion.</a:t>
            </a:r>
          </a:p>
          <a:p>
            <a:pPr lvl="1"/>
            <a:r>
              <a:rPr lang="en-US" sz="1600" dirty="0"/>
              <a:t>Under the PUC AS study, ERCOT and the IMM can revisit the ECRS methodology to consider the various operating scenarios under which ECRS deployment may be needed and the probabilistic risk of these and other contingencies, with the aim to formulating an approach for computing ECRS quantities in future. </a:t>
            </a:r>
          </a:p>
          <a:p>
            <a:endParaRPr lang="en-US" dirty="0"/>
          </a:p>
        </p:txBody>
      </p:sp>
      <p:sp>
        <p:nvSpPr>
          <p:cNvPr id="4" name="Slide Number Placeholder 3">
            <a:extLst>
              <a:ext uri="{FF2B5EF4-FFF2-40B4-BE49-F238E27FC236}">
                <a16:creationId xmlns:a16="http://schemas.microsoft.com/office/drawing/2014/main" id="{44BEA33F-E031-FF48-88AD-E0DA1EB9A4A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773240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85EAA-B5E2-9AC8-400C-08E3E871F6B2}"/>
              </a:ext>
            </a:extLst>
          </p:cNvPr>
          <p:cNvSpPr>
            <a:spLocks noGrp="1"/>
          </p:cNvSpPr>
          <p:nvPr>
            <p:ph type="title"/>
          </p:nvPr>
        </p:nvSpPr>
        <p:spPr/>
        <p:txBody>
          <a:bodyPr/>
          <a:lstStyle/>
          <a:p>
            <a:r>
              <a:rPr lang="en-US" dirty="0"/>
              <a:t>ECRS Deployment Introduction</a:t>
            </a:r>
          </a:p>
        </p:txBody>
      </p:sp>
      <p:sp>
        <p:nvSpPr>
          <p:cNvPr id="3" name="Content Placeholder 2">
            <a:extLst>
              <a:ext uri="{FF2B5EF4-FFF2-40B4-BE49-F238E27FC236}">
                <a16:creationId xmlns:a16="http://schemas.microsoft.com/office/drawing/2014/main" id="{109F9EEE-6883-63C9-5297-364E7C78F114}"/>
              </a:ext>
            </a:extLst>
          </p:cNvPr>
          <p:cNvSpPr>
            <a:spLocks noGrp="1"/>
          </p:cNvSpPr>
          <p:nvPr>
            <p:ph idx="1"/>
          </p:nvPr>
        </p:nvSpPr>
        <p:spPr/>
        <p:txBody>
          <a:bodyPr/>
          <a:lstStyle/>
          <a:p>
            <a:r>
              <a:rPr lang="en-US" sz="1600" dirty="0"/>
              <a:t>ECRS can be released automatically and manually.</a:t>
            </a:r>
          </a:p>
          <a:p>
            <a:pPr lvl="1"/>
            <a:endParaRPr lang="en-US" sz="1600" dirty="0"/>
          </a:p>
          <a:p>
            <a:r>
              <a:rPr lang="en-US" sz="1600" dirty="0"/>
              <a:t>Automatic release of ECRS triggers during a unit-trip type event when frequency drops below 59.91 Hz. </a:t>
            </a:r>
          </a:p>
          <a:p>
            <a:pPr lvl="1"/>
            <a:r>
              <a:rPr lang="en-US" sz="1600" dirty="0"/>
              <a:t>Only SCED Dispatchable ECRS is released automatically.</a:t>
            </a:r>
          </a:p>
          <a:p>
            <a:endParaRPr lang="en-US" sz="1600" dirty="0"/>
          </a:p>
          <a:p>
            <a:r>
              <a:rPr lang="en-US" sz="1600" dirty="0"/>
              <a:t>Manual release triggers are currently based on the following two assessments of available dispatchable capacity to serve forecasted 10 minute ahead net load:</a:t>
            </a:r>
          </a:p>
          <a:p>
            <a:pPr lvl="1"/>
            <a:r>
              <a:rPr lang="en-US" sz="1600" dirty="0"/>
              <a:t>10-min Net Load Ramp Capability</a:t>
            </a:r>
          </a:p>
          <a:p>
            <a:pPr lvl="2"/>
            <a:r>
              <a:rPr lang="en-US" sz="1400" dirty="0"/>
              <a:t>10-min Remaining Ramping Capability minus 10-min Net Load Ramp Forecast</a:t>
            </a:r>
          </a:p>
          <a:p>
            <a:pPr lvl="1"/>
            <a:r>
              <a:rPr lang="en-US" sz="1600" dirty="0"/>
              <a:t>PRC Trigger</a:t>
            </a:r>
          </a:p>
          <a:p>
            <a:pPr lvl="2"/>
            <a:r>
              <a:rPr lang="en-US" sz="1400" dirty="0"/>
              <a:t>PRC – 3200 – (10-min Net Load Ramp Forecast) + QSGR</a:t>
            </a:r>
          </a:p>
          <a:p>
            <a:pPr lvl="2"/>
            <a:endParaRPr lang="en-US" sz="1400" dirty="0"/>
          </a:p>
          <a:p>
            <a:r>
              <a:rPr lang="en-US" sz="1600" dirty="0"/>
              <a:t>Some of the release of ECRS last summer occurred on scarcity days - i.e., days when the available dispatchable capacity was limited and the net load was extremely high. The manual ECRS triggers described above are not designed for these type of days. Arguably, on these days some portion of ECRS could have been released earlier.</a:t>
            </a:r>
            <a:endParaRPr lang="en-US" dirty="0"/>
          </a:p>
        </p:txBody>
      </p:sp>
      <p:sp>
        <p:nvSpPr>
          <p:cNvPr id="4" name="Slide Number Placeholder 3">
            <a:extLst>
              <a:ext uri="{FF2B5EF4-FFF2-40B4-BE49-F238E27FC236}">
                <a16:creationId xmlns:a16="http://schemas.microsoft.com/office/drawing/2014/main" id="{86754067-3C9E-81CB-41A8-663A87661646}"/>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1798269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7E97-7ACA-3532-0FBF-DE27CFA298C7}"/>
              </a:ext>
            </a:extLst>
          </p:cNvPr>
          <p:cNvSpPr>
            <a:spLocks noGrp="1"/>
          </p:cNvSpPr>
          <p:nvPr>
            <p:ph type="title"/>
          </p:nvPr>
        </p:nvSpPr>
        <p:spPr/>
        <p:txBody>
          <a:bodyPr/>
          <a:lstStyle/>
          <a:p>
            <a:r>
              <a:rPr lang="en-US" dirty="0"/>
              <a:t>Options for releasing ECRS earlier</a:t>
            </a:r>
          </a:p>
        </p:txBody>
      </p:sp>
      <p:sp>
        <p:nvSpPr>
          <p:cNvPr id="3" name="Content Placeholder 2">
            <a:extLst>
              <a:ext uri="{FF2B5EF4-FFF2-40B4-BE49-F238E27FC236}">
                <a16:creationId xmlns:a16="http://schemas.microsoft.com/office/drawing/2014/main" id="{8B300E71-FCAD-708E-52B8-2D3283BB2967}"/>
              </a:ext>
            </a:extLst>
          </p:cNvPr>
          <p:cNvSpPr>
            <a:spLocks noGrp="1" noRot="1" noMove="1" noResize="1" noEditPoints="1" noAdjustHandles="1" noChangeArrowheads="1" noChangeShapeType="1"/>
          </p:cNvSpPr>
          <p:nvPr>
            <p:ph idx="1"/>
          </p:nvPr>
        </p:nvSpPr>
        <p:spPr/>
        <p:txBody>
          <a:bodyPr/>
          <a:lstStyle/>
          <a:p>
            <a:r>
              <a:rPr lang="en-US" sz="1600" dirty="0"/>
              <a:t>The IMM shared the following ideas on potential concepts that could be considered for releasing ECRS (prior to RTC):</a:t>
            </a:r>
          </a:p>
          <a:p>
            <a:endParaRPr lang="en-US" sz="1600" dirty="0"/>
          </a:p>
          <a:p>
            <a:pPr lvl="1"/>
            <a:r>
              <a:rPr lang="en-US" sz="1600" dirty="0"/>
              <a:t>Option 1: Release chunks of ECRS manually at particular system lambda price triggers</a:t>
            </a:r>
          </a:p>
          <a:p>
            <a:pPr lvl="2"/>
            <a:endParaRPr lang="en-US" sz="1400" dirty="0"/>
          </a:p>
          <a:p>
            <a:pPr lvl="1"/>
            <a:r>
              <a:rPr lang="en-US" sz="1600" dirty="0"/>
              <a:t>Option 2: Release chunks of ECRS at particular amounts of </a:t>
            </a:r>
            <a:r>
              <a:rPr lang="en-US" sz="1600" dirty="0" err="1"/>
              <a:t>undergeneration</a:t>
            </a:r>
            <a:endParaRPr lang="en-US" sz="1600" dirty="0"/>
          </a:p>
          <a:p>
            <a:pPr lvl="1"/>
            <a:endParaRPr lang="en-US" sz="1600" dirty="0"/>
          </a:p>
          <a:p>
            <a:pPr lvl="1"/>
            <a:r>
              <a:rPr lang="en-US" sz="1600" dirty="0"/>
              <a:t>Option 3: Standing deployment of some portion of ECRS at an Energy offer floor</a:t>
            </a:r>
          </a:p>
          <a:p>
            <a:pPr lvl="1"/>
            <a:endParaRPr lang="en-US" dirty="0"/>
          </a:p>
          <a:p>
            <a:r>
              <a:rPr lang="en-US" sz="1600" dirty="0"/>
              <a:t>ERCOT has reviewed these ideas and is agreeable to making Nodal Protocol changes to adopt a concept like the one described in Option 3. Since this concept may need some system changes (potentially both for systems in ERCOT and at Market Participant end), this option may not be feasible to implement by Summer 2024.</a:t>
            </a:r>
          </a:p>
          <a:p>
            <a:endParaRPr lang="en-US" sz="1600" dirty="0"/>
          </a:p>
          <a:p>
            <a:r>
              <a:rPr lang="en-US" sz="1600" dirty="0"/>
              <a:t>For Summer 2024, ERCOT has worked with the IMM to develop a concept for releasing ECRS using Option 2 above. The next few slides will delve into the details of this potential trigger for releasing ECRS. </a:t>
            </a:r>
          </a:p>
          <a:p>
            <a:endParaRPr lang="en-US" sz="1600"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43B7FE4-BD2E-1983-15D0-AFD23513440D}"/>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207542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sz="2400" dirty="0"/>
              <a:t>SCED Power Balance Penalty and Under-Generation</a:t>
            </a:r>
          </a:p>
        </p:txBody>
      </p:sp>
      <p:sp>
        <p:nvSpPr>
          <p:cNvPr id="7" name="Content Placeholder 6">
            <a:extLst>
              <a:ext uri="{FF2B5EF4-FFF2-40B4-BE49-F238E27FC236}">
                <a16:creationId xmlns:a16="http://schemas.microsoft.com/office/drawing/2014/main" id="{EDAC0DE2-D456-59D5-28F3-54D02A816BB4}"/>
              </a:ext>
            </a:extLst>
          </p:cNvPr>
          <p:cNvSpPr>
            <a:spLocks noGrp="1"/>
          </p:cNvSpPr>
          <p:nvPr>
            <p:ph idx="1"/>
          </p:nvPr>
        </p:nvSpPr>
        <p:spPr/>
        <p:txBody>
          <a:bodyPr/>
          <a:lstStyle/>
          <a:p>
            <a:r>
              <a:rPr lang="en-US" sz="1600" dirty="0"/>
              <a:t>The Power Balance constraint is the balance between the ERCOT System Load and the amount of generation that is dispatched by SCED to meet that load. </a:t>
            </a:r>
          </a:p>
          <a:p>
            <a:endParaRPr lang="en-US" sz="1600" dirty="0"/>
          </a:p>
          <a:p>
            <a:r>
              <a:rPr lang="en-US" sz="1600" dirty="0"/>
              <a:t>The Power Balance Penalty curve reflects the penalty for violating the Power Balance constraint. </a:t>
            </a:r>
          </a:p>
          <a:p>
            <a:pPr lvl="1"/>
            <a:r>
              <a:rPr lang="en-US" sz="1600" dirty="0"/>
              <a:t>SCED/Solver will only allow such violations when it makes sense to incur the sharp penalty (i.e. there is no other economic option for dispatching energy).</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i="1" dirty="0">
              <a:solidFill>
                <a:schemeClr val="accent6"/>
              </a:solidFill>
              <a:latin typeface="Arial" panose="020B0604020202020204"/>
            </a:endParaRPr>
          </a:p>
          <a:p>
            <a:endParaRPr lang="en-US" dirty="0"/>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14</a:t>
            </a:fld>
            <a:endParaRPr lang="en-US"/>
          </a:p>
        </p:txBody>
      </p:sp>
      <p:pic>
        <p:nvPicPr>
          <p:cNvPr id="5" name="Picture 4">
            <a:extLst>
              <a:ext uri="{FF2B5EF4-FFF2-40B4-BE49-F238E27FC236}">
                <a16:creationId xmlns:a16="http://schemas.microsoft.com/office/drawing/2014/main" id="{0CBCECDA-6AF3-907F-A2C0-0AFA34E76894}"/>
              </a:ext>
            </a:extLst>
          </p:cNvPr>
          <p:cNvPicPr>
            <a:picLocks noChangeAspect="1"/>
          </p:cNvPicPr>
          <p:nvPr/>
        </p:nvPicPr>
        <p:blipFill>
          <a:blip r:embed="rId2"/>
          <a:stretch>
            <a:fillRect/>
          </a:stretch>
        </p:blipFill>
        <p:spPr>
          <a:xfrm>
            <a:off x="3252500" y="2753159"/>
            <a:ext cx="2253537" cy="2566272"/>
          </a:xfrm>
          <a:prstGeom prst="rect">
            <a:avLst/>
          </a:prstGeom>
        </p:spPr>
      </p:pic>
    </p:spTree>
    <p:extLst>
      <p:ext uri="{BB962C8B-B14F-4D97-AF65-F5344CB8AC3E}">
        <p14:creationId xmlns:p14="http://schemas.microsoft.com/office/powerpoint/2010/main" val="2453706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90797D-E16A-B356-D22E-57F580DAC818}"/>
              </a:ext>
            </a:extLst>
          </p:cNvPr>
          <p:cNvPicPr>
            <a:picLocks noChangeAspect="1"/>
          </p:cNvPicPr>
          <p:nvPr/>
        </p:nvPicPr>
        <p:blipFill>
          <a:blip r:embed="rId2"/>
          <a:stretch>
            <a:fillRect/>
          </a:stretch>
        </p:blipFill>
        <p:spPr>
          <a:xfrm>
            <a:off x="0" y="868600"/>
            <a:ext cx="9144000" cy="4330286"/>
          </a:xfrm>
          <a:prstGeom prst="rect">
            <a:avLst/>
          </a:prstGeom>
        </p:spPr>
      </p:pic>
      <p:sp>
        <p:nvSpPr>
          <p:cNvPr id="2" name="Title 1">
            <a:extLst>
              <a:ext uri="{FF2B5EF4-FFF2-40B4-BE49-F238E27FC236}">
                <a16:creationId xmlns:a16="http://schemas.microsoft.com/office/drawing/2014/main" id="{1AD44B32-D54E-310A-6237-A68B9557DA76}"/>
              </a:ext>
            </a:extLst>
          </p:cNvPr>
          <p:cNvSpPr>
            <a:spLocks noGrp="1"/>
          </p:cNvSpPr>
          <p:nvPr>
            <p:ph type="title"/>
          </p:nvPr>
        </p:nvSpPr>
        <p:spPr/>
        <p:txBody>
          <a:bodyPr/>
          <a:lstStyle/>
          <a:p>
            <a:r>
              <a:rPr lang="en-US" dirty="0"/>
              <a:t>Example: 8/12/2023</a:t>
            </a:r>
          </a:p>
        </p:txBody>
      </p:sp>
      <p:sp>
        <p:nvSpPr>
          <p:cNvPr id="3" name="Content Placeholder 2">
            <a:extLst>
              <a:ext uri="{FF2B5EF4-FFF2-40B4-BE49-F238E27FC236}">
                <a16:creationId xmlns:a16="http://schemas.microsoft.com/office/drawing/2014/main" id="{02C48A19-E050-C45B-857C-4A39BB2DC686}"/>
              </a:ext>
            </a:extLst>
          </p:cNvPr>
          <p:cNvSpPr>
            <a:spLocks noGrp="1"/>
          </p:cNvSpPr>
          <p:nvPr>
            <p:ph idx="1"/>
          </p:nvPr>
        </p:nvSpPr>
        <p:spPr>
          <a:xfrm>
            <a:off x="304800" y="5305486"/>
            <a:ext cx="8534400" cy="614547"/>
          </a:xfrm>
        </p:spPr>
        <p:txBody>
          <a:bodyPr/>
          <a:lstStyle/>
          <a:p>
            <a:pPr marL="0" indent="0">
              <a:buNone/>
            </a:pPr>
            <a:r>
              <a:rPr lang="en-US" sz="1600" dirty="0"/>
              <a:t>On this day SCED started violating the Power Balance constraint almost an hour prior to the time when ECRS released. </a:t>
            </a:r>
            <a:endParaRPr lang="en-US" dirty="0"/>
          </a:p>
        </p:txBody>
      </p:sp>
      <p:sp>
        <p:nvSpPr>
          <p:cNvPr id="4" name="Slide Number Placeholder 3">
            <a:extLst>
              <a:ext uri="{FF2B5EF4-FFF2-40B4-BE49-F238E27FC236}">
                <a16:creationId xmlns:a16="http://schemas.microsoft.com/office/drawing/2014/main" id="{A08EFD73-3B4B-48FD-2E8D-26117AE7FB64}"/>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15" name="TextBox 14">
            <a:extLst>
              <a:ext uri="{FF2B5EF4-FFF2-40B4-BE49-F238E27FC236}">
                <a16:creationId xmlns:a16="http://schemas.microsoft.com/office/drawing/2014/main" id="{067ECAEE-4DDC-BEDB-0DFF-C830B5FB0D9C}"/>
              </a:ext>
            </a:extLst>
          </p:cNvPr>
          <p:cNvSpPr txBox="1"/>
          <p:nvPr/>
        </p:nvSpPr>
        <p:spPr>
          <a:xfrm>
            <a:off x="4300631" y="324320"/>
            <a:ext cx="4057772" cy="338554"/>
          </a:xfrm>
          <a:prstGeom prst="rect">
            <a:avLst/>
          </a:prstGeom>
          <a:noFill/>
        </p:spPr>
        <p:txBody>
          <a:bodyPr wrap="square" rtlCol="0">
            <a:spAutoFit/>
          </a:bodyPr>
          <a:lstStyle/>
          <a:p>
            <a:pPr algn="ctr"/>
            <a:r>
              <a:rPr lang="en-US" sz="1600" dirty="0">
                <a:solidFill>
                  <a:schemeClr val="accent1"/>
                </a:solidFill>
              </a:rPr>
              <a:t>Historical ECRS Release at: 7:37 PM</a:t>
            </a:r>
          </a:p>
        </p:txBody>
      </p:sp>
      <p:cxnSp>
        <p:nvCxnSpPr>
          <p:cNvPr id="19" name="Straight Arrow Connector 18">
            <a:extLst>
              <a:ext uri="{FF2B5EF4-FFF2-40B4-BE49-F238E27FC236}">
                <a16:creationId xmlns:a16="http://schemas.microsoft.com/office/drawing/2014/main" id="{5C5724CF-8822-F2FB-7D51-904B804FD907}"/>
              </a:ext>
            </a:extLst>
          </p:cNvPr>
          <p:cNvCxnSpPr>
            <a:stCxn id="15" idx="2"/>
          </p:cNvCxnSpPr>
          <p:nvPr/>
        </p:nvCxnSpPr>
        <p:spPr>
          <a:xfrm>
            <a:off x="6329517" y="662874"/>
            <a:ext cx="407546" cy="1059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CBBF609-48A2-A0BD-50A3-E691C706ED6B}"/>
              </a:ext>
            </a:extLst>
          </p:cNvPr>
          <p:cNvSpPr txBox="1"/>
          <p:nvPr/>
        </p:nvSpPr>
        <p:spPr>
          <a:xfrm>
            <a:off x="381001" y="3748418"/>
            <a:ext cx="2590800" cy="338554"/>
          </a:xfrm>
          <a:prstGeom prst="rect">
            <a:avLst/>
          </a:prstGeom>
          <a:noFill/>
        </p:spPr>
        <p:txBody>
          <a:bodyPr wrap="square" rtlCol="0">
            <a:spAutoFit/>
          </a:bodyPr>
          <a:lstStyle/>
          <a:p>
            <a:pPr algn="ctr"/>
            <a:r>
              <a:rPr lang="en-US" sz="1600" dirty="0">
                <a:solidFill>
                  <a:schemeClr val="accent1"/>
                </a:solidFill>
              </a:rPr>
              <a:t>SCED Under-Generation</a:t>
            </a:r>
          </a:p>
        </p:txBody>
      </p:sp>
      <p:cxnSp>
        <p:nvCxnSpPr>
          <p:cNvPr id="6" name="Straight Arrow Connector 5">
            <a:extLst>
              <a:ext uri="{FF2B5EF4-FFF2-40B4-BE49-F238E27FC236}">
                <a16:creationId xmlns:a16="http://schemas.microsoft.com/office/drawing/2014/main" id="{0E6E758A-57B9-2ED1-A85F-ADA52262894A}"/>
              </a:ext>
            </a:extLst>
          </p:cNvPr>
          <p:cNvCxnSpPr>
            <a:cxnSpLocks/>
            <a:stCxn id="5" idx="2"/>
          </p:cNvCxnSpPr>
          <p:nvPr/>
        </p:nvCxnSpPr>
        <p:spPr>
          <a:xfrm>
            <a:off x="1676401" y="4086972"/>
            <a:ext cx="3131573"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897A2E4-6A98-4DF7-A232-B64526B9B387}"/>
              </a:ext>
            </a:extLst>
          </p:cNvPr>
          <p:cNvCxnSpPr>
            <a:cxnSpLocks/>
            <a:stCxn id="5" idx="2"/>
          </p:cNvCxnSpPr>
          <p:nvPr/>
        </p:nvCxnSpPr>
        <p:spPr>
          <a:xfrm flipH="1">
            <a:off x="837708" y="4086972"/>
            <a:ext cx="838693" cy="44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95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F4AB-8503-849E-8FB3-0805CA3374DD}"/>
              </a:ext>
            </a:extLst>
          </p:cNvPr>
          <p:cNvSpPr>
            <a:spLocks noGrp="1"/>
          </p:cNvSpPr>
          <p:nvPr>
            <p:ph type="title"/>
          </p:nvPr>
        </p:nvSpPr>
        <p:spPr/>
        <p:txBody>
          <a:bodyPr/>
          <a:lstStyle/>
          <a:p>
            <a:r>
              <a:rPr lang="en-US" sz="2400" dirty="0"/>
              <a:t>New Manual Trigger for deploying ECRS using </a:t>
            </a:r>
            <a:r>
              <a:rPr lang="en-US" sz="2400" dirty="0" err="1"/>
              <a:t>Undergen</a:t>
            </a:r>
            <a:endParaRPr lang="en-US" sz="2400" dirty="0"/>
          </a:p>
        </p:txBody>
      </p:sp>
      <p:sp>
        <p:nvSpPr>
          <p:cNvPr id="3" name="Content Placeholder 2">
            <a:extLst>
              <a:ext uri="{FF2B5EF4-FFF2-40B4-BE49-F238E27FC236}">
                <a16:creationId xmlns:a16="http://schemas.microsoft.com/office/drawing/2014/main" id="{DA94FB21-4571-44F9-55E8-6E67B28FF7E7}"/>
              </a:ext>
            </a:extLst>
          </p:cNvPr>
          <p:cNvSpPr>
            <a:spLocks noGrp="1"/>
          </p:cNvSpPr>
          <p:nvPr>
            <p:ph idx="1"/>
          </p:nvPr>
        </p:nvSpPr>
        <p:spPr/>
        <p:txBody>
          <a:bodyPr/>
          <a:lstStyle/>
          <a:p>
            <a:r>
              <a:rPr lang="en-US" sz="1600" i="1" dirty="0"/>
              <a:t>Concept: Release SCED dispatchable ECRS in blocks of 500 MW when in Real Time, SCED starts using Power Balance Penalty to forgo dispatching at least X MWs - </a:t>
            </a:r>
            <a:r>
              <a:rPr lang="en-US" sz="1600" i="1" dirty="0" err="1"/>
              <a:t>i.e</a:t>
            </a:r>
            <a:r>
              <a:rPr lang="en-US" sz="1600" i="1" dirty="0"/>
              <a:t>,. total SCED BPs is less than GTBD consistently for Y consecutive minutes. </a:t>
            </a:r>
          </a:p>
          <a:p>
            <a:pPr lvl="1"/>
            <a:r>
              <a:rPr lang="en-US" sz="1600" dirty="0"/>
              <a:t>This condition would be an indication that from SCED perspective it is more economic to rely on Regulation than deploy higher priced MWs. </a:t>
            </a:r>
          </a:p>
          <a:p>
            <a:pPr lvl="1"/>
            <a:endParaRPr lang="en-US" dirty="0"/>
          </a:p>
          <a:p>
            <a:r>
              <a:rPr lang="en-US" sz="1600" dirty="0"/>
              <a:t>Some portion of procured ECRS is to ensure that ERCOT has sufficient capacity that can respond and help recover frequency within NERC established requirements.</a:t>
            </a:r>
          </a:p>
          <a:p>
            <a:pPr lvl="1"/>
            <a:r>
              <a:rPr lang="en-US" sz="1600" dirty="0"/>
              <a:t>NERC’s BAL-002 requires frequency to be recovered within 15 minutes after a large unit trip. </a:t>
            </a:r>
          </a:p>
          <a:p>
            <a:pPr lvl="1"/>
            <a:endParaRPr lang="en-US" sz="1600" dirty="0"/>
          </a:p>
          <a:p>
            <a:r>
              <a:rPr lang="en-US" sz="1600" dirty="0"/>
              <a:t>Hence when manually deploying ECRS, ERCOT will preserve some SCED dispatchable ECRS capacity and release the remaining in small blocks of up to 500 MW when the ECRS manual deployment trigger is met. </a:t>
            </a:r>
          </a:p>
          <a:p>
            <a:pPr lvl="1"/>
            <a:r>
              <a:rPr lang="en-US" sz="1600" dirty="0"/>
              <a:t>The preserved SCED-dispatchable ECRS will be released based on existing automatic frequency-based triggers or manually when a “must-release” stage is reached.</a:t>
            </a:r>
          </a:p>
          <a:p>
            <a:pPr lvl="1"/>
            <a:endParaRPr lang="en-US" sz="1600" dirty="0"/>
          </a:p>
          <a:p>
            <a:pPr lvl="1"/>
            <a:endParaRPr lang="en-US" sz="1600" dirty="0"/>
          </a:p>
          <a:p>
            <a:endParaRPr lang="en-US" dirty="0"/>
          </a:p>
        </p:txBody>
      </p:sp>
      <p:sp>
        <p:nvSpPr>
          <p:cNvPr id="4" name="Slide Number Placeholder 3">
            <a:extLst>
              <a:ext uri="{FF2B5EF4-FFF2-40B4-BE49-F238E27FC236}">
                <a16:creationId xmlns:a16="http://schemas.microsoft.com/office/drawing/2014/main" id="{12E3C0F8-E76C-3CF1-AFE7-9095EBE9C607}"/>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3563017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2800" dirty="0"/>
              <a:t>Capacity for Frequency Recovery </a:t>
            </a:r>
          </a:p>
        </p:txBody>
      </p:sp>
      <p:sp>
        <p:nvSpPr>
          <p:cNvPr id="2" name="Content Placeholder 1"/>
          <p:cNvSpPr>
            <a:spLocks noGrp="1"/>
          </p:cNvSpPr>
          <p:nvPr>
            <p:ph idx="1"/>
          </p:nvPr>
        </p:nvSpPr>
        <p:spPr/>
        <p:txBody>
          <a:bodyPr/>
          <a:lstStyle/>
          <a:p>
            <a:pPr algn="just"/>
            <a:r>
              <a:rPr lang="en-US" sz="1600" dirty="0"/>
              <a:t>A review of historical frequency events between 2020 and 2024 was conducted to estimate the capacity needed for recovering frequency to 59.98 Hz in these events as</a:t>
            </a:r>
          </a:p>
          <a:p>
            <a:pPr marL="342900" lvl="1" indent="0" algn="just">
              <a:buNone/>
            </a:pPr>
            <a:r>
              <a:rPr lang="en-US" sz="1400" dirty="0"/>
              <a:t>Recovery-MW = (59.98Hz – </a:t>
            </a:r>
            <a:r>
              <a:rPr lang="en-US" sz="1400" dirty="0" err="1"/>
              <a:t>B</a:t>
            </a:r>
            <a:r>
              <a:rPr lang="en-US" sz="1400" baseline="-25000" dirty="0" err="1"/>
              <a:t>point</a:t>
            </a:r>
            <a:r>
              <a:rPr lang="en-US" sz="1400" dirty="0"/>
              <a:t>) * 895 MW/0.1Hz * 10</a:t>
            </a:r>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marL="342900" lvl="1" indent="0" algn="just">
              <a:buNone/>
            </a:pPr>
            <a:endParaRPr lang="en-US" sz="1400" dirty="0"/>
          </a:p>
          <a:p>
            <a:pPr algn="just"/>
            <a:endParaRPr lang="en-US" sz="1600" dirty="0"/>
          </a:p>
          <a:p>
            <a:pPr algn="just"/>
            <a:r>
              <a:rPr lang="en-US" sz="1600" dirty="0"/>
              <a:t>Based on this analysis, approximately 900 MW of SCED-dispatchable ECRS capacity is needed to recover frequency during most of the unit trip events that are typically experienced.</a:t>
            </a:r>
          </a:p>
          <a:p>
            <a:pPr marL="342900" lvl="1" indent="0" algn="just">
              <a:buNone/>
            </a:pPr>
            <a:endParaRPr lang="en-US" sz="1400" dirty="0"/>
          </a:p>
          <a:p>
            <a:pPr lvl="1" algn="just"/>
            <a:endParaRPr lang="en-US" sz="1400" dirty="0"/>
          </a:p>
          <a:p>
            <a:pPr marL="0" indent="0" algn="just">
              <a:buNone/>
            </a:pPr>
            <a:endParaRPr lang="en-US" sz="2400" dirty="0">
              <a:solidFill>
                <a:schemeClr val="tx1"/>
              </a:solidFill>
            </a:endParaRPr>
          </a:p>
          <a:p>
            <a:pPr marL="0" indent="0" algn="just">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graphicFrame>
        <p:nvGraphicFramePr>
          <p:cNvPr id="5" name="Table 4">
            <a:extLst>
              <a:ext uri="{FF2B5EF4-FFF2-40B4-BE49-F238E27FC236}">
                <a16:creationId xmlns:a16="http://schemas.microsoft.com/office/drawing/2014/main" id="{6F8805E6-4EB6-74F0-B230-A841769DFA1F}"/>
              </a:ext>
            </a:extLst>
          </p:cNvPr>
          <p:cNvGraphicFramePr>
            <a:graphicFrameLocks noGrp="1"/>
          </p:cNvGraphicFramePr>
          <p:nvPr>
            <p:extLst>
              <p:ext uri="{D42A27DB-BD31-4B8C-83A1-F6EECF244321}">
                <p14:modId xmlns:p14="http://schemas.microsoft.com/office/powerpoint/2010/main" val="1102008209"/>
              </p:ext>
            </p:extLst>
          </p:nvPr>
        </p:nvGraphicFramePr>
        <p:xfrm>
          <a:off x="5954162" y="2415540"/>
          <a:ext cx="2943225" cy="1283970"/>
        </p:xfrm>
        <a:graphic>
          <a:graphicData uri="http://schemas.openxmlformats.org/drawingml/2006/table">
            <a:tbl>
              <a:tblPr>
                <a:tableStyleId>{69012ECD-51FC-41F1-AA8D-1B2483CD663E}</a:tableStyleId>
              </a:tblPr>
              <a:tblGrid>
                <a:gridCol w="714830">
                  <a:extLst>
                    <a:ext uri="{9D8B030D-6E8A-4147-A177-3AD203B41FA5}">
                      <a16:colId xmlns:a16="http://schemas.microsoft.com/office/drawing/2014/main" val="1648404990"/>
                    </a:ext>
                  </a:extLst>
                </a:gridCol>
                <a:gridCol w="1315559">
                  <a:extLst>
                    <a:ext uri="{9D8B030D-6E8A-4147-A177-3AD203B41FA5}">
                      <a16:colId xmlns:a16="http://schemas.microsoft.com/office/drawing/2014/main" val="1998012890"/>
                    </a:ext>
                  </a:extLst>
                </a:gridCol>
                <a:gridCol w="912836">
                  <a:extLst>
                    <a:ext uri="{9D8B030D-6E8A-4147-A177-3AD203B41FA5}">
                      <a16:colId xmlns:a16="http://schemas.microsoft.com/office/drawing/2014/main" val="1313838014"/>
                    </a:ext>
                  </a:extLst>
                </a:gridCol>
              </a:tblGrid>
              <a:tr h="197474">
                <a:tc>
                  <a:txBody>
                    <a:bodyPr/>
                    <a:lstStyle/>
                    <a:p>
                      <a:pPr algn="ctr" fontAlgn="b"/>
                      <a:r>
                        <a:rPr lang="en-US" sz="1100" u="none" strike="noStrike" dirty="0">
                          <a:effectLst/>
                        </a:rPr>
                        <a:t>Percentile</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(Summer)</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tc>
                  <a:txBody>
                    <a:bodyPr/>
                    <a:lstStyle/>
                    <a:p>
                      <a:pPr algn="ctr" fontAlgn="b"/>
                      <a:r>
                        <a:rPr lang="en-US" sz="1100" u="none" strike="noStrike" dirty="0">
                          <a:effectLst/>
                        </a:rPr>
                        <a:t>Est. Capacity </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1"/>
                    </a:solidFill>
                  </a:tcPr>
                </a:tc>
                <a:extLst>
                  <a:ext uri="{0D108BD9-81ED-4DB2-BD59-A6C34878D82A}">
                    <a16:rowId xmlns:a16="http://schemas.microsoft.com/office/drawing/2014/main" val="2005860181"/>
                  </a:ext>
                </a:extLst>
              </a:tr>
              <a:tr h="190500">
                <a:tc>
                  <a:txBody>
                    <a:bodyPr/>
                    <a:lstStyle/>
                    <a:p>
                      <a:pPr algn="ctr" fontAlgn="b"/>
                      <a:r>
                        <a:rPr lang="en-US" sz="1100" u="none" strike="noStrike" dirty="0">
                          <a:effectLst/>
                        </a:rPr>
                        <a:t>50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313.3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384.8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2812045"/>
                  </a:ext>
                </a:extLst>
              </a:tr>
              <a:tr h="190500">
                <a:tc>
                  <a:txBody>
                    <a:bodyPr/>
                    <a:lstStyle/>
                    <a:p>
                      <a:pPr algn="ctr" fontAlgn="b"/>
                      <a:r>
                        <a:rPr lang="en-US" sz="1100" u="none" strike="noStrike" dirty="0">
                          <a:effectLst/>
                        </a:rPr>
                        <a:t>70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409.9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528.0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612774"/>
                  </a:ext>
                </a:extLst>
              </a:tr>
              <a:tr h="190500">
                <a:tc>
                  <a:txBody>
                    <a:bodyPr/>
                    <a:lstStyle/>
                    <a:p>
                      <a:pPr algn="ctr" fontAlgn="b"/>
                      <a:r>
                        <a:rPr lang="en-US" sz="1100" u="none" strike="noStrike" dirty="0">
                          <a:effectLst/>
                        </a:rPr>
                        <a:t>90</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640.8 MW</a:t>
                      </a:r>
                      <a:endParaRPr lang="en-US" sz="1100" b="0" i="0" u="none" strike="noStrike" dirty="0">
                        <a:solidFill>
                          <a:srgbClr val="80808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737.5 MW</a:t>
                      </a:r>
                      <a:endParaRPr lang="en-US" sz="1100" b="0" i="0" u="none" strike="noStrike" dirty="0">
                        <a:solidFill>
                          <a:srgbClr val="ED7D3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6769570"/>
                  </a:ext>
                </a:extLst>
              </a:tr>
              <a:tr h="190500">
                <a:tc>
                  <a:txBody>
                    <a:bodyPr/>
                    <a:lstStyle/>
                    <a:p>
                      <a:pPr algn="ctr" fontAlgn="b"/>
                      <a:r>
                        <a:rPr lang="en-US" sz="1100" u="none" strike="noStrike" dirty="0">
                          <a:effectLst/>
                        </a:rPr>
                        <a:t>95</a:t>
                      </a:r>
                      <a:r>
                        <a:rPr lang="en-US" sz="1100" u="none" strike="noStrike" baseline="30000" dirty="0">
                          <a:effectLst/>
                        </a:rPr>
                        <a:t>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887.8 MW</a:t>
                      </a:r>
                      <a:endParaRPr lang="en-US" sz="11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solidFill>
                            <a:srgbClr val="FF0000"/>
                          </a:solidFill>
                          <a:effectLst/>
                        </a:rPr>
                        <a:t>897.2 MW</a:t>
                      </a:r>
                      <a:endParaRPr lang="en-US" sz="11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5360448"/>
                  </a:ext>
                </a:extLst>
              </a:tr>
              <a:tr h="125182">
                <a:tc>
                  <a:txBody>
                    <a:bodyPr/>
                    <a:lstStyle/>
                    <a:p>
                      <a:pPr algn="ctr" fontAlgn="b"/>
                      <a:r>
                        <a:rPr lang="en-US" sz="1100" b="0" u="none" strike="noStrike" dirty="0">
                          <a:solidFill>
                            <a:srgbClr val="000000"/>
                          </a:solidFill>
                          <a:effectLst/>
                        </a:rPr>
                        <a:t>Max</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algn="ctr" defTabSz="685800" rtl="0" eaLnBrk="1" fontAlgn="b" latinLnBrk="0" hangingPunct="1"/>
                      <a:r>
                        <a:rPr lang="en-US" sz="1100" u="none" strike="noStrike" kern="1200" dirty="0">
                          <a:solidFill>
                            <a:schemeClr val="dk1"/>
                          </a:solidFill>
                          <a:effectLst/>
                        </a:rPr>
                        <a:t>958.4 MW</a:t>
                      </a:r>
                      <a:endParaRPr lang="en-US" sz="11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685800" rtl="0" eaLnBrk="1" fontAlgn="b" latinLnBrk="0" hangingPunct="1"/>
                      <a:r>
                        <a:rPr lang="en-US" sz="1100" u="none" strike="noStrike" kern="1200" dirty="0">
                          <a:solidFill>
                            <a:schemeClr val="dk1"/>
                          </a:solidFill>
                          <a:effectLst/>
                        </a:rPr>
                        <a:t>1226.2 MW</a:t>
                      </a:r>
                      <a:endParaRPr lang="en-US" sz="1100" u="none" strike="noStrike" kern="120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val="1387476061"/>
                  </a:ext>
                </a:extLst>
              </a:tr>
            </a:tbl>
          </a:graphicData>
        </a:graphic>
      </p:graphicFrame>
      <p:pic>
        <p:nvPicPr>
          <p:cNvPr id="6" name="Picture 5">
            <a:extLst>
              <a:ext uri="{FF2B5EF4-FFF2-40B4-BE49-F238E27FC236}">
                <a16:creationId xmlns:a16="http://schemas.microsoft.com/office/drawing/2014/main" id="{DB4B9AB6-6F21-F2B3-0A30-AF81C94B8116}"/>
              </a:ext>
            </a:extLst>
          </p:cNvPr>
          <p:cNvPicPr>
            <a:picLocks noChangeAspect="1"/>
          </p:cNvPicPr>
          <p:nvPr/>
        </p:nvPicPr>
        <p:blipFill>
          <a:blip r:embed="rId3"/>
          <a:stretch>
            <a:fillRect/>
          </a:stretch>
        </p:blipFill>
        <p:spPr>
          <a:xfrm>
            <a:off x="0" y="1953259"/>
            <a:ext cx="5954162" cy="2571116"/>
          </a:xfrm>
          <a:prstGeom prst="rect">
            <a:avLst/>
          </a:prstGeom>
        </p:spPr>
      </p:pic>
    </p:spTree>
    <p:extLst>
      <p:ext uri="{BB962C8B-B14F-4D97-AF65-F5344CB8AC3E}">
        <p14:creationId xmlns:p14="http://schemas.microsoft.com/office/powerpoint/2010/main" val="1394679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DB41C-0CC6-7285-8783-9A864C5BC1C3}"/>
              </a:ext>
            </a:extLst>
          </p:cNvPr>
          <p:cNvSpPr>
            <a:spLocks noGrp="1"/>
          </p:cNvSpPr>
          <p:nvPr>
            <p:ph type="title"/>
          </p:nvPr>
        </p:nvSpPr>
        <p:spPr/>
        <p:txBody>
          <a:bodyPr/>
          <a:lstStyle/>
          <a:p>
            <a:r>
              <a:rPr lang="en-US" dirty="0"/>
              <a:t>Quick Review of RTC AS Demand Curves</a:t>
            </a:r>
          </a:p>
        </p:txBody>
      </p:sp>
      <p:sp>
        <p:nvSpPr>
          <p:cNvPr id="3" name="Content Placeholder 2">
            <a:extLst>
              <a:ext uri="{FF2B5EF4-FFF2-40B4-BE49-F238E27FC236}">
                <a16:creationId xmlns:a16="http://schemas.microsoft.com/office/drawing/2014/main" id="{1E405118-BCEF-CCF4-317E-DAD5671EDA16}"/>
              </a:ext>
            </a:extLst>
          </p:cNvPr>
          <p:cNvSpPr>
            <a:spLocks noGrp="1"/>
          </p:cNvSpPr>
          <p:nvPr>
            <p:ph idx="1"/>
          </p:nvPr>
        </p:nvSpPr>
        <p:spPr>
          <a:xfrm>
            <a:off x="304800" y="855406"/>
            <a:ext cx="4267200" cy="5064627"/>
          </a:xfrm>
        </p:spPr>
        <p:txBody>
          <a:bodyPr/>
          <a:lstStyle/>
          <a:p>
            <a:pPr algn="just"/>
            <a:r>
              <a:rPr lang="en-US" sz="1400" dirty="0"/>
              <a:t>At its </a:t>
            </a:r>
            <a:r>
              <a:rPr lang="en-US" sz="1400" dirty="0">
                <a:hlinkClick r:id="rId2"/>
              </a:rPr>
              <a:t>Feb 21, 2024 meeting</a:t>
            </a:r>
            <a:r>
              <a:rPr lang="en-US" sz="1400" dirty="0"/>
              <a:t>, the RTC+B Task Force reviewed the policy that has been approved </a:t>
            </a:r>
            <a:r>
              <a:rPr lang="en-US" sz="1400" dirty="0">
                <a:hlinkClick r:id="rId3"/>
              </a:rPr>
              <a:t>to build AS Demand Curves for RTC</a:t>
            </a:r>
            <a:r>
              <a:rPr lang="en-US" sz="1400" dirty="0"/>
              <a:t>.</a:t>
            </a:r>
          </a:p>
          <a:p>
            <a:pPr algn="just"/>
            <a:endParaRPr lang="en-US" sz="800" dirty="0"/>
          </a:p>
          <a:p>
            <a:pPr algn="just"/>
            <a:r>
              <a:rPr lang="en-US" sz="1400" dirty="0"/>
              <a:t>The ECRS AS Demand Curves that would be produced for HE16 to HE20 in June, July and August 2024 were reviewed specifically to understand the price point at which RTC SCED would start going short on ECRS procurement during these hours.</a:t>
            </a:r>
          </a:p>
        </p:txBody>
      </p:sp>
      <p:sp>
        <p:nvSpPr>
          <p:cNvPr id="4" name="Slide Number Placeholder 3">
            <a:extLst>
              <a:ext uri="{FF2B5EF4-FFF2-40B4-BE49-F238E27FC236}">
                <a16:creationId xmlns:a16="http://schemas.microsoft.com/office/drawing/2014/main" id="{3B6E31C1-004D-76AF-38E0-39133B79F647}"/>
              </a:ext>
            </a:extLst>
          </p:cNvPr>
          <p:cNvSpPr>
            <a:spLocks noGrp="1"/>
          </p:cNvSpPr>
          <p:nvPr>
            <p:ph type="sldNum" sz="quarter" idx="4"/>
          </p:nvPr>
        </p:nvSpPr>
        <p:spPr/>
        <p:txBody>
          <a:bodyPr/>
          <a:lstStyle/>
          <a:p>
            <a:fld id="{1D93BD3E-1E9A-4970-A6F7-E7AC52762E0C}" type="slidenum">
              <a:rPr lang="en-US" smtClean="0"/>
              <a:pPr/>
              <a:t>18</a:t>
            </a:fld>
            <a:endParaRPr lang="en-US" dirty="0"/>
          </a:p>
        </p:txBody>
      </p:sp>
      <p:pic>
        <p:nvPicPr>
          <p:cNvPr id="6" name="Picture 5" descr="Chart">
            <a:extLst>
              <a:ext uri="{FF2B5EF4-FFF2-40B4-BE49-F238E27FC236}">
                <a16:creationId xmlns:a16="http://schemas.microsoft.com/office/drawing/2014/main" id="{B77CBC58-CA58-5DF8-1C01-D1A9FDB0B0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0100" y="1114523"/>
            <a:ext cx="4442142" cy="2221071"/>
          </a:xfrm>
          <a:prstGeom prst="rect">
            <a:avLst/>
          </a:prstGeom>
        </p:spPr>
      </p:pic>
      <p:pic>
        <p:nvPicPr>
          <p:cNvPr id="8" name="Picture 7">
            <a:extLst>
              <a:ext uri="{FF2B5EF4-FFF2-40B4-BE49-F238E27FC236}">
                <a16:creationId xmlns:a16="http://schemas.microsoft.com/office/drawing/2014/main" id="{78C267ED-C97D-7858-3488-D210D348B2E8}"/>
              </a:ext>
            </a:extLst>
          </p:cNvPr>
          <p:cNvPicPr>
            <a:picLocks noChangeAspect="1"/>
          </p:cNvPicPr>
          <p:nvPr/>
        </p:nvPicPr>
        <p:blipFill>
          <a:blip r:embed="rId5"/>
          <a:stretch>
            <a:fillRect/>
          </a:stretch>
        </p:blipFill>
        <p:spPr>
          <a:xfrm>
            <a:off x="67785" y="3387719"/>
            <a:ext cx="5235735" cy="2892209"/>
          </a:xfrm>
          <a:prstGeom prst="rect">
            <a:avLst/>
          </a:prstGeom>
        </p:spPr>
      </p:pic>
      <p:grpSp>
        <p:nvGrpSpPr>
          <p:cNvPr id="7" name="Group 6">
            <a:extLst>
              <a:ext uri="{FF2B5EF4-FFF2-40B4-BE49-F238E27FC236}">
                <a16:creationId xmlns:a16="http://schemas.microsoft.com/office/drawing/2014/main" id="{E8C924B4-47FC-11F3-8F92-54E901C2C3C6}"/>
              </a:ext>
            </a:extLst>
          </p:cNvPr>
          <p:cNvGrpSpPr/>
          <p:nvPr/>
        </p:nvGrpSpPr>
        <p:grpSpPr>
          <a:xfrm>
            <a:off x="4966335" y="2500084"/>
            <a:ext cx="3819525" cy="454568"/>
            <a:chOff x="4966335" y="2500084"/>
            <a:chExt cx="3819525" cy="454568"/>
          </a:xfrm>
        </p:grpSpPr>
        <p:cxnSp>
          <p:nvCxnSpPr>
            <p:cNvPr id="17" name="Straight Arrow Connector 16">
              <a:extLst>
                <a:ext uri="{FF2B5EF4-FFF2-40B4-BE49-F238E27FC236}">
                  <a16:creationId xmlns:a16="http://schemas.microsoft.com/office/drawing/2014/main" id="{BA2769E1-014B-37D4-AECA-BAE1A66B03E8}"/>
                </a:ext>
              </a:extLst>
            </p:cNvPr>
            <p:cNvCxnSpPr>
              <a:cxnSpLocks/>
            </p:cNvCxnSpPr>
            <p:nvPr/>
          </p:nvCxnSpPr>
          <p:spPr>
            <a:xfrm flipH="1">
              <a:off x="4966335" y="2834445"/>
              <a:ext cx="954506" cy="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7639685-17AF-6593-C515-1BC653B13222}"/>
                </a:ext>
              </a:extLst>
            </p:cNvPr>
            <p:cNvCxnSpPr>
              <a:cxnSpLocks/>
            </p:cNvCxnSpPr>
            <p:nvPr/>
          </p:nvCxnSpPr>
          <p:spPr>
            <a:xfrm>
              <a:off x="5937920" y="2619372"/>
              <a:ext cx="0" cy="335280"/>
            </a:xfrm>
            <a:prstGeom prst="straightConnector1">
              <a:avLst/>
            </a:prstGeom>
            <a:ln>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6082064-8E01-FBF9-3885-1C8A58DA90B7}"/>
                </a:ext>
              </a:extLst>
            </p:cNvPr>
            <p:cNvSpPr txBox="1"/>
            <p:nvPr/>
          </p:nvSpPr>
          <p:spPr>
            <a:xfrm>
              <a:off x="5920841" y="2500084"/>
              <a:ext cx="2865019" cy="119286"/>
            </a:xfrm>
            <a:prstGeom prst="rect">
              <a:avLst/>
            </a:prstGeom>
            <a:solidFill>
              <a:schemeClr val="accent6">
                <a:lumMod val="20000"/>
                <a:lumOff val="80000"/>
              </a:schemeClr>
            </a:solidFill>
            <a:ln w="12700">
              <a:solidFill>
                <a:srgbClr val="FF0000"/>
              </a:solidFill>
              <a:prstDash val="sysDash"/>
            </a:ln>
          </p:spPr>
          <p:txBody>
            <a:bodyPr wrap="none" lIns="0" tIns="0" rIns="0" bIns="0" rtlCol="0">
              <a:noAutofit/>
            </a:bodyPr>
            <a:lstStyle/>
            <a:p>
              <a:r>
                <a:rPr lang="en-US" sz="800" dirty="0"/>
                <a:t>~500 MW trade off in ECRS procurement at price of $503/MWh</a:t>
              </a:r>
            </a:p>
          </p:txBody>
        </p:sp>
      </p:grpSp>
      <p:sp>
        <p:nvSpPr>
          <p:cNvPr id="5" name="Content Placeholder 2">
            <a:extLst>
              <a:ext uri="{FF2B5EF4-FFF2-40B4-BE49-F238E27FC236}">
                <a16:creationId xmlns:a16="http://schemas.microsoft.com/office/drawing/2014/main" id="{77B5492D-B121-6341-9053-B74148C8447F}"/>
              </a:ext>
            </a:extLst>
          </p:cNvPr>
          <p:cNvSpPr txBox="1">
            <a:spLocks/>
          </p:cNvSpPr>
          <p:nvPr/>
        </p:nvSpPr>
        <p:spPr>
          <a:xfrm>
            <a:off x="5426553" y="3387719"/>
            <a:ext cx="3359307" cy="224028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400" dirty="0"/>
              <a:t>During peak summer hours, when prices reach approximately $780/MWh, it is expected that RTC SCED will be short at least 500 MW in ECRS procurement, effectively releasing 500 MW of capacity for the energy market.</a:t>
            </a:r>
          </a:p>
        </p:txBody>
      </p:sp>
    </p:spTree>
    <p:extLst>
      <p:ext uri="{BB962C8B-B14F-4D97-AF65-F5344CB8AC3E}">
        <p14:creationId xmlns:p14="http://schemas.microsoft.com/office/powerpoint/2010/main" val="81587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4F4AB-8503-849E-8FB3-0805CA3374DD}"/>
              </a:ext>
            </a:extLst>
          </p:cNvPr>
          <p:cNvSpPr>
            <a:spLocks noGrp="1"/>
          </p:cNvSpPr>
          <p:nvPr>
            <p:ph type="title"/>
          </p:nvPr>
        </p:nvSpPr>
        <p:spPr/>
        <p:txBody>
          <a:bodyPr/>
          <a:lstStyle/>
          <a:p>
            <a:r>
              <a:rPr lang="en-US" sz="2400" dirty="0"/>
              <a:t>New Manual Trigger: Parameter Selection</a:t>
            </a:r>
          </a:p>
        </p:txBody>
      </p:sp>
      <p:sp>
        <p:nvSpPr>
          <p:cNvPr id="3" name="Content Placeholder 2">
            <a:extLst>
              <a:ext uri="{FF2B5EF4-FFF2-40B4-BE49-F238E27FC236}">
                <a16:creationId xmlns:a16="http://schemas.microsoft.com/office/drawing/2014/main" id="{DA94FB21-4571-44F9-55E8-6E67B28FF7E7}"/>
              </a:ext>
            </a:extLst>
          </p:cNvPr>
          <p:cNvSpPr>
            <a:spLocks noGrp="1"/>
          </p:cNvSpPr>
          <p:nvPr>
            <p:ph idx="1"/>
          </p:nvPr>
        </p:nvSpPr>
        <p:spPr>
          <a:xfrm>
            <a:off x="304800" y="2326066"/>
            <a:ext cx="6781800" cy="3593967"/>
          </a:xfrm>
        </p:spPr>
        <p:txBody>
          <a:bodyPr/>
          <a:lstStyle/>
          <a:p>
            <a:r>
              <a:rPr lang="en-US" sz="1600" dirty="0"/>
              <a:t>A goal to select a value of X &amp; Y can be such that the manual release of ECRS would closely mimic how the procurement of ECRS would work when RTC is implemented. </a:t>
            </a:r>
          </a:p>
          <a:p>
            <a:endParaRPr lang="en-US" sz="800" dirty="0"/>
          </a:p>
          <a:p>
            <a:r>
              <a:rPr lang="en-US" sz="1600" dirty="0"/>
              <a:t>In reviewing the historic operations since implementation of ECRS, and the ASDC analysis, selection of X = 30 MW and Y = 10 minutes would result in the first 500 MW of ECRS being released when system lambda is likely around $500/MWh or higher.</a:t>
            </a:r>
          </a:p>
          <a:p>
            <a:endParaRPr lang="en-US" sz="1600" dirty="0"/>
          </a:p>
          <a:p>
            <a:pPr lvl="1"/>
            <a:endParaRPr lang="en-US" dirty="0"/>
          </a:p>
          <a:p>
            <a:pPr lvl="1"/>
            <a:endParaRPr lang="en-US" sz="1600" dirty="0"/>
          </a:p>
          <a:p>
            <a:pPr lvl="1"/>
            <a:endParaRPr lang="en-US" sz="1600" dirty="0"/>
          </a:p>
          <a:p>
            <a:endParaRPr lang="en-US" dirty="0"/>
          </a:p>
        </p:txBody>
      </p:sp>
      <p:sp>
        <p:nvSpPr>
          <p:cNvPr id="4" name="Slide Number Placeholder 3">
            <a:extLst>
              <a:ext uri="{FF2B5EF4-FFF2-40B4-BE49-F238E27FC236}">
                <a16:creationId xmlns:a16="http://schemas.microsoft.com/office/drawing/2014/main" id="{12E3C0F8-E76C-3CF1-AFE7-9095EBE9C607}"/>
              </a:ext>
            </a:extLst>
          </p:cNvPr>
          <p:cNvSpPr>
            <a:spLocks noGrp="1"/>
          </p:cNvSpPr>
          <p:nvPr>
            <p:ph type="sldNum" sz="quarter" idx="4"/>
          </p:nvPr>
        </p:nvSpPr>
        <p:spPr/>
        <p:txBody>
          <a:bodyPr/>
          <a:lstStyle/>
          <a:p>
            <a:fld id="{1D93BD3E-1E9A-4970-A6F7-E7AC52762E0C}" type="slidenum">
              <a:rPr lang="en-US" smtClean="0"/>
              <a:pPr/>
              <a:t>19</a:t>
            </a:fld>
            <a:endParaRPr lang="en-US" dirty="0"/>
          </a:p>
        </p:txBody>
      </p:sp>
      <p:pic>
        <p:nvPicPr>
          <p:cNvPr id="5" name="Picture 4">
            <a:extLst>
              <a:ext uri="{FF2B5EF4-FFF2-40B4-BE49-F238E27FC236}">
                <a16:creationId xmlns:a16="http://schemas.microsoft.com/office/drawing/2014/main" id="{1399EC9C-F32C-A211-655C-5447C551C6CF}"/>
              </a:ext>
            </a:extLst>
          </p:cNvPr>
          <p:cNvPicPr>
            <a:picLocks noChangeAspect="1"/>
          </p:cNvPicPr>
          <p:nvPr/>
        </p:nvPicPr>
        <p:blipFill>
          <a:blip r:embed="rId2"/>
          <a:stretch>
            <a:fillRect/>
          </a:stretch>
        </p:blipFill>
        <p:spPr>
          <a:xfrm>
            <a:off x="6965034" y="2499358"/>
            <a:ext cx="2034186" cy="2316481"/>
          </a:xfrm>
          <a:prstGeom prst="rect">
            <a:avLst/>
          </a:prstGeom>
        </p:spPr>
      </p:pic>
      <p:sp>
        <p:nvSpPr>
          <p:cNvPr id="6" name="Content Placeholder 2">
            <a:extLst>
              <a:ext uri="{FF2B5EF4-FFF2-40B4-BE49-F238E27FC236}">
                <a16:creationId xmlns:a16="http://schemas.microsoft.com/office/drawing/2014/main" id="{1E5419AA-A88C-4E3B-BDB6-EDD3B4AC79B8}"/>
              </a:ext>
            </a:extLst>
          </p:cNvPr>
          <p:cNvSpPr txBox="1">
            <a:spLocks/>
          </p:cNvSpPr>
          <p:nvPr/>
        </p:nvSpPr>
        <p:spPr>
          <a:xfrm>
            <a:off x="304800" y="894595"/>
            <a:ext cx="8534400" cy="1470660"/>
          </a:xfrm>
          <a:prstGeom prst="rect">
            <a:avLst/>
          </a:prstGeom>
          <a:solidFill>
            <a:schemeClr val="bg1">
              <a:lumMod val="95000"/>
            </a:schemeClr>
          </a:solidFill>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600" i="1" dirty="0"/>
              <a:t>Concept: Release SCED dispatchable ECRS in blocks of 500 MW when in Real Time, SCED starts using Power Balance Penalty to forgo dispatching </a:t>
            </a:r>
            <a:r>
              <a:rPr lang="en-US" sz="1600" i="1" dirty="0" err="1"/>
              <a:t>atleast</a:t>
            </a:r>
            <a:r>
              <a:rPr lang="en-US" sz="1600" i="1" dirty="0"/>
              <a:t> X MWs - i.e., total SCED BPs is less than GTBD consistently for Y consecutive minutes</a:t>
            </a:r>
            <a:r>
              <a:rPr lang="en-US" sz="1600" i="1" dirty="0">
                <a:solidFill>
                  <a:schemeClr val="accent6"/>
                </a:solidFill>
              </a:rPr>
              <a:t>. </a:t>
            </a:r>
          </a:p>
          <a:p>
            <a:pPr lvl="1"/>
            <a:r>
              <a:rPr lang="en-US" sz="1600" dirty="0"/>
              <a:t>This condition would be an indication that from SCED perspective it is more economic to rely on Regulation than deploy higher priced MWs. </a:t>
            </a:r>
            <a:endParaRPr lang="en-US" dirty="0"/>
          </a:p>
        </p:txBody>
      </p:sp>
    </p:spTree>
    <p:extLst>
      <p:ext uri="{BB962C8B-B14F-4D97-AF65-F5344CB8AC3E}">
        <p14:creationId xmlns:p14="http://schemas.microsoft.com/office/powerpoint/2010/main" val="154862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15B213E-F926-C904-615C-48DD6719ECF2}"/>
              </a:ext>
            </a:extLst>
          </p:cNvPr>
          <p:cNvSpPr>
            <a:spLocks noGrp="1"/>
          </p:cNvSpPr>
          <p:nvPr>
            <p:ph type="title"/>
          </p:nvPr>
        </p:nvSpPr>
        <p:spPr/>
        <p:txBody>
          <a:bodyPr/>
          <a:lstStyle/>
          <a:p>
            <a:r>
              <a:rPr lang="en-US" dirty="0"/>
              <a:t>Introduction</a:t>
            </a:r>
          </a:p>
        </p:txBody>
      </p:sp>
      <p:sp>
        <p:nvSpPr>
          <p:cNvPr id="9" name="Content Placeholder 8">
            <a:extLst>
              <a:ext uri="{FF2B5EF4-FFF2-40B4-BE49-F238E27FC236}">
                <a16:creationId xmlns:a16="http://schemas.microsoft.com/office/drawing/2014/main" id="{501C3AE0-4730-B585-11BD-F11E7C892202}"/>
              </a:ext>
            </a:extLst>
          </p:cNvPr>
          <p:cNvSpPr>
            <a:spLocks noGrp="1"/>
          </p:cNvSpPr>
          <p:nvPr>
            <p:ph idx="1"/>
          </p:nvPr>
        </p:nvSpPr>
        <p:spPr/>
        <p:txBody>
          <a:bodyPr/>
          <a:lstStyle/>
          <a:p>
            <a:r>
              <a:rPr lang="en-US" sz="1600" dirty="0"/>
              <a:t>As part of the 2024 Ancillary Service (AS) Methodology discussion at the Technical Advisory Committee (TAC) and ERCOT Board (</a:t>
            </a:r>
            <a:r>
              <a:rPr lang="en-US" sz="1600" dirty="0" err="1"/>
              <a:t>BoD</a:t>
            </a:r>
            <a:r>
              <a:rPr lang="en-US" sz="1600" dirty="0"/>
              <a:t>), ERCOT was asked to review by April 30, 2024 the methodology used to compute ERCOT Contingency Reserve Service (ECRS) and potential alternate solutions, taking into account the analysis that the Independent Market Monitor (IMM) has conducted on the impact of ECRS.</a:t>
            </a:r>
          </a:p>
          <a:p>
            <a:endParaRPr lang="en-US" sz="1600" dirty="0"/>
          </a:p>
          <a:p>
            <a:r>
              <a:rPr lang="en-US" sz="1600" dirty="0"/>
              <a:t>This presentation will address the 2024 methodology for computing minimum ECRS requirements.  </a:t>
            </a:r>
          </a:p>
          <a:p>
            <a:endParaRPr lang="en-US" sz="1600" dirty="0"/>
          </a:p>
          <a:p>
            <a:r>
              <a:rPr lang="en-US" sz="1600" dirty="0"/>
              <a:t>Further, recognizing that the approach used to release ECRS may also impact market outcomes, this presentation will  also review the approach and triggers used to release ECRS. </a:t>
            </a:r>
          </a:p>
          <a:p>
            <a:endParaRPr lang="en-US" sz="1600" dirty="0"/>
          </a:p>
          <a:p>
            <a:endParaRPr lang="en-US" sz="1600" dirty="0"/>
          </a:p>
          <a:p>
            <a:endParaRPr lang="en-US" sz="1400" dirty="0"/>
          </a:p>
        </p:txBody>
      </p:sp>
      <p:sp>
        <p:nvSpPr>
          <p:cNvPr id="2" name="Slide Number Placeholder 1">
            <a:extLst>
              <a:ext uri="{FF2B5EF4-FFF2-40B4-BE49-F238E27FC236}">
                <a16:creationId xmlns:a16="http://schemas.microsoft.com/office/drawing/2014/main" id="{48E09FA5-DE69-9EB8-5D2A-F65FFF877A4D}"/>
              </a:ext>
            </a:extLst>
          </p:cNvPr>
          <p:cNvSpPr>
            <a:spLocks noGrp="1"/>
          </p:cNvSpPr>
          <p:nvPr>
            <p:ph type="sldNum" sz="quarter" idx="4"/>
          </p:nvPr>
        </p:nvSpPr>
        <p:spPr/>
        <p:txBody>
          <a:bodyPr/>
          <a:lstStyle/>
          <a:p>
            <a:fld id="{0E7085C4-D6A8-46D9-A1BA-F87C2DEFFCDB}" type="slidenum">
              <a:rPr lang="en-US" smtClean="0"/>
              <a:pPr/>
              <a:t>2</a:t>
            </a:fld>
            <a:endParaRPr lang="en-US" dirty="0"/>
          </a:p>
        </p:txBody>
      </p:sp>
    </p:spTree>
    <p:extLst>
      <p:ext uri="{BB962C8B-B14F-4D97-AF65-F5344CB8AC3E}">
        <p14:creationId xmlns:p14="http://schemas.microsoft.com/office/powerpoint/2010/main" val="180558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90797D-E16A-B356-D22E-57F580DAC818}"/>
              </a:ext>
            </a:extLst>
          </p:cNvPr>
          <p:cNvPicPr>
            <a:picLocks noChangeAspect="1"/>
          </p:cNvPicPr>
          <p:nvPr/>
        </p:nvPicPr>
        <p:blipFill>
          <a:blip r:embed="rId2"/>
          <a:stretch>
            <a:fillRect/>
          </a:stretch>
        </p:blipFill>
        <p:spPr>
          <a:xfrm>
            <a:off x="0" y="868600"/>
            <a:ext cx="9144000" cy="4330286"/>
          </a:xfrm>
          <a:prstGeom prst="rect">
            <a:avLst/>
          </a:prstGeom>
        </p:spPr>
      </p:pic>
      <p:sp>
        <p:nvSpPr>
          <p:cNvPr id="2" name="Title 1">
            <a:extLst>
              <a:ext uri="{FF2B5EF4-FFF2-40B4-BE49-F238E27FC236}">
                <a16:creationId xmlns:a16="http://schemas.microsoft.com/office/drawing/2014/main" id="{1AD44B32-D54E-310A-6237-A68B9557DA76}"/>
              </a:ext>
            </a:extLst>
          </p:cNvPr>
          <p:cNvSpPr>
            <a:spLocks noGrp="1"/>
          </p:cNvSpPr>
          <p:nvPr>
            <p:ph type="title"/>
          </p:nvPr>
        </p:nvSpPr>
        <p:spPr/>
        <p:txBody>
          <a:bodyPr/>
          <a:lstStyle/>
          <a:p>
            <a:r>
              <a:rPr lang="en-US" dirty="0"/>
              <a:t>Example: 8/12/2023</a:t>
            </a:r>
          </a:p>
        </p:txBody>
      </p:sp>
      <p:sp>
        <p:nvSpPr>
          <p:cNvPr id="3" name="Content Placeholder 2">
            <a:extLst>
              <a:ext uri="{FF2B5EF4-FFF2-40B4-BE49-F238E27FC236}">
                <a16:creationId xmlns:a16="http://schemas.microsoft.com/office/drawing/2014/main" id="{02C48A19-E050-C45B-857C-4A39BB2DC686}"/>
              </a:ext>
            </a:extLst>
          </p:cNvPr>
          <p:cNvSpPr>
            <a:spLocks noGrp="1"/>
          </p:cNvSpPr>
          <p:nvPr>
            <p:ph idx="1"/>
          </p:nvPr>
        </p:nvSpPr>
        <p:spPr>
          <a:xfrm>
            <a:off x="304800" y="5305486"/>
            <a:ext cx="8534400" cy="614547"/>
          </a:xfrm>
        </p:spPr>
        <p:txBody>
          <a:bodyPr/>
          <a:lstStyle/>
          <a:p>
            <a:pPr marL="0" indent="0">
              <a:buNone/>
            </a:pPr>
            <a:r>
              <a:rPr lang="en-US" sz="1600" dirty="0"/>
              <a:t>With X=30 and Y=10, this new trigger would recommend an earlier release of ECRS in this case.</a:t>
            </a:r>
          </a:p>
          <a:p>
            <a:endParaRPr lang="en-US" dirty="0"/>
          </a:p>
        </p:txBody>
      </p:sp>
      <p:sp>
        <p:nvSpPr>
          <p:cNvPr id="4" name="Slide Number Placeholder 3">
            <a:extLst>
              <a:ext uri="{FF2B5EF4-FFF2-40B4-BE49-F238E27FC236}">
                <a16:creationId xmlns:a16="http://schemas.microsoft.com/office/drawing/2014/main" id="{A08EFD73-3B4B-48FD-2E8D-26117AE7FB64}"/>
              </a:ext>
            </a:extLst>
          </p:cNvPr>
          <p:cNvSpPr>
            <a:spLocks noGrp="1"/>
          </p:cNvSpPr>
          <p:nvPr>
            <p:ph type="sldNum" sz="quarter" idx="4"/>
          </p:nvPr>
        </p:nvSpPr>
        <p:spPr/>
        <p:txBody>
          <a:bodyPr/>
          <a:lstStyle/>
          <a:p>
            <a:fld id="{1D93BD3E-1E9A-4970-A6F7-E7AC52762E0C}" type="slidenum">
              <a:rPr lang="en-US" smtClean="0"/>
              <a:pPr/>
              <a:t>20</a:t>
            </a:fld>
            <a:endParaRPr lang="en-US"/>
          </a:p>
        </p:txBody>
      </p:sp>
      <p:grpSp>
        <p:nvGrpSpPr>
          <p:cNvPr id="16" name="Group 15">
            <a:extLst>
              <a:ext uri="{FF2B5EF4-FFF2-40B4-BE49-F238E27FC236}">
                <a16:creationId xmlns:a16="http://schemas.microsoft.com/office/drawing/2014/main" id="{C4EB0D53-E934-6EF7-CB26-3B221AD9CE68}"/>
              </a:ext>
            </a:extLst>
          </p:cNvPr>
          <p:cNvGrpSpPr/>
          <p:nvPr/>
        </p:nvGrpSpPr>
        <p:grpSpPr>
          <a:xfrm>
            <a:off x="3362324" y="3686864"/>
            <a:ext cx="3917481" cy="820243"/>
            <a:chOff x="3362324" y="3686864"/>
            <a:chExt cx="3917481" cy="820243"/>
          </a:xfrm>
        </p:grpSpPr>
        <p:sp>
          <p:nvSpPr>
            <p:cNvPr id="8" name="TextBox 7">
              <a:extLst>
                <a:ext uri="{FF2B5EF4-FFF2-40B4-BE49-F238E27FC236}">
                  <a16:creationId xmlns:a16="http://schemas.microsoft.com/office/drawing/2014/main" id="{5ADF844C-34F8-7B38-A583-C0B20E180A4B}"/>
                </a:ext>
              </a:extLst>
            </p:cNvPr>
            <p:cNvSpPr txBox="1"/>
            <p:nvPr/>
          </p:nvSpPr>
          <p:spPr>
            <a:xfrm>
              <a:off x="3362324" y="3686864"/>
              <a:ext cx="3917481" cy="584775"/>
            </a:xfrm>
            <a:prstGeom prst="rect">
              <a:avLst/>
            </a:prstGeom>
            <a:noFill/>
          </p:spPr>
          <p:txBody>
            <a:bodyPr wrap="square" rtlCol="0">
              <a:spAutoFit/>
            </a:bodyPr>
            <a:lstStyle/>
            <a:p>
              <a:pPr algn="ctr"/>
              <a:r>
                <a:rPr lang="en-US" sz="1600" dirty="0">
                  <a:solidFill>
                    <a:schemeClr val="accent1"/>
                  </a:solidFill>
                </a:rPr>
                <a:t>Under-Generation &gt;= 30 for 10 minutes</a:t>
              </a:r>
            </a:p>
            <a:p>
              <a:pPr algn="ctr"/>
              <a:r>
                <a:rPr lang="en-US" sz="1600" dirty="0">
                  <a:solidFill>
                    <a:schemeClr val="accent1"/>
                  </a:solidFill>
                </a:rPr>
                <a:t>Trigger at: 6:45 PM </a:t>
              </a:r>
            </a:p>
          </p:txBody>
        </p:sp>
        <p:cxnSp>
          <p:nvCxnSpPr>
            <p:cNvPr id="12" name="Straight Arrow Connector 11">
              <a:extLst>
                <a:ext uri="{FF2B5EF4-FFF2-40B4-BE49-F238E27FC236}">
                  <a16:creationId xmlns:a16="http://schemas.microsoft.com/office/drawing/2014/main" id="{B9598F76-DBF6-CCE6-6F07-5C588959BFFA}"/>
                </a:ext>
              </a:extLst>
            </p:cNvPr>
            <p:cNvCxnSpPr>
              <a:cxnSpLocks/>
              <a:stCxn id="8" idx="2"/>
            </p:cNvCxnSpPr>
            <p:nvPr/>
          </p:nvCxnSpPr>
          <p:spPr>
            <a:xfrm flipH="1">
              <a:off x="5141289" y="4271639"/>
              <a:ext cx="179776" cy="2354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067ECAEE-4DDC-BEDB-0DFF-C830B5FB0D9C}"/>
              </a:ext>
            </a:extLst>
          </p:cNvPr>
          <p:cNvSpPr txBox="1"/>
          <p:nvPr/>
        </p:nvSpPr>
        <p:spPr>
          <a:xfrm>
            <a:off x="4300631" y="324320"/>
            <a:ext cx="4057772" cy="338554"/>
          </a:xfrm>
          <a:prstGeom prst="rect">
            <a:avLst/>
          </a:prstGeom>
          <a:noFill/>
        </p:spPr>
        <p:txBody>
          <a:bodyPr wrap="square" rtlCol="0">
            <a:spAutoFit/>
          </a:bodyPr>
          <a:lstStyle/>
          <a:p>
            <a:pPr algn="ctr"/>
            <a:r>
              <a:rPr lang="en-US" sz="1600" dirty="0">
                <a:solidFill>
                  <a:schemeClr val="accent1"/>
                </a:solidFill>
              </a:rPr>
              <a:t>Historical ECRS Release at: 7:37 PM</a:t>
            </a:r>
          </a:p>
        </p:txBody>
      </p:sp>
      <p:cxnSp>
        <p:nvCxnSpPr>
          <p:cNvPr id="19" name="Straight Arrow Connector 18">
            <a:extLst>
              <a:ext uri="{FF2B5EF4-FFF2-40B4-BE49-F238E27FC236}">
                <a16:creationId xmlns:a16="http://schemas.microsoft.com/office/drawing/2014/main" id="{5C5724CF-8822-F2FB-7D51-904B804FD907}"/>
              </a:ext>
            </a:extLst>
          </p:cNvPr>
          <p:cNvCxnSpPr>
            <a:stCxn id="15" idx="2"/>
          </p:cNvCxnSpPr>
          <p:nvPr/>
        </p:nvCxnSpPr>
        <p:spPr>
          <a:xfrm>
            <a:off x="6329517" y="662874"/>
            <a:ext cx="407546" cy="10597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CBBF609-48A2-A0BD-50A3-E691C706ED6B}"/>
              </a:ext>
            </a:extLst>
          </p:cNvPr>
          <p:cNvSpPr txBox="1"/>
          <p:nvPr/>
        </p:nvSpPr>
        <p:spPr>
          <a:xfrm>
            <a:off x="381001" y="3748418"/>
            <a:ext cx="2590800" cy="338554"/>
          </a:xfrm>
          <a:prstGeom prst="rect">
            <a:avLst/>
          </a:prstGeom>
          <a:noFill/>
        </p:spPr>
        <p:txBody>
          <a:bodyPr wrap="square" rtlCol="0">
            <a:spAutoFit/>
          </a:bodyPr>
          <a:lstStyle/>
          <a:p>
            <a:pPr algn="ctr"/>
            <a:r>
              <a:rPr lang="en-US" sz="1600" dirty="0">
                <a:solidFill>
                  <a:schemeClr val="accent1"/>
                </a:solidFill>
              </a:rPr>
              <a:t>SCED Under-Generation</a:t>
            </a:r>
          </a:p>
        </p:txBody>
      </p:sp>
      <p:cxnSp>
        <p:nvCxnSpPr>
          <p:cNvPr id="6" name="Straight Arrow Connector 5">
            <a:extLst>
              <a:ext uri="{FF2B5EF4-FFF2-40B4-BE49-F238E27FC236}">
                <a16:creationId xmlns:a16="http://schemas.microsoft.com/office/drawing/2014/main" id="{0E6E758A-57B9-2ED1-A85F-ADA52262894A}"/>
              </a:ext>
            </a:extLst>
          </p:cNvPr>
          <p:cNvCxnSpPr>
            <a:cxnSpLocks/>
            <a:stCxn id="5" idx="2"/>
          </p:cNvCxnSpPr>
          <p:nvPr/>
        </p:nvCxnSpPr>
        <p:spPr>
          <a:xfrm>
            <a:off x="1676401" y="4086972"/>
            <a:ext cx="3131573" cy="400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897A2E4-6A98-4DF7-A232-B64526B9B387}"/>
              </a:ext>
            </a:extLst>
          </p:cNvPr>
          <p:cNvCxnSpPr>
            <a:cxnSpLocks/>
            <a:stCxn id="5" idx="2"/>
          </p:cNvCxnSpPr>
          <p:nvPr/>
        </p:nvCxnSpPr>
        <p:spPr>
          <a:xfrm flipH="1">
            <a:off x="837708" y="4086972"/>
            <a:ext cx="838693" cy="443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19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2B12-972C-83D5-1E57-695A6CF1FA62}"/>
              </a:ext>
            </a:extLst>
          </p:cNvPr>
          <p:cNvSpPr>
            <a:spLocks noGrp="1"/>
          </p:cNvSpPr>
          <p:nvPr>
            <p:ph type="title"/>
          </p:nvPr>
        </p:nvSpPr>
        <p:spPr/>
        <p:txBody>
          <a:bodyPr/>
          <a:lstStyle/>
          <a:p>
            <a:r>
              <a:rPr lang="en-US" sz="2000" dirty="0"/>
              <a:t>New Manual Trigger: Some Considerations</a:t>
            </a:r>
          </a:p>
        </p:txBody>
      </p:sp>
      <p:sp>
        <p:nvSpPr>
          <p:cNvPr id="3" name="Content Placeholder 2">
            <a:extLst>
              <a:ext uri="{FF2B5EF4-FFF2-40B4-BE49-F238E27FC236}">
                <a16:creationId xmlns:a16="http://schemas.microsoft.com/office/drawing/2014/main" id="{39EDB9C9-EE6D-A4C6-B4F2-F7BB17DC3C27}"/>
              </a:ext>
            </a:extLst>
          </p:cNvPr>
          <p:cNvSpPr>
            <a:spLocks noGrp="1"/>
          </p:cNvSpPr>
          <p:nvPr>
            <p:ph idx="1"/>
          </p:nvPr>
        </p:nvSpPr>
        <p:spPr>
          <a:xfrm>
            <a:off x="304800" y="855406"/>
            <a:ext cx="3028335" cy="5064627"/>
          </a:xfrm>
        </p:spPr>
        <p:txBody>
          <a:bodyPr/>
          <a:lstStyle/>
          <a:p>
            <a:pPr marL="0" marR="0" lvl="0" indent="0" algn="l" defTabSz="914400" rtl="0" eaLnBrk="1" fontAlgn="auto" latinLnBrk="0" hangingPunct="1">
              <a:spcBef>
                <a:spcPct val="20000"/>
              </a:spcBef>
              <a:spcAft>
                <a:spcPts val="0"/>
              </a:spcAft>
              <a:buClrTx/>
              <a:buSzTx/>
              <a:buNone/>
              <a:tabLst/>
              <a:defRPr/>
            </a:pPr>
            <a:r>
              <a:rPr lang="en-US" sz="1600" dirty="0"/>
              <a:t>Using X=30, Y=10 on operation data since July 1, 2023 to test when the </a:t>
            </a:r>
            <a:r>
              <a:rPr lang="en-US" sz="1600" dirty="0" err="1"/>
              <a:t>undergeneration</a:t>
            </a:r>
            <a:r>
              <a:rPr lang="en-US" sz="1600" dirty="0"/>
              <a:t> based concept would trigger ECRS release, it was  observed that the concept picked:</a:t>
            </a:r>
          </a:p>
          <a:p>
            <a:pPr marL="500062" indent="-342900">
              <a:buFont typeface="Wingdings" panose="05000000000000000000" pitchFamily="2" charset="2"/>
              <a:buChar char="ü"/>
              <a:defRPr/>
            </a:pPr>
            <a:r>
              <a:rPr lang="en-US" sz="1400" dirty="0">
                <a:effectLst/>
                <a:ea typeface="Times New Roman" panose="02020603050405020304" pitchFamily="18" charset="0"/>
              </a:rPr>
              <a:t>same days when ECRS was released but in many cases indicates the need to release ECRS earlier</a:t>
            </a:r>
            <a:endParaRPr lang="en-US" sz="1400" i="1" dirty="0">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new days when ECRS wasn’t released</a:t>
            </a:r>
            <a:endParaRPr lang="en-US" sz="1400" i="1" dirty="0">
              <a:effectLst/>
              <a:ea typeface="Times New Roman" panose="02020603050405020304" pitchFamily="18" charset="0"/>
            </a:endParaRPr>
          </a:p>
          <a:p>
            <a:pPr marL="500062" indent="-342900">
              <a:buFont typeface="Wingdings" panose="05000000000000000000" pitchFamily="2" charset="2"/>
              <a:buChar char="ü"/>
              <a:defRPr/>
            </a:pPr>
            <a:r>
              <a:rPr lang="en-US" sz="1400" dirty="0">
                <a:effectLst/>
                <a:ea typeface="Times New Roman" panose="02020603050405020304" pitchFamily="18" charset="0"/>
              </a:rPr>
              <a:t>days with high pricing due to high congestion costs</a:t>
            </a:r>
            <a:endParaRPr lang="en-US" sz="1400" dirty="0"/>
          </a:p>
          <a:p>
            <a:pPr marL="442912" indent="-285750">
              <a:lnSpc>
                <a:spcPct val="150000"/>
              </a:lnSpc>
              <a:defRPr/>
            </a:pPr>
            <a:endParaRPr lang="en-US" sz="1600" dirty="0"/>
          </a:p>
          <a:p>
            <a:endParaRPr lang="en-US" dirty="0"/>
          </a:p>
        </p:txBody>
      </p:sp>
      <p:sp>
        <p:nvSpPr>
          <p:cNvPr id="4" name="Slide Number Placeholder 3">
            <a:extLst>
              <a:ext uri="{FF2B5EF4-FFF2-40B4-BE49-F238E27FC236}">
                <a16:creationId xmlns:a16="http://schemas.microsoft.com/office/drawing/2014/main" id="{D3156D04-BAC5-46EA-3E9B-57BF3B268F04}"/>
              </a:ext>
            </a:extLst>
          </p:cNvPr>
          <p:cNvSpPr>
            <a:spLocks noGrp="1"/>
          </p:cNvSpPr>
          <p:nvPr>
            <p:ph type="sldNum" sz="quarter" idx="4"/>
          </p:nvPr>
        </p:nvSpPr>
        <p:spPr/>
        <p:txBody>
          <a:bodyPr/>
          <a:lstStyle/>
          <a:p>
            <a:fld id="{1D93BD3E-1E9A-4970-A6F7-E7AC52762E0C}" type="slidenum">
              <a:rPr lang="en-US" smtClean="0"/>
              <a:pPr/>
              <a:t>21</a:t>
            </a:fld>
            <a:endParaRPr lang="en-US" dirty="0"/>
          </a:p>
        </p:txBody>
      </p:sp>
      <p:pic>
        <p:nvPicPr>
          <p:cNvPr id="5" name="Picture 4">
            <a:extLst>
              <a:ext uri="{FF2B5EF4-FFF2-40B4-BE49-F238E27FC236}">
                <a16:creationId xmlns:a16="http://schemas.microsoft.com/office/drawing/2014/main" id="{BA8E2DBA-6DFC-28A9-5FDD-BB33E8A3A846}"/>
              </a:ext>
            </a:extLst>
          </p:cNvPr>
          <p:cNvPicPr>
            <a:picLocks noChangeAspect="1"/>
          </p:cNvPicPr>
          <p:nvPr/>
        </p:nvPicPr>
        <p:blipFill>
          <a:blip r:embed="rId2"/>
          <a:stretch>
            <a:fillRect/>
          </a:stretch>
        </p:blipFill>
        <p:spPr>
          <a:xfrm>
            <a:off x="3348384" y="762000"/>
            <a:ext cx="5795618" cy="4876800"/>
          </a:xfrm>
          <a:prstGeom prst="rect">
            <a:avLst/>
          </a:prstGeom>
        </p:spPr>
      </p:pic>
      <p:sp>
        <p:nvSpPr>
          <p:cNvPr id="6" name="TextBox 5">
            <a:extLst>
              <a:ext uri="{FF2B5EF4-FFF2-40B4-BE49-F238E27FC236}">
                <a16:creationId xmlns:a16="http://schemas.microsoft.com/office/drawing/2014/main" id="{894DAD31-4287-3632-842C-9B35F65FDEAA}"/>
              </a:ext>
            </a:extLst>
          </p:cNvPr>
          <p:cNvSpPr txBox="1"/>
          <p:nvPr/>
        </p:nvSpPr>
        <p:spPr>
          <a:xfrm>
            <a:off x="4090220" y="5766019"/>
            <a:ext cx="3687096" cy="251323"/>
          </a:xfrm>
          <a:prstGeom prst="rect">
            <a:avLst/>
          </a:prstGeom>
          <a:solidFill>
            <a:schemeClr val="accent3">
              <a:lumMod val="20000"/>
              <a:lumOff val="80000"/>
            </a:schemeClr>
          </a:solidFill>
        </p:spPr>
        <p:txBody>
          <a:bodyPr wrap="square" rtlCol="0">
            <a:noAutofit/>
          </a:bodyPr>
          <a:lstStyle/>
          <a:p>
            <a:r>
              <a:rPr lang="en-US" sz="1050" b="1" dirty="0"/>
              <a:t>Green indicates a day with no historical ECRS Release</a:t>
            </a:r>
          </a:p>
        </p:txBody>
      </p:sp>
    </p:spTree>
    <p:extLst>
      <p:ext uri="{BB962C8B-B14F-4D97-AF65-F5344CB8AC3E}">
        <p14:creationId xmlns:p14="http://schemas.microsoft.com/office/powerpoint/2010/main" val="1652063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03B8-D11F-80D7-C6CD-8E30E4AE4968}"/>
              </a:ext>
            </a:extLst>
          </p:cNvPr>
          <p:cNvSpPr>
            <a:spLocks noGrp="1"/>
          </p:cNvSpPr>
          <p:nvPr>
            <p:ph type="title"/>
          </p:nvPr>
        </p:nvSpPr>
        <p:spPr/>
        <p:txBody>
          <a:bodyPr/>
          <a:lstStyle/>
          <a:p>
            <a:r>
              <a:rPr lang="en-US" sz="2400" dirty="0"/>
              <a:t>New Manual Trigger: Deployments and Recall</a:t>
            </a:r>
          </a:p>
        </p:txBody>
      </p:sp>
      <p:sp>
        <p:nvSpPr>
          <p:cNvPr id="3" name="Content Placeholder 2">
            <a:extLst>
              <a:ext uri="{FF2B5EF4-FFF2-40B4-BE49-F238E27FC236}">
                <a16:creationId xmlns:a16="http://schemas.microsoft.com/office/drawing/2014/main" id="{E72352AD-B204-4422-32B5-04763A6CC504}"/>
              </a:ext>
            </a:extLst>
          </p:cNvPr>
          <p:cNvSpPr>
            <a:spLocks noGrp="1"/>
          </p:cNvSpPr>
          <p:nvPr>
            <p:ph idx="1"/>
          </p:nvPr>
        </p:nvSpPr>
        <p:spPr/>
        <p:txBody>
          <a:bodyPr/>
          <a:lstStyle/>
          <a:p>
            <a:pPr marL="0" indent="0">
              <a:buNone/>
            </a:pPr>
            <a:r>
              <a:rPr lang="en-US" sz="1600" i="1" dirty="0">
                <a:solidFill>
                  <a:schemeClr val="accent6"/>
                </a:solidFill>
              </a:rPr>
              <a:t>Release ECRS when in Real Time, SCED starts using Power Balance Penalty to forgo dispatching at least X MWs - i.e., total SCED BPs is less than GTBD consistently for Y consecutive minutes.</a:t>
            </a:r>
          </a:p>
          <a:p>
            <a:pPr marL="0" indent="0">
              <a:buNone/>
            </a:pPr>
            <a:endParaRPr lang="en-US" sz="1600" b="1" dirty="0">
              <a:solidFill>
                <a:schemeClr val="accent1"/>
              </a:solidFill>
            </a:endParaRPr>
          </a:p>
          <a:p>
            <a:pPr marL="0" indent="0">
              <a:buNone/>
            </a:pPr>
            <a:r>
              <a:rPr lang="en-US" sz="1600" b="1" dirty="0">
                <a:solidFill>
                  <a:schemeClr val="accent1"/>
                </a:solidFill>
              </a:rPr>
              <a:t>Deployment</a:t>
            </a:r>
          </a:p>
          <a:p>
            <a:r>
              <a:rPr lang="en-US" sz="1600" dirty="0"/>
              <a:t>When this trigger is met ECRS, ERCOT may release up to 500 MW of SCED Dispatchable ECRS capacity.</a:t>
            </a:r>
          </a:p>
          <a:p>
            <a:r>
              <a:rPr lang="en-US" sz="1600" dirty="0"/>
              <a:t>If after releasing ECRS, X MW or more of </a:t>
            </a:r>
            <a:r>
              <a:rPr lang="en-US" sz="1600" dirty="0" err="1"/>
              <a:t>undergen</a:t>
            </a:r>
            <a:r>
              <a:rPr lang="en-US" sz="1600" dirty="0"/>
              <a:t> continues to persists, ERCOT may further release ECRS in small blocks of up to 500 MW. </a:t>
            </a:r>
          </a:p>
          <a:p>
            <a:r>
              <a:rPr lang="en-US" sz="1600" dirty="0"/>
              <a:t>Note that when manually releasing ECRS, ERCOT plans to preserve 900 MW of SCED Dispatchable ECRS for frequency recovery. However, if </a:t>
            </a:r>
            <a:r>
              <a:rPr lang="en-US" sz="1600" dirty="0" err="1"/>
              <a:t>undergen</a:t>
            </a:r>
            <a:r>
              <a:rPr lang="en-US" sz="1600" dirty="0"/>
              <a:t> continues to persist and/or dispatchable headroom continues to decline releasing ECRS in small blocks is expected to continue till </a:t>
            </a:r>
            <a:r>
              <a:rPr lang="en-US" sz="1600" dirty="0" err="1"/>
              <a:t>undergen</a:t>
            </a:r>
            <a:r>
              <a:rPr lang="en-US" sz="1600" dirty="0"/>
              <a:t> reduces or all of SCED dispatchable ECRS is released.</a:t>
            </a:r>
          </a:p>
          <a:p>
            <a:pPr marL="0" indent="0">
              <a:buNone/>
            </a:pPr>
            <a:endParaRPr lang="en-US" b="1" dirty="0">
              <a:solidFill>
                <a:schemeClr val="accent1"/>
              </a:solidFill>
            </a:endParaRPr>
          </a:p>
          <a:p>
            <a:pPr marL="0" indent="0">
              <a:buNone/>
            </a:pPr>
            <a:r>
              <a:rPr lang="en-US" b="1" dirty="0">
                <a:solidFill>
                  <a:schemeClr val="accent1"/>
                </a:solidFill>
              </a:rPr>
              <a:t>Recall</a:t>
            </a:r>
          </a:p>
          <a:p>
            <a:r>
              <a:rPr lang="en-US" sz="1600" dirty="0"/>
              <a:t>ERCOT will recall ECRS using the following two approaches, </a:t>
            </a:r>
          </a:p>
          <a:p>
            <a:pPr lvl="1"/>
            <a:r>
              <a:rPr lang="en-US" sz="1600" dirty="0"/>
              <a:t>Monitor SCED </a:t>
            </a:r>
            <a:r>
              <a:rPr lang="en-US" sz="1600" dirty="0" err="1"/>
              <a:t>undergeneration</a:t>
            </a:r>
            <a:r>
              <a:rPr lang="en-US" sz="1600" dirty="0"/>
              <a:t> MW as well and may recall when under-gen is at 0 MW for more than 30 consecutive minutes OR </a:t>
            </a:r>
          </a:p>
          <a:p>
            <a:pPr lvl="1"/>
            <a:r>
              <a:rPr lang="en-US" sz="1600" dirty="0"/>
              <a:t>Recall ECRS deployment after sunset - i.e., after the need for ECRS has ended</a:t>
            </a:r>
          </a:p>
          <a:p>
            <a:pPr marL="0" indent="0">
              <a:buNone/>
            </a:pPr>
            <a:endParaRPr lang="en-US" b="1" dirty="0">
              <a:solidFill>
                <a:schemeClr val="accent1"/>
              </a:solidFill>
            </a:endParaRPr>
          </a:p>
        </p:txBody>
      </p:sp>
      <p:sp>
        <p:nvSpPr>
          <p:cNvPr id="4" name="Slide Number Placeholder 3">
            <a:extLst>
              <a:ext uri="{FF2B5EF4-FFF2-40B4-BE49-F238E27FC236}">
                <a16:creationId xmlns:a16="http://schemas.microsoft.com/office/drawing/2014/main" id="{B1FD0A2F-7684-1412-62CE-20B0BE142912}"/>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Tree>
    <p:extLst>
      <p:ext uri="{BB962C8B-B14F-4D97-AF65-F5344CB8AC3E}">
        <p14:creationId xmlns:p14="http://schemas.microsoft.com/office/powerpoint/2010/main" val="2465649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EE59-4679-3971-6EC0-5D79C1C89175}"/>
              </a:ext>
            </a:extLst>
          </p:cNvPr>
          <p:cNvSpPr>
            <a:spLocks noGrp="1"/>
          </p:cNvSpPr>
          <p:nvPr>
            <p:ph type="title"/>
          </p:nvPr>
        </p:nvSpPr>
        <p:spPr/>
        <p:txBody>
          <a:bodyPr/>
          <a:lstStyle/>
          <a:p>
            <a:r>
              <a:rPr lang="en-US" sz="2800" dirty="0"/>
              <a:t>Summary and Next Steps</a:t>
            </a:r>
          </a:p>
        </p:txBody>
      </p:sp>
      <p:sp>
        <p:nvSpPr>
          <p:cNvPr id="3" name="Content Placeholder 2">
            <a:extLst>
              <a:ext uri="{FF2B5EF4-FFF2-40B4-BE49-F238E27FC236}">
                <a16:creationId xmlns:a16="http://schemas.microsoft.com/office/drawing/2014/main" id="{AE73E333-6E41-053F-1369-978114B9AD7A}"/>
              </a:ext>
            </a:extLst>
          </p:cNvPr>
          <p:cNvSpPr>
            <a:spLocks noGrp="1"/>
          </p:cNvSpPr>
          <p:nvPr>
            <p:ph idx="1"/>
          </p:nvPr>
        </p:nvSpPr>
        <p:spPr>
          <a:xfrm>
            <a:off x="304800" y="855406"/>
            <a:ext cx="5126892" cy="5064627"/>
          </a:xfrm>
        </p:spPr>
        <p:txBody>
          <a:bodyPr/>
          <a:lstStyle/>
          <a:p>
            <a:r>
              <a:rPr lang="en-US" sz="1600" dirty="0"/>
              <a:t>ERCOT is not proposing any further changes to the methodology used for computing minimum ECRS quantities in 2024. </a:t>
            </a:r>
          </a:p>
          <a:p>
            <a:pPr lvl="1"/>
            <a:r>
              <a:rPr lang="en-US" sz="1600" i="1" dirty="0"/>
              <a:t>ERCOT is open to continue discussing the IMM’s feedback on this as a part of the PUC AS study and 2025 AS Methodology discussion.</a:t>
            </a:r>
          </a:p>
          <a:p>
            <a:endParaRPr lang="en-US" sz="800" dirty="0"/>
          </a:p>
          <a:p>
            <a:r>
              <a:rPr lang="en-US" sz="1600" dirty="0"/>
              <a:t>ERCOT is agreeable to a new trigger to deploy SCED Dispatchable ECRS.</a:t>
            </a:r>
          </a:p>
          <a:p>
            <a:pPr lvl="1"/>
            <a:r>
              <a:rPr lang="en-US" sz="1600" dirty="0"/>
              <a:t>Parameters for this new trigger will need to be defined. </a:t>
            </a:r>
          </a:p>
          <a:p>
            <a:pPr lvl="1"/>
            <a:endParaRPr lang="en-US" sz="800" dirty="0"/>
          </a:p>
          <a:p>
            <a:r>
              <a:rPr lang="en-US" sz="1600" dirty="0"/>
              <a:t>ERCOT will work with the IMM to refine the concept to release a portion of ECRS at a designated Energy Offer floor and will aim to publish an NPRR for consideration at the June 13, 2024 Protocols Revision Subcommittee (PRS) meeting.</a:t>
            </a:r>
          </a:p>
          <a:p>
            <a:endParaRPr lang="en-US" sz="800" dirty="0"/>
          </a:p>
          <a:p>
            <a:r>
              <a:rPr lang="en-US" sz="1600" dirty="0"/>
              <a:t>ERCOT requests stakeholder feedback on ECRS release, including parameters for the new manual trigger. Email: nmago@ercot</a:t>
            </a:r>
            <a:r>
              <a:rPr lang="en-US" sz="1600"/>
              <a:t>.com.</a:t>
            </a:r>
            <a:endParaRPr lang="en-US" dirty="0"/>
          </a:p>
        </p:txBody>
      </p:sp>
      <p:sp>
        <p:nvSpPr>
          <p:cNvPr id="4" name="Slide Number Placeholder 3">
            <a:extLst>
              <a:ext uri="{FF2B5EF4-FFF2-40B4-BE49-F238E27FC236}">
                <a16:creationId xmlns:a16="http://schemas.microsoft.com/office/drawing/2014/main" id="{98CF10EE-41E9-496C-E076-CD2BC73B861A}"/>
              </a:ext>
            </a:extLst>
          </p:cNvPr>
          <p:cNvSpPr>
            <a:spLocks noGrp="1"/>
          </p:cNvSpPr>
          <p:nvPr>
            <p:ph type="sldNum" sz="quarter" idx="4"/>
          </p:nvPr>
        </p:nvSpPr>
        <p:spPr/>
        <p:txBody>
          <a:bodyPr/>
          <a:lstStyle/>
          <a:p>
            <a:fld id="{1D93BD3E-1E9A-4970-A6F7-E7AC52762E0C}" type="slidenum">
              <a:rPr lang="en-US" smtClean="0"/>
              <a:pPr/>
              <a:t>23</a:t>
            </a:fld>
            <a:endParaRPr lang="en-US" dirty="0"/>
          </a:p>
        </p:txBody>
      </p:sp>
      <p:sp>
        <p:nvSpPr>
          <p:cNvPr id="5" name="Content Placeholder 17">
            <a:extLst>
              <a:ext uri="{FF2B5EF4-FFF2-40B4-BE49-F238E27FC236}">
                <a16:creationId xmlns:a16="http://schemas.microsoft.com/office/drawing/2014/main" id="{F57524F3-27B0-4FCE-2233-54BD391D0724}"/>
              </a:ext>
            </a:extLst>
          </p:cNvPr>
          <p:cNvSpPr txBox="1">
            <a:spLocks/>
          </p:cNvSpPr>
          <p:nvPr/>
        </p:nvSpPr>
        <p:spPr>
          <a:xfrm>
            <a:off x="5611446" y="855406"/>
            <a:ext cx="3319829" cy="2921464"/>
          </a:xfrm>
          <a:prstGeom prst="rect">
            <a:avLst/>
          </a:prstGeom>
          <a:solidFill>
            <a:schemeClr val="bg1">
              <a:lumMod val="95000"/>
            </a:schemeClr>
          </a:solidFill>
          <a:ln w="28575">
            <a:solidFill>
              <a:schemeClr val="accent1"/>
            </a:solidFill>
          </a:ln>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1600" b="1" u="sng" cap="all" dirty="0"/>
              <a:t>Timeline for Discussion</a:t>
            </a:r>
          </a:p>
          <a:p>
            <a:endParaRPr lang="en-US" sz="1600" dirty="0">
              <a:solidFill>
                <a:schemeClr val="accent2"/>
              </a:solidFill>
            </a:endParaRPr>
          </a:p>
          <a:p>
            <a:pPr>
              <a:buFont typeface="Wingdings" panose="05000000000000000000" pitchFamily="2" charset="2"/>
              <a:buChar char="ü"/>
            </a:pPr>
            <a:r>
              <a:rPr lang="en-US" sz="1600" dirty="0">
                <a:solidFill>
                  <a:schemeClr val="accent2"/>
                </a:solidFill>
              </a:rPr>
              <a:t>March 19, 2024 – Workshop </a:t>
            </a:r>
          </a:p>
          <a:p>
            <a:pPr marL="0" indent="0">
              <a:buFont typeface="Arial" panose="020B0604020202020204" pitchFamily="34" charset="0"/>
              <a:buNone/>
            </a:pPr>
            <a:endParaRPr lang="en-US" sz="1200" i="1" dirty="0">
              <a:solidFill>
                <a:schemeClr val="accent2"/>
              </a:solidFill>
            </a:endParaRPr>
          </a:p>
          <a:p>
            <a:r>
              <a:rPr lang="en-US" sz="1600" dirty="0">
                <a:solidFill>
                  <a:schemeClr val="accent2"/>
                </a:solidFill>
              </a:rPr>
              <a:t>April 03, 2024 – WMS</a:t>
            </a:r>
          </a:p>
          <a:p>
            <a:r>
              <a:rPr lang="en-US" sz="1600" dirty="0">
                <a:solidFill>
                  <a:schemeClr val="accent2"/>
                </a:solidFill>
              </a:rPr>
              <a:t>April 04, 2024 – ROS</a:t>
            </a:r>
          </a:p>
          <a:p>
            <a:endParaRPr lang="en-US" sz="1600" dirty="0">
              <a:solidFill>
                <a:schemeClr val="accent2"/>
              </a:solidFill>
            </a:endParaRPr>
          </a:p>
          <a:p>
            <a:r>
              <a:rPr lang="en-US" sz="1600" dirty="0">
                <a:solidFill>
                  <a:schemeClr val="accent2"/>
                </a:solidFill>
              </a:rPr>
              <a:t>April 15, 2024 – TAC</a:t>
            </a:r>
          </a:p>
          <a:p>
            <a:r>
              <a:rPr lang="en-US" sz="1600" dirty="0">
                <a:solidFill>
                  <a:schemeClr val="accent2"/>
                </a:solidFill>
              </a:rPr>
              <a:t>April 23, 2024 – </a:t>
            </a:r>
            <a:r>
              <a:rPr lang="en-US" sz="1600" dirty="0" err="1">
                <a:solidFill>
                  <a:schemeClr val="accent2"/>
                </a:solidFill>
              </a:rPr>
              <a:t>BoD</a:t>
            </a:r>
            <a:endParaRPr lang="en-US" dirty="0"/>
          </a:p>
        </p:txBody>
      </p:sp>
    </p:spTree>
    <p:extLst>
      <p:ext uri="{BB962C8B-B14F-4D97-AF65-F5344CB8AC3E}">
        <p14:creationId xmlns:p14="http://schemas.microsoft.com/office/powerpoint/2010/main" val="170505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4512F-210C-70FA-91A0-254945426F4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BAEE8D4-F504-0C72-A1BC-ABEA5CDFCFEA}"/>
              </a:ext>
            </a:extLst>
          </p:cNvPr>
          <p:cNvSpPr>
            <a:spLocks noGrp="1"/>
          </p:cNvSpPr>
          <p:nvPr>
            <p:ph idx="1"/>
          </p:nvPr>
        </p:nvSpPr>
        <p:spPr/>
        <p:txBody>
          <a:bodyPr/>
          <a:lstStyle/>
          <a:p>
            <a:r>
              <a:rPr lang="en-US" sz="1600" dirty="0"/>
              <a:t>ERCOT Contingency Reserve Service (ECRS) is a service that is that is capable of being ramped to a specified output level within 10 minutes.</a:t>
            </a:r>
          </a:p>
          <a:p>
            <a:endParaRPr lang="en-US" sz="1600" dirty="0"/>
          </a:p>
          <a:p>
            <a:r>
              <a:rPr lang="en-US" sz="1600" dirty="0"/>
              <a:t>ECRS may be provided by </a:t>
            </a:r>
          </a:p>
          <a:p>
            <a:pPr lvl="1"/>
            <a:r>
              <a:rPr lang="en-US" sz="1600" dirty="0"/>
              <a:t>unloaded, On-Line Generation Resource capacity; </a:t>
            </a:r>
          </a:p>
          <a:p>
            <a:pPr lvl="1"/>
            <a:r>
              <a:rPr lang="en-US" sz="1600" dirty="0"/>
              <a:t>Quick Start Generation Resources (QSGRs); </a:t>
            </a:r>
          </a:p>
          <a:p>
            <a:pPr lvl="1"/>
            <a:r>
              <a:rPr lang="en-US" sz="1600" dirty="0"/>
              <a:t>Load Resources that may or may not be controlled by high-set, under-frequency relays; </a:t>
            </a:r>
          </a:p>
          <a:p>
            <a:pPr lvl="1"/>
            <a:r>
              <a:rPr lang="en-US" sz="1600" dirty="0"/>
              <a:t>Controllable Load Resources; and </a:t>
            </a:r>
          </a:p>
          <a:p>
            <a:pPr lvl="1"/>
            <a:r>
              <a:rPr lang="en-US" sz="1600" dirty="0"/>
              <a:t>Generation Resources operating in synchronous condenser fast-response mode, as defined in the Operating Guides. </a:t>
            </a:r>
          </a:p>
          <a:p>
            <a:pPr lvl="1"/>
            <a:endParaRPr lang="en-US" sz="1600" dirty="0"/>
          </a:p>
          <a:p>
            <a:r>
              <a:rPr lang="en-US" sz="1600" dirty="0"/>
              <a:t>ECRS may be deployed/released to </a:t>
            </a:r>
          </a:p>
          <a:p>
            <a:pPr lvl="1"/>
            <a:r>
              <a:rPr lang="en-US" sz="1600" dirty="0"/>
              <a:t>restore frequency within 10 minutes of a significant frequency deviation and recover deployed Regulation Service, </a:t>
            </a:r>
          </a:p>
          <a:p>
            <a:pPr lvl="1"/>
            <a:r>
              <a:rPr lang="en-US" sz="1600" dirty="0"/>
              <a:t>compensate for intra-hour net load forecast uncertainty and variability on days in which large amounts of online thermal ramping capability is not available, or </a:t>
            </a:r>
          </a:p>
          <a:p>
            <a:pPr lvl="1"/>
            <a:r>
              <a:rPr lang="en-US" sz="1600" dirty="0"/>
              <a:t>when there is a limited amount of capacity available for Security-Constrained Economic Dispatch (SCED). </a:t>
            </a:r>
          </a:p>
          <a:p>
            <a:endParaRPr lang="en-US" dirty="0"/>
          </a:p>
        </p:txBody>
      </p:sp>
      <p:sp>
        <p:nvSpPr>
          <p:cNvPr id="4" name="Slide Number Placeholder 3">
            <a:extLst>
              <a:ext uri="{FF2B5EF4-FFF2-40B4-BE49-F238E27FC236}">
                <a16:creationId xmlns:a16="http://schemas.microsoft.com/office/drawing/2014/main" id="{773FECF1-98F2-C95C-8935-61A6DEE2007C}"/>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09844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1BE1-49E6-326F-9752-5E64DCE772F2}"/>
              </a:ext>
            </a:extLst>
          </p:cNvPr>
          <p:cNvSpPr>
            <a:spLocks noGrp="1"/>
          </p:cNvSpPr>
          <p:nvPr>
            <p:ph type="title"/>
          </p:nvPr>
        </p:nvSpPr>
        <p:spPr/>
        <p:txBody>
          <a:bodyPr/>
          <a:lstStyle/>
          <a:p>
            <a:r>
              <a:rPr lang="en-US" dirty="0"/>
              <a:t>ECRS Requirement Methodology</a:t>
            </a:r>
          </a:p>
        </p:txBody>
      </p:sp>
      <p:sp>
        <p:nvSpPr>
          <p:cNvPr id="3" name="Content Placeholder 2">
            <a:extLst>
              <a:ext uri="{FF2B5EF4-FFF2-40B4-BE49-F238E27FC236}">
                <a16:creationId xmlns:a16="http://schemas.microsoft.com/office/drawing/2014/main" id="{C254DB78-B424-FC03-227F-C07E4928475F}"/>
              </a:ext>
            </a:extLst>
          </p:cNvPr>
          <p:cNvSpPr>
            <a:spLocks noGrp="1"/>
          </p:cNvSpPr>
          <p:nvPr>
            <p:ph idx="1"/>
          </p:nvPr>
        </p:nvSpPr>
        <p:spPr/>
        <p:txBody>
          <a:bodyPr/>
          <a:lstStyle/>
          <a:p>
            <a:r>
              <a:rPr lang="en-US" sz="1600" dirty="0"/>
              <a:t>ECRS requirement is the sum of </a:t>
            </a:r>
          </a:p>
          <a:p>
            <a:pPr lvl="1"/>
            <a:r>
              <a:rPr lang="en-US" sz="1600" dirty="0"/>
              <a:t>capacity needed to recover frequency following a large unit trip and </a:t>
            </a:r>
          </a:p>
          <a:p>
            <a:pPr lvl="1"/>
            <a:r>
              <a:rPr lang="en-US" sz="1600" dirty="0"/>
              <a:t>capacity needed to cover for intra-hour net load (i.e., load – wind – solar)  forecast errors.</a:t>
            </a:r>
          </a:p>
          <a:p>
            <a:pPr lvl="1"/>
            <a:endParaRPr lang="en-US" sz="1600" dirty="0"/>
          </a:p>
          <a:p>
            <a:r>
              <a:rPr lang="en-US" sz="1600" dirty="0"/>
              <a:t>The next few slides will review each of these components of the methodology in more detail.</a:t>
            </a:r>
          </a:p>
          <a:p>
            <a:pPr lvl="1"/>
            <a:endParaRPr lang="en-US" sz="1600" dirty="0"/>
          </a:p>
          <a:p>
            <a:pPr lvl="1"/>
            <a:endParaRPr lang="en-US" dirty="0"/>
          </a:p>
        </p:txBody>
      </p:sp>
      <p:sp>
        <p:nvSpPr>
          <p:cNvPr id="4" name="Slide Number Placeholder 3">
            <a:extLst>
              <a:ext uri="{FF2B5EF4-FFF2-40B4-BE49-F238E27FC236}">
                <a16:creationId xmlns:a16="http://schemas.microsoft.com/office/drawing/2014/main" id="{6334E275-9C73-7384-1F8D-9F8C40596665}"/>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869306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7C05B4-1D2E-49DB-86A3-1A4797CB34F2}"/>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2" name="Title 1">
            <a:extLst>
              <a:ext uri="{FF2B5EF4-FFF2-40B4-BE49-F238E27FC236}">
                <a16:creationId xmlns:a16="http://schemas.microsoft.com/office/drawing/2014/main" id="{91423DE3-9ACE-4D7C-874F-EF40524C8014}"/>
              </a:ext>
            </a:extLst>
          </p:cNvPr>
          <p:cNvSpPr>
            <a:spLocks noGrp="1"/>
          </p:cNvSpPr>
          <p:nvPr>
            <p:ph type="title"/>
          </p:nvPr>
        </p:nvSpPr>
        <p:spPr/>
        <p:txBody>
          <a:bodyPr/>
          <a:lstStyle/>
          <a:p>
            <a:r>
              <a:rPr lang="en-US" sz="2000" dirty="0"/>
              <a:t>Method for Determining MWs needed for Frequency Recovery 2024 </a:t>
            </a:r>
          </a:p>
        </p:txBody>
      </p:sp>
      <p:sp>
        <p:nvSpPr>
          <p:cNvPr id="25" name="Content Placeholder 24">
            <a:extLst>
              <a:ext uri="{FF2B5EF4-FFF2-40B4-BE49-F238E27FC236}">
                <a16:creationId xmlns:a16="http://schemas.microsoft.com/office/drawing/2014/main" id="{4256CEBC-AFAD-4A83-8915-C64DEF0072F7}"/>
              </a:ext>
            </a:extLst>
          </p:cNvPr>
          <p:cNvSpPr>
            <a:spLocks noGrp="1"/>
          </p:cNvSpPr>
          <p:nvPr>
            <p:ph idx="1"/>
          </p:nvPr>
        </p:nvSpPr>
        <p:spPr>
          <a:xfrm>
            <a:off x="304800" y="855407"/>
            <a:ext cx="3925744" cy="5057714"/>
          </a:xfrm>
        </p:spPr>
        <p:txBody>
          <a:bodyPr/>
          <a:lstStyle/>
          <a:p>
            <a:pPr marL="0" indent="0" algn="just">
              <a:buNone/>
            </a:pPr>
            <a:r>
              <a:rPr lang="en-US" sz="1600" b="1" i="1" dirty="0">
                <a:solidFill>
                  <a:schemeClr val="accent1"/>
                </a:solidFill>
              </a:rPr>
              <a:t>Summary of Study Methodology</a:t>
            </a:r>
          </a:p>
          <a:p>
            <a:pPr algn="just"/>
            <a:r>
              <a:rPr lang="en-US" sz="1600" dirty="0"/>
              <a:t>Simulations/studies are run at varying inertia levels. </a:t>
            </a:r>
          </a:p>
          <a:p>
            <a:pPr algn="just"/>
            <a:endParaRPr lang="en-US" sz="600" dirty="0"/>
          </a:p>
          <a:p>
            <a:pPr algn="just"/>
            <a:r>
              <a:rPr lang="en-US" sz="1600" dirty="0"/>
              <a:t>In every simulation, a single medium-size unit is tripped offline such that the frequency nadir stays just above 59.7 Hz* and B-point is recorded.</a:t>
            </a:r>
          </a:p>
          <a:p>
            <a:pPr algn="just"/>
            <a:endParaRPr lang="en-US" sz="600" dirty="0"/>
          </a:p>
          <a:p>
            <a:pPr algn="just"/>
            <a:r>
              <a:rPr lang="en-US" sz="1600" dirty="0"/>
              <a:t>Capacity needed to recover frequency for each inertia level/study is determined.</a:t>
            </a:r>
          </a:p>
          <a:p>
            <a:pPr marL="0" indent="0" algn="just">
              <a:buNone/>
            </a:pPr>
            <a:endParaRPr lang="en-US" sz="6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algn="just"/>
            <a:endParaRPr lang="en-US" sz="1400" dirty="0"/>
          </a:p>
          <a:p>
            <a:pPr marL="0" indent="0" algn="just">
              <a:buNone/>
            </a:pPr>
            <a:r>
              <a:rPr lang="en-US" sz="800" dirty="0"/>
              <a:t>*59.7Hz is the trigger frequency for Load Resources that are providing RRS using an under-frequency relay.</a:t>
            </a:r>
          </a:p>
          <a:p>
            <a:pPr algn="just"/>
            <a:endParaRPr lang="en-US" sz="1600" dirty="0"/>
          </a:p>
        </p:txBody>
      </p:sp>
      <p:grpSp>
        <p:nvGrpSpPr>
          <p:cNvPr id="11" name="Group 10">
            <a:extLst>
              <a:ext uri="{FF2B5EF4-FFF2-40B4-BE49-F238E27FC236}">
                <a16:creationId xmlns:a16="http://schemas.microsoft.com/office/drawing/2014/main" id="{B1BACD7B-53AB-7F7D-B287-FD0ACCDC998E}"/>
              </a:ext>
            </a:extLst>
          </p:cNvPr>
          <p:cNvGrpSpPr/>
          <p:nvPr/>
        </p:nvGrpSpPr>
        <p:grpSpPr>
          <a:xfrm>
            <a:off x="4358641" y="624402"/>
            <a:ext cx="5047186" cy="5210398"/>
            <a:chOff x="4267199" y="624402"/>
            <a:chExt cx="5138627" cy="5353445"/>
          </a:xfrm>
        </p:grpSpPr>
        <p:grpSp>
          <p:nvGrpSpPr>
            <p:cNvPr id="24" name="Group 23">
              <a:extLst>
                <a:ext uri="{FF2B5EF4-FFF2-40B4-BE49-F238E27FC236}">
                  <a16:creationId xmlns:a16="http://schemas.microsoft.com/office/drawing/2014/main" id="{39CD0186-FE6A-4542-A816-CCFED615F748}"/>
                </a:ext>
              </a:extLst>
            </p:cNvPr>
            <p:cNvGrpSpPr/>
            <p:nvPr/>
          </p:nvGrpSpPr>
          <p:grpSpPr>
            <a:xfrm>
              <a:off x="4267200" y="624402"/>
              <a:ext cx="5138626" cy="5353445"/>
              <a:chOff x="4452346" y="624402"/>
              <a:chExt cx="5153505" cy="5353445"/>
            </a:xfrm>
          </p:grpSpPr>
          <p:sp>
            <p:nvSpPr>
              <p:cNvPr id="22" name="Rectangle 21">
                <a:extLst>
                  <a:ext uri="{FF2B5EF4-FFF2-40B4-BE49-F238E27FC236}">
                    <a16:creationId xmlns:a16="http://schemas.microsoft.com/office/drawing/2014/main" id="{521E7330-4376-4369-BAB6-07A509DA9E7B}"/>
                  </a:ext>
                </a:extLst>
              </p:cNvPr>
              <p:cNvSpPr/>
              <p:nvPr/>
            </p:nvSpPr>
            <p:spPr>
              <a:xfrm>
                <a:off x="4452346" y="624402"/>
                <a:ext cx="4691652" cy="5353445"/>
              </a:xfrm>
              <a:prstGeom prst="rect">
                <a:avLst/>
              </a:prstGeom>
              <a:solidFill>
                <a:schemeClr val="accent1">
                  <a:lumMod val="20000"/>
                  <a:lumOff val="80000"/>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A339F60F-C01C-41D9-8F15-63676CF7A32D}"/>
                  </a:ext>
                </a:extLst>
              </p:cNvPr>
              <p:cNvPicPr>
                <a:picLocks noChangeAspect="1"/>
              </p:cNvPicPr>
              <p:nvPr/>
            </p:nvPicPr>
            <p:blipFill>
              <a:blip r:embed="rId2"/>
              <a:stretch>
                <a:fillRect/>
              </a:stretch>
            </p:blipFill>
            <p:spPr>
              <a:xfrm>
                <a:off x="4517272" y="3200202"/>
                <a:ext cx="4524500" cy="2777645"/>
              </a:xfrm>
              <a:prstGeom prst="rect">
                <a:avLst/>
              </a:prstGeom>
            </p:spPr>
          </p:pic>
          <p:grpSp>
            <p:nvGrpSpPr>
              <p:cNvPr id="23" name="Group 22">
                <a:extLst>
                  <a:ext uri="{FF2B5EF4-FFF2-40B4-BE49-F238E27FC236}">
                    <a16:creationId xmlns:a16="http://schemas.microsoft.com/office/drawing/2014/main" id="{5185C6A5-8ABD-4D48-84DF-6A642E7B20E8}"/>
                  </a:ext>
                </a:extLst>
              </p:cNvPr>
              <p:cNvGrpSpPr/>
              <p:nvPr/>
            </p:nvGrpSpPr>
            <p:grpSpPr>
              <a:xfrm>
                <a:off x="4452346" y="685605"/>
                <a:ext cx="5153505" cy="2048305"/>
                <a:chOff x="4380480" y="1287371"/>
                <a:chExt cx="5153505" cy="2048305"/>
              </a:xfrm>
            </p:grpSpPr>
            <p:grpSp>
              <p:nvGrpSpPr>
                <p:cNvPr id="5" name="Group 4">
                  <a:extLst>
                    <a:ext uri="{FF2B5EF4-FFF2-40B4-BE49-F238E27FC236}">
                      <a16:creationId xmlns:a16="http://schemas.microsoft.com/office/drawing/2014/main" id="{41F3F10B-6E6F-484F-9C0C-8B36383EDB0B}"/>
                    </a:ext>
                  </a:extLst>
                </p:cNvPr>
                <p:cNvGrpSpPr/>
                <p:nvPr/>
              </p:nvGrpSpPr>
              <p:grpSpPr>
                <a:xfrm>
                  <a:off x="4380480" y="1287371"/>
                  <a:ext cx="5153505" cy="2048305"/>
                  <a:chOff x="-92370" y="1001595"/>
                  <a:chExt cx="5142901" cy="2500238"/>
                </a:xfrm>
              </p:grpSpPr>
              <p:sp>
                <p:nvSpPr>
                  <p:cNvPr id="15" name="TextBox 14">
                    <a:extLst>
                      <a:ext uri="{FF2B5EF4-FFF2-40B4-BE49-F238E27FC236}">
                        <a16:creationId xmlns:a16="http://schemas.microsoft.com/office/drawing/2014/main" id="{B45583FC-AEF5-4011-ACA8-D145CEAF64F1}"/>
                      </a:ext>
                    </a:extLst>
                  </p:cNvPr>
                  <p:cNvSpPr txBox="1"/>
                  <p:nvPr/>
                </p:nvSpPr>
                <p:spPr>
                  <a:xfrm>
                    <a:off x="-92370" y="1346207"/>
                    <a:ext cx="941294" cy="338115"/>
                  </a:xfrm>
                  <a:prstGeom prst="rect">
                    <a:avLst/>
                  </a:prstGeom>
                  <a:noFill/>
                </p:spPr>
                <p:txBody>
                  <a:bodyPr wrap="square">
                    <a:spAutoFit/>
                  </a:bodyPr>
                  <a:lstStyle/>
                  <a:p>
                    <a:pPr marL="0" indent="0">
                      <a:buNone/>
                    </a:pPr>
                    <a:r>
                      <a:rPr lang="en-US" sz="1200" dirty="0"/>
                      <a:t>60 Hz</a:t>
                    </a:r>
                  </a:p>
                </p:txBody>
              </p:sp>
              <p:sp>
                <p:nvSpPr>
                  <p:cNvPr id="16" name="TextBox 15">
                    <a:extLst>
                      <a:ext uri="{FF2B5EF4-FFF2-40B4-BE49-F238E27FC236}">
                        <a16:creationId xmlns:a16="http://schemas.microsoft.com/office/drawing/2014/main" id="{A6DC89E7-27B5-49CD-8C77-C5625A83A80A}"/>
                      </a:ext>
                    </a:extLst>
                  </p:cNvPr>
                  <p:cNvSpPr txBox="1"/>
                  <p:nvPr/>
                </p:nvSpPr>
                <p:spPr>
                  <a:xfrm>
                    <a:off x="-92370" y="2948753"/>
                    <a:ext cx="1013012" cy="276999"/>
                  </a:xfrm>
                  <a:prstGeom prst="rect">
                    <a:avLst/>
                  </a:prstGeom>
                  <a:noFill/>
                </p:spPr>
                <p:txBody>
                  <a:bodyPr wrap="square">
                    <a:spAutoFit/>
                  </a:bodyPr>
                  <a:lstStyle/>
                  <a:p>
                    <a:pPr marL="0" indent="0">
                      <a:buNone/>
                    </a:pPr>
                    <a:r>
                      <a:rPr lang="en-US" sz="1200" dirty="0"/>
                      <a:t>59.7 Hz</a:t>
                    </a:r>
                  </a:p>
                </p:txBody>
              </p:sp>
              <p:grpSp>
                <p:nvGrpSpPr>
                  <p:cNvPr id="3" name="Group 2">
                    <a:extLst>
                      <a:ext uri="{FF2B5EF4-FFF2-40B4-BE49-F238E27FC236}">
                        <a16:creationId xmlns:a16="http://schemas.microsoft.com/office/drawing/2014/main" id="{60FD1F9D-1CB4-4F56-960F-CAC9D470616E}"/>
                      </a:ext>
                    </a:extLst>
                  </p:cNvPr>
                  <p:cNvGrpSpPr/>
                  <p:nvPr/>
                </p:nvGrpSpPr>
                <p:grpSpPr>
                  <a:xfrm>
                    <a:off x="579000" y="1001595"/>
                    <a:ext cx="4471531" cy="2500238"/>
                    <a:chOff x="579000" y="1001595"/>
                    <a:chExt cx="4471531" cy="2500238"/>
                  </a:xfrm>
                </p:grpSpPr>
                <p:cxnSp>
                  <p:nvCxnSpPr>
                    <p:cNvPr id="6" name="Straight Connector 5">
                      <a:extLst>
                        <a:ext uri="{FF2B5EF4-FFF2-40B4-BE49-F238E27FC236}">
                          <a16:creationId xmlns:a16="http://schemas.microsoft.com/office/drawing/2014/main" id="{0148FA5F-491B-4AC3-9098-03851BA25AA1}"/>
                        </a:ext>
                      </a:extLst>
                    </p:cNvPr>
                    <p:cNvCxnSpPr>
                      <a:cxnSpLocks/>
                    </p:cNvCxnSpPr>
                    <p:nvPr/>
                  </p:nvCxnSpPr>
                  <p:spPr>
                    <a:xfrm>
                      <a:off x="579000" y="1560766"/>
                      <a:ext cx="39086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A7615436-038A-442F-97FD-6A5EB5865DC6}"/>
                        </a:ext>
                      </a:extLst>
                    </p:cNvPr>
                    <p:cNvSpPr/>
                    <p:nvPr/>
                  </p:nvSpPr>
                  <p:spPr>
                    <a:xfrm>
                      <a:off x="632790" y="1542607"/>
                      <a:ext cx="3411524" cy="1543521"/>
                    </a:xfrm>
                    <a:custGeom>
                      <a:avLst/>
                      <a:gdLst>
                        <a:gd name="connsiteX0" fmla="*/ 0 w 3854824"/>
                        <a:gd name="connsiteY0" fmla="*/ 0 h 971763"/>
                        <a:gd name="connsiteX1" fmla="*/ 573742 w 3854824"/>
                        <a:gd name="connsiteY1" fmla="*/ 806823 h 971763"/>
                        <a:gd name="connsiteX2" fmla="*/ 1255059 w 3854824"/>
                        <a:gd name="connsiteY2" fmla="*/ 950259 h 971763"/>
                        <a:gd name="connsiteX3" fmla="*/ 1954306 w 3854824"/>
                        <a:gd name="connsiteY3" fmla="*/ 502023 h 971763"/>
                        <a:gd name="connsiteX4" fmla="*/ 3854824 w 3854824"/>
                        <a:gd name="connsiteY4" fmla="*/ 448235 h 971763"/>
                        <a:gd name="connsiteX5" fmla="*/ 3854824 w 3854824"/>
                        <a:gd name="connsiteY5" fmla="*/ 448235 h 971763"/>
                        <a:gd name="connsiteX0" fmla="*/ 0 w 3854824"/>
                        <a:gd name="connsiteY0" fmla="*/ 0 h 962764"/>
                        <a:gd name="connsiteX1" fmla="*/ 573742 w 3854824"/>
                        <a:gd name="connsiteY1" fmla="*/ 806823 h 962764"/>
                        <a:gd name="connsiteX2" fmla="*/ 1255059 w 3854824"/>
                        <a:gd name="connsiteY2" fmla="*/ 950259 h 962764"/>
                        <a:gd name="connsiteX3" fmla="*/ 1972296 w 3854824"/>
                        <a:gd name="connsiteY3" fmla="*/ 627243 h 962764"/>
                        <a:gd name="connsiteX4" fmla="*/ 3854824 w 3854824"/>
                        <a:gd name="connsiteY4" fmla="*/ 448235 h 962764"/>
                        <a:gd name="connsiteX5" fmla="*/ 3854824 w 3854824"/>
                        <a:gd name="connsiteY5" fmla="*/ 448235 h 962764"/>
                        <a:gd name="connsiteX0" fmla="*/ 0 w 3854824"/>
                        <a:gd name="connsiteY0" fmla="*/ 0 h 1296678"/>
                        <a:gd name="connsiteX1" fmla="*/ 573742 w 3854824"/>
                        <a:gd name="connsiteY1" fmla="*/ 806823 h 1296678"/>
                        <a:gd name="connsiteX2" fmla="*/ 1291040 w 3854824"/>
                        <a:gd name="connsiteY2" fmla="*/ 1294614 h 1296678"/>
                        <a:gd name="connsiteX3" fmla="*/ 1972296 w 3854824"/>
                        <a:gd name="connsiteY3" fmla="*/ 627243 h 1296678"/>
                        <a:gd name="connsiteX4" fmla="*/ 3854824 w 3854824"/>
                        <a:gd name="connsiteY4" fmla="*/ 448235 h 1296678"/>
                        <a:gd name="connsiteX5" fmla="*/ 3854824 w 3854824"/>
                        <a:gd name="connsiteY5" fmla="*/ 448235 h 1296678"/>
                        <a:gd name="connsiteX0" fmla="*/ 0 w 3854824"/>
                        <a:gd name="connsiteY0" fmla="*/ 0 h 1535900"/>
                        <a:gd name="connsiteX1" fmla="*/ 573742 w 3854824"/>
                        <a:gd name="connsiteY1" fmla="*/ 806823 h 1535900"/>
                        <a:gd name="connsiteX2" fmla="*/ 1246065 w 3854824"/>
                        <a:gd name="connsiteY2" fmla="*/ 1534619 h 1535900"/>
                        <a:gd name="connsiteX3" fmla="*/ 1972296 w 3854824"/>
                        <a:gd name="connsiteY3" fmla="*/ 627243 h 1535900"/>
                        <a:gd name="connsiteX4" fmla="*/ 3854824 w 3854824"/>
                        <a:gd name="connsiteY4" fmla="*/ 448235 h 1535900"/>
                        <a:gd name="connsiteX5" fmla="*/ 3854824 w 3854824"/>
                        <a:gd name="connsiteY5" fmla="*/ 448235 h 1535900"/>
                        <a:gd name="connsiteX0" fmla="*/ 0 w 3854824"/>
                        <a:gd name="connsiteY0" fmla="*/ 0 h 1536463"/>
                        <a:gd name="connsiteX1" fmla="*/ 528767 w 3854824"/>
                        <a:gd name="connsiteY1" fmla="*/ 838129 h 1536463"/>
                        <a:gd name="connsiteX2" fmla="*/ 1246065 w 3854824"/>
                        <a:gd name="connsiteY2" fmla="*/ 1534619 h 1536463"/>
                        <a:gd name="connsiteX3" fmla="*/ 1972296 w 3854824"/>
                        <a:gd name="connsiteY3" fmla="*/ 627243 h 1536463"/>
                        <a:gd name="connsiteX4" fmla="*/ 3854824 w 3854824"/>
                        <a:gd name="connsiteY4" fmla="*/ 448235 h 1536463"/>
                        <a:gd name="connsiteX5" fmla="*/ 3854824 w 3854824"/>
                        <a:gd name="connsiteY5" fmla="*/ 448235 h 1536463"/>
                        <a:gd name="connsiteX0" fmla="*/ 0 w 3854824"/>
                        <a:gd name="connsiteY0" fmla="*/ 0 h 1534918"/>
                        <a:gd name="connsiteX1" fmla="*/ 528767 w 3854824"/>
                        <a:gd name="connsiteY1" fmla="*/ 838129 h 1534918"/>
                        <a:gd name="connsiteX2" fmla="*/ 1246065 w 3854824"/>
                        <a:gd name="connsiteY2" fmla="*/ 1534619 h 1534918"/>
                        <a:gd name="connsiteX3" fmla="*/ 1963301 w 3854824"/>
                        <a:gd name="connsiteY3" fmla="*/ 919422 h 1534918"/>
                        <a:gd name="connsiteX4" fmla="*/ 3854824 w 3854824"/>
                        <a:gd name="connsiteY4" fmla="*/ 448235 h 1534918"/>
                        <a:gd name="connsiteX5" fmla="*/ 3854824 w 3854824"/>
                        <a:gd name="connsiteY5" fmla="*/ 448235 h 1534918"/>
                        <a:gd name="connsiteX0" fmla="*/ 0 w 3926785"/>
                        <a:gd name="connsiteY0" fmla="*/ 42209 h 1577128"/>
                        <a:gd name="connsiteX1" fmla="*/ 528767 w 3926785"/>
                        <a:gd name="connsiteY1" fmla="*/ 880338 h 1577128"/>
                        <a:gd name="connsiteX2" fmla="*/ 1246065 w 3926785"/>
                        <a:gd name="connsiteY2" fmla="*/ 1576828 h 1577128"/>
                        <a:gd name="connsiteX3" fmla="*/ 1963301 w 3926785"/>
                        <a:gd name="connsiteY3" fmla="*/ 961631 h 1577128"/>
                        <a:gd name="connsiteX4" fmla="*/ 3854824 w 3926785"/>
                        <a:gd name="connsiteY4" fmla="*/ 490444 h 1577128"/>
                        <a:gd name="connsiteX5" fmla="*/ 3926785 w 3926785"/>
                        <a:gd name="connsiteY5" fmla="*/ 0 h 1577128"/>
                        <a:gd name="connsiteX0" fmla="*/ 0 w 3926785"/>
                        <a:gd name="connsiteY0" fmla="*/ 42209 h 1577123"/>
                        <a:gd name="connsiteX1" fmla="*/ 528767 w 3926785"/>
                        <a:gd name="connsiteY1" fmla="*/ 880338 h 1577123"/>
                        <a:gd name="connsiteX2" fmla="*/ 1246065 w 3926785"/>
                        <a:gd name="connsiteY2" fmla="*/ 1576828 h 1577123"/>
                        <a:gd name="connsiteX3" fmla="*/ 1963301 w 3926785"/>
                        <a:gd name="connsiteY3" fmla="*/ 961631 h 1577123"/>
                        <a:gd name="connsiteX4" fmla="*/ 2928337 w 3926785"/>
                        <a:gd name="connsiteY4" fmla="*/ 542619 h 1577123"/>
                        <a:gd name="connsiteX5" fmla="*/ 3926785 w 3926785"/>
                        <a:gd name="connsiteY5" fmla="*/ 0 h 1577123"/>
                        <a:gd name="connsiteX0" fmla="*/ 0 w 3818845"/>
                        <a:gd name="connsiteY0" fmla="*/ 0 h 1534914"/>
                        <a:gd name="connsiteX1" fmla="*/ 528767 w 3818845"/>
                        <a:gd name="connsiteY1" fmla="*/ 838129 h 1534914"/>
                        <a:gd name="connsiteX2" fmla="*/ 1246065 w 3818845"/>
                        <a:gd name="connsiteY2" fmla="*/ 1534619 h 1534914"/>
                        <a:gd name="connsiteX3" fmla="*/ 1963301 w 3818845"/>
                        <a:gd name="connsiteY3" fmla="*/ 919422 h 1534914"/>
                        <a:gd name="connsiteX4" fmla="*/ 2928337 w 3818845"/>
                        <a:gd name="connsiteY4" fmla="*/ 500410 h 1534914"/>
                        <a:gd name="connsiteX5" fmla="*/ 3818845 w 3818845"/>
                        <a:gd name="connsiteY5" fmla="*/ 114316 h 1534914"/>
                        <a:gd name="connsiteX0" fmla="*/ 0 w 3369093"/>
                        <a:gd name="connsiteY0" fmla="*/ 0 h 1534914"/>
                        <a:gd name="connsiteX1" fmla="*/ 528767 w 3369093"/>
                        <a:gd name="connsiteY1" fmla="*/ 838129 h 1534914"/>
                        <a:gd name="connsiteX2" fmla="*/ 1246065 w 3369093"/>
                        <a:gd name="connsiteY2" fmla="*/ 1534619 h 1534914"/>
                        <a:gd name="connsiteX3" fmla="*/ 1963301 w 3369093"/>
                        <a:gd name="connsiteY3" fmla="*/ 919422 h 1534914"/>
                        <a:gd name="connsiteX4" fmla="*/ 2928337 w 3369093"/>
                        <a:gd name="connsiteY4" fmla="*/ 500410 h 1534914"/>
                        <a:gd name="connsiteX5" fmla="*/ 3369093 w 3369093"/>
                        <a:gd name="connsiteY5" fmla="*/ 208230 h 1534914"/>
                        <a:gd name="connsiteX0" fmla="*/ 0 w 3369093"/>
                        <a:gd name="connsiteY0" fmla="*/ 0 h 1534926"/>
                        <a:gd name="connsiteX1" fmla="*/ 528767 w 3369093"/>
                        <a:gd name="connsiteY1" fmla="*/ 838129 h 1534926"/>
                        <a:gd name="connsiteX2" fmla="*/ 1246065 w 3369093"/>
                        <a:gd name="connsiteY2" fmla="*/ 1534619 h 1534926"/>
                        <a:gd name="connsiteX3" fmla="*/ 1963301 w 3369093"/>
                        <a:gd name="connsiteY3" fmla="*/ 919422 h 1534926"/>
                        <a:gd name="connsiteX4" fmla="*/ 2829391 w 3369093"/>
                        <a:gd name="connsiteY4" fmla="*/ 385624 h 1534926"/>
                        <a:gd name="connsiteX5" fmla="*/ 3369093 w 3369093"/>
                        <a:gd name="connsiteY5" fmla="*/ 208230 h 1534926"/>
                        <a:gd name="connsiteX0" fmla="*/ 0 w 3369093"/>
                        <a:gd name="connsiteY0" fmla="*/ 0 h 1534922"/>
                        <a:gd name="connsiteX1" fmla="*/ 528767 w 3369093"/>
                        <a:gd name="connsiteY1" fmla="*/ 838129 h 1534922"/>
                        <a:gd name="connsiteX2" fmla="*/ 1246065 w 3369093"/>
                        <a:gd name="connsiteY2" fmla="*/ 1534619 h 1534922"/>
                        <a:gd name="connsiteX3" fmla="*/ 1963301 w 3369093"/>
                        <a:gd name="connsiteY3" fmla="*/ 919422 h 1534922"/>
                        <a:gd name="connsiteX4" fmla="*/ 2892356 w 3369093"/>
                        <a:gd name="connsiteY4" fmla="*/ 416929 h 1534922"/>
                        <a:gd name="connsiteX5" fmla="*/ 3369093 w 3369093"/>
                        <a:gd name="connsiteY5" fmla="*/ 208230 h 1534922"/>
                        <a:gd name="connsiteX0" fmla="*/ 0 w 3531004"/>
                        <a:gd name="connsiteY0" fmla="*/ 0 h 1534923"/>
                        <a:gd name="connsiteX1" fmla="*/ 528767 w 3531004"/>
                        <a:gd name="connsiteY1" fmla="*/ 838129 h 1534923"/>
                        <a:gd name="connsiteX2" fmla="*/ 1246065 w 3531004"/>
                        <a:gd name="connsiteY2" fmla="*/ 1534619 h 1534923"/>
                        <a:gd name="connsiteX3" fmla="*/ 1963301 w 3531004"/>
                        <a:gd name="connsiteY3" fmla="*/ 919422 h 1534923"/>
                        <a:gd name="connsiteX4" fmla="*/ 2892356 w 3531004"/>
                        <a:gd name="connsiteY4" fmla="*/ 416929 h 1534923"/>
                        <a:gd name="connsiteX5" fmla="*/ 3531004 w 3531004"/>
                        <a:gd name="connsiteY5" fmla="*/ 30837 h 1534923"/>
                        <a:gd name="connsiteX0" fmla="*/ 0 w 3531004"/>
                        <a:gd name="connsiteY0" fmla="*/ 0 h 1535644"/>
                        <a:gd name="connsiteX1" fmla="*/ 672687 w 3531004"/>
                        <a:gd name="connsiteY1" fmla="*/ 1036394 h 1535644"/>
                        <a:gd name="connsiteX2" fmla="*/ 1246065 w 3531004"/>
                        <a:gd name="connsiteY2" fmla="*/ 1534619 h 1535644"/>
                        <a:gd name="connsiteX3" fmla="*/ 1963301 w 3531004"/>
                        <a:gd name="connsiteY3" fmla="*/ 919422 h 1535644"/>
                        <a:gd name="connsiteX4" fmla="*/ 2892356 w 3531004"/>
                        <a:gd name="connsiteY4" fmla="*/ 416929 h 1535644"/>
                        <a:gd name="connsiteX5" fmla="*/ 3531004 w 3531004"/>
                        <a:gd name="connsiteY5" fmla="*/ 30837 h 1535644"/>
                        <a:gd name="connsiteX0" fmla="*/ 0 w 3531004"/>
                        <a:gd name="connsiteY0" fmla="*/ 0 h 1535645"/>
                        <a:gd name="connsiteX1" fmla="*/ 672687 w 3531004"/>
                        <a:gd name="connsiteY1" fmla="*/ 1036394 h 1535645"/>
                        <a:gd name="connsiteX2" fmla="*/ 1165110 w 3531004"/>
                        <a:gd name="connsiteY2" fmla="*/ 1534620 h 1535645"/>
                        <a:gd name="connsiteX3" fmla="*/ 1963301 w 3531004"/>
                        <a:gd name="connsiteY3" fmla="*/ 919422 h 1535645"/>
                        <a:gd name="connsiteX4" fmla="*/ 2892356 w 3531004"/>
                        <a:gd name="connsiteY4" fmla="*/ 416929 h 1535645"/>
                        <a:gd name="connsiteX5" fmla="*/ 3531004 w 3531004"/>
                        <a:gd name="connsiteY5" fmla="*/ 30837 h 1535645"/>
                        <a:gd name="connsiteX0" fmla="*/ 0 w 3531004"/>
                        <a:gd name="connsiteY0" fmla="*/ 0 h 1535646"/>
                        <a:gd name="connsiteX1" fmla="*/ 672687 w 3531004"/>
                        <a:gd name="connsiteY1" fmla="*/ 1036394 h 1535646"/>
                        <a:gd name="connsiteX2" fmla="*/ 1102145 w 3531004"/>
                        <a:gd name="connsiteY2" fmla="*/ 1534621 h 1535646"/>
                        <a:gd name="connsiteX3" fmla="*/ 1963301 w 3531004"/>
                        <a:gd name="connsiteY3" fmla="*/ 919422 h 1535646"/>
                        <a:gd name="connsiteX4" fmla="*/ 2892356 w 3531004"/>
                        <a:gd name="connsiteY4" fmla="*/ 416929 h 1535646"/>
                        <a:gd name="connsiteX5" fmla="*/ 3531004 w 3531004"/>
                        <a:gd name="connsiteY5" fmla="*/ 30837 h 1535646"/>
                        <a:gd name="connsiteX0" fmla="*/ 0 w 3531004"/>
                        <a:gd name="connsiteY0" fmla="*/ 0 h 1536121"/>
                        <a:gd name="connsiteX1" fmla="*/ 627712 w 3531004"/>
                        <a:gd name="connsiteY1" fmla="*/ 1057265 h 1536121"/>
                        <a:gd name="connsiteX2" fmla="*/ 1102145 w 3531004"/>
                        <a:gd name="connsiteY2" fmla="*/ 1534621 h 1536121"/>
                        <a:gd name="connsiteX3" fmla="*/ 1963301 w 3531004"/>
                        <a:gd name="connsiteY3" fmla="*/ 919422 h 1536121"/>
                        <a:gd name="connsiteX4" fmla="*/ 2892356 w 3531004"/>
                        <a:gd name="connsiteY4" fmla="*/ 416929 h 1536121"/>
                        <a:gd name="connsiteX5" fmla="*/ 3531004 w 3531004"/>
                        <a:gd name="connsiteY5" fmla="*/ 30837 h 1536121"/>
                        <a:gd name="connsiteX0" fmla="*/ 0 w 3531004"/>
                        <a:gd name="connsiteY0" fmla="*/ 0 h 1534711"/>
                        <a:gd name="connsiteX1" fmla="*/ 627712 w 3531004"/>
                        <a:gd name="connsiteY1" fmla="*/ 1057265 h 1534711"/>
                        <a:gd name="connsiteX2" fmla="*/ 1102145 w 3531004"/>
                        <a:gd name="connsiteY2" fmla="*/ 1534621 h 1534711"/>
                        <a:gd name="connsiteX3" fmla="*/ 1561092 w 3531004"/>
                        <a:gd name="connsiteY3" fmla="*/ 1025519 h 1534711"/>
                        <a:gd name="connsiteX4" fmla="*/ 1963301 w 3531004"/>
                        <a:gd name="connsiteY4" fmla="*/ 919422 h 1534711"/>
                        <a:gd name="connsiteX5" fmla="*/ 2892356 w 3531004"/>
                        <a:gd name="connsiteY5" fmla="*/ 416929 h 1534711"/>
                        <a:gd name="connsiteX6" fmla="*/ 3531004 w 3531004"/>
                        <a:gd name="connsiteY6" fmla="*/ 30837 h 1534711"/>
                        <a:gd name="connsiteX0" fmla="*/ 0 w 3531004"/>
                        <a:gd name="connsiteY0" fmla="*/ 0 h 1534711"/>
                        <a:gd name="connsiteX1" fmla="*/ 627712 w 3531004"/>
                        <a:gd name="connsiteY1" fmla="*/ 1057265 h 1534711"/>
                        <a:gd name="connsiteX2" fmla="*/ 1102145 w 3531004"/>
                        <a:gd name="connsiteY2" fmla="*/ 1534621 h 1534711"/>
                        <a:gd name="connsiteX3" fmla="*/ 1561092 w 3531004"/>
                        <a:gd name="connsiteY3" fmla="*/ 1025519 h 1534711"/>
                        <a:gd name="connsiteX4" fmla="*/ 1963301 w 3531004"/>
                        <a:gd name="connsiteY4" fmla="*/ 858552 h 1534711"/>
                        <a:gd name="connsiteX5" fmla="*/ 2892356 w 3531004"/>
                        <a:gd name="connsiteY5" fmla="*/ 416929 h 1534711"/>
                        <a:gd name="connsiteX6" fmla="*/ 3531004 w 3531004"/>
                        <a:gd name="connsiteY6" fmla="*/ 30837 h 1534711"/>
                        <a:gd name="connsiteX0" fmla="*/ 0 w 3531004"/>
                        <a:gd name="connsiteY0" fmla="*/ 0 h 1492988"/>
                        <a:gd name="connsiteX1" fmla="*/ 627712 w 3531004"/>
                        <a:gd name="connsiteY1" fmla="*/ 1057265 h 1492988"/>
                        <a:gd name="connsiteX2" fmla="*/ 1048175 w 3531004"/>
                        <a:gd name="connsiteY2" fmla="*/ 1492882 h 1492988"/>
                        <a:gd name="connsiteX3" fmla="*/ 1561092 w 3531004"/>
                        <a:gd name="connsiteY3" fmla="*/ 1025519 h 1492988"/>
                        <a:gd name="connsiteX4" fmla="*/ 1963301 w 3531004"/>
                        <a:gd name="connsiteY4" fmla="*/ 858552 h 1492988"/>
                        <a:gd name="connsiteX5" fmla="*/ 2892356 w 3531004"/>
                        <a:gd name="connsiteY5" fmla="*/ 416929 h 1492988"/>
                        <a:gd name="connsiteX6" fmla="*/ 3531004 w 3531004"/>
                        <a:gd name="connsiteY6" fmla="*/ 30837 h 1492988"/>
                        <a:gd name="connsiteX0" fmla="*/ 0 w 3531004"/>
                        <a:gd name="connsiteY0" fmla="*/ 0 h 1495027"/>
                        <a:gd name="connsiteX1" fmla="*/ 384847 w 3531004"/>
                        <a:gd name="connsiteY1" fmla="*/ 817262 h 1495027"/>
                        <a:gd name="connsiteX2" fmla="*/ 1048175 w 3531004"/>
                        <a:gd name="connsiteY2" fmla="*/ 1492882 h 1495027"/>
                        <a:gd name="connsiteX3" fmla="*/ 1561092 w 3531004"/>
                        <a:gd name="connsiteY3" fmla="*/ 1025519 h 1495027"/>
                        <a:gd name="connsiteX4" fmla="*/ 1963301 w 3531004"/>
                        <a:gd name="connsiteY4" fmla="*/ 858552 h 1495027"/>
                        <a:gd name="connsiteX5" fmla="*/ 2892356 w 3531004"/>
                        <a:gd name="connsiteY5" fmla="*/ 416929 h 1495027"/>
                        <a:gd name="connsiteX6" fmla="*/ 3531004 w 3531004"/>
                        <a:gd name="connsiteY6" fmla="*/ 30837 h 1495027"/>
                        <a:gd name="connsiteX0" fmla="*/ 0 w 3531004"/>
                        <a:gd name="connsiteY0" fmla="*/ 0 h 1495027"/>
                        <a:gd name="connsiteX1" fmla="*/ 384847 w 3531004"/>
                        <a:gd name="connsiteY1" fmla="*/ 817262 h 1495027"/>
                        <a:gd name="connsiteX2" fmla="*/ 760334 w 3531004"/>
                        <a:gd name="connsiteY2" fmla="*/ 1492882 h 1495027"/>
                        <a:gd name="connsiteX3" fmla="*/ 1561092 w 3531004"/>
                        <a:gd name="connsiteY3" fmla="*/ 1025519 h 1495027"/>
                        <a:gd name="connsiteX4" fmla="*/ 1963301 w 3531004"/>
                        <a:gd name="connsiteY4" fmla="*/ 858552 h 1495027"/>
                        <a:gd name="connsiteX5" fmla="*/ 2892356 w 3531004"/>
                        <a:gd name="connsiteY5" fmla="*/ 416929 h 1495027"/>
                        <a:gd name="connsiteX6" fmla="*/ 3531004 w 3531004"/>
                        <a:gd name="connsiteY6" fmla="*/ 30837 h 1495027"/>
                        <a:gd name="connsiteX0" fmla="*/ 0 w 3531004"/>
                        <a:gd name="connsiteY0" fmla="*/ 0 h 1515812"/>
                        <a:gd name="connsiteX1" fmla="*/ 384847 w 3531004"/>
                        <a:gd name="connsiteY1" fmla="*/ 817262 h 1515812"/>
                        <a:gd name="connsiteX2" fmla="*/ 751339 w 3531004"/>
                        <a:gd name="connsiteY2" fmla="*/ 1513752 h 1515812"/>
                        <a:gd name="connsiteX3" fmla="*/ 1561092 w 3531004"/>
                        <a:gd name="connsiteY3" fmla="*/ 1025519 h 1515812"/>
                        <a:gd name="connsiteX4" fmla="*/ 1963301 w 3531004"/>
                        <a:gd name="connsiteY4" fmla="*/ 858552 h 1515812"/>
                        <a:gd name="connsiteX5" fmla="*/ 2892356 w 3531004"/>
                        <a:gd name="connsiteY5" fmla="*/ 416929 h 1515812"/>
                        <a:gd name="connsiteX6" fmla="*/ 3531004 w 3531004"/>
                        <a:gd name="connsiteY6" fmla="*/ 30837 h 1515812"/>
                        <a:gd name="connsiteX0" fmla="*/ 0 w 3531004"/>
                        <a:gd name="connsiteY0" fmla="*/ 0 h 1515812"/>
                        <a:gd name="connsiteX1" fmla="*/ 348867 w 3531004"/>
                        <a:gd name="connsiteY1" fmla="*/ 817261 h 1515812"/>
                        <a:gd name="connsiteX2" fmla="*/ 751339 w 3531004"/>
                        <a:gd name="connsiteY2" fmla="*/ 1513752 h 1515812"/>
                        <a:gd name="connsiteX3" fmla="*/ 1561092 w 3531004"/>
                        <a:gd name="connsiteY3" fmla="*/ 1025519 h 1515812"/>
                        <a:gd name="connsiteX4" fmla="*/ 1963301 w 3531004"/>
                        <a:gd name="connsiteY4" fmla="*/ 858552 h 1515812"/>
                        <a:gd name="connsiteX5" fmla="*/ 2892356 w 3531004"/>
                        <a:gd name="connsiteY5" fmla="*/ 416929 h 1515812"/>
                        <a:gd name="connsiteX6" fmla="*/ 3531004 w 3531004"/>
                        <a:gd name="connsiteY6" fmla="*/ 30837 h 1515812"/>
                        <a:gd name="connsiteX0" fmla="*/ 0 w 3531004"/>
                        <a:gd name="connsiteY0" fmla="*/ 0 h 1515167"/>
                        <a:gd name="connsiteX1" fmla="*/ 348867 w 3531004"/>
                        <a:gd name="connsiteY1" fmla="*/ 817261 h 1515167"/>
                        <a:gd name="connsiteX2" fmla="*/ 751339 w 3531004"/>
                        <a:gd name="connsiteY2" fmla="*/ 1513752 h 1515167"/>
                        <a:gd name="connsiteX3" fmla="*/ 1264257 w 3531004"/>
                        <a:gd name="connsiteY3" fmla="*/ 994215 h 1515167"/>
                        <a:gd name="connsiteX4" fmla="*/ 1963301 w 3531004"/>
                        <a:gd name="connsiteY4" fmla="*/ 858552 h 1515167"/>
                        <a:gd name="connsiteX5" fmla="*/ 2892356 w 3531004"/>
                        <a:gd name="connsiteY5" fmla="*/ 416929 h 1515167"/>
                        <a:gd name="connsiteX6" fmla="*/ 3531004 w 3531004"/>
                        <a:gd name="connsiteY6" fmla="*/ 30837 h 1515167"/>
                        <a:gd name="connsiteX0" fmla="*/ 0 w 3531004"/>
                        <a:gd name="connsiteY0" fmla="*/ 0 h 1515201"/>
                        <a:gd name="connsiteX1" fmla="*/ 348867 w 3531004"/>
                        <a:gd name="connsiteY1" fmla="*/ 817261 h 1515201"/>
                        <a:gd name="connsiteX2" fmla="*/ 751339 w 3531004"/>
                        <a:gd name="connsiteY2" fmla="*/ 1513752 h 1515201"/>
                        <a:gd name="connsiteX3" fmla="*/ 1264257 w 3531004"/>
                        <a:gd name="connsiteY3" fmla="*/ 994215 h 1515201"/>
                        <a:gd name="connsiteX4" fmla="*/ 1963301 w 3531004"/>
                        <a:gd name="connsiteY4" fmla="*/ 795942 h 1515201"/>
                        <a:gd name="connsiteX5" fmla="*/ 2892356 w 3531004"/>
                        <a:gd name="connsiteY5" fmla="*/ 416929 h 1515201"/>
                        <a:gd name="connsiteX6" fmla="*/ 3531004 w 3531004"/>
                        <a:gd name="connsiteY6" fmla="*/ 30837 h 1515201"/>
                        <a:gd name="connsiteX0" fmla="*/ 0 w 3531004"/>
                        <a:gd name="connsiteY0" fmla="*/ 0 h 1515167"/>
                        <a:gd name="connsiteX1" fmla="*/ 348867 w 3531004"/>
                        <a:gd name="connsiteY1" fmla="*/ 817261 h 1515167"/>
                        <a:gd name="connsiteX2" fmla="*/ 751339 w 3531004"/>
                        <a:gd name="connsiteY2" fmla="*/ 1513752 h 1515167"/>
                        <a:gd name="connsiteX3" fmla="*/ 1264257 w 3531004"/>
                        <a:gd name="connsiteY3" fmla="*/ 994215 h 1515167"/>
                        <a:gd name="connsiteX4" fmla="*/ 2206166 w 3531004"/>
                        <a:gd name="connsiteY4" fmla="*/ 858552 h 1515167"/>
                        <a:gd name="connsiteX5" fmla="*/ 2892356 w 3531004"/>
                        <a:gd name="connsiteY5" fmla="*/ 416929 h 1515167"/>
                        <a:gd name="connsiteX6" fmla="*/ 3531004 w 3531004"/>
                        <a:gd name="connsiteY6" fmla="*/ 30837 h 1515167"/>
                        <a:gd name="connsiteX0" fmla="*/ 0 w 3531004"/>
                        <a:gd name="connsiteY0" fmla="*/ 0 h 1515183"/>
                        <a:gd name="connsiteX1" fmla="*/ 348867 w 3531004"/>
                        <a:gd name="connsiteY1" fmla="*/ 817261 h 1515183"/>
                        <a:gd name="connsiteX2" fmla="*/ 751339 w 3531004"/>
                        <a:gd name="connsiteY2" fmla="*/ 1513752 h 1515183"/>
                        <a:gd name="connsiteX3" fmla="*/ 1264257 w 3531004"/>
                        <a:gd name="connsiteY3" fmla="*/ 994215 h 1515183"/>
                        <a:gd name="connsiteX4" fmla="*/ 2242146 w 3531004"/>
                        <a:gd name="connsiteY4" fmla="*/ 827246 h 1515183"/>
                        <a:gd name="connsiteX5" fmla="*/ 2892356 w 3531004"/>
                        <a:gd name="connsiteY5" fmla="*/ 416929 h 1515183"/>
                        <a:gd name="connsiteX6" fmla="*/ 3531004 w 3531004"/>
                        <a:gd name="connsiteY6" fmla="*/ 30837 h 1515183"/>
                        <a:gd name="connsiteX0" fmla="*/ 0 w 3531004"/>
                        <a:gd name="connsiteY0" fmla="*/ 0 h 1515229"/>
                        <a:gd name="connsiteX1" fmla="*/ 348867 w 3531004"/>
                        <a:gd name="connsiteY1" fmla="*/ 817261 h 1515229"/>
                        <a:gd name="connsiteX2" fmla="*/ 751339 w 3531004"/>
                        <a:gd name="connsiteY2" fmla="*/ 1513752 h 1515229"/>
                        <a:gd name="connsiteX3" fmla="*/ 1264257 w 3531004"/>
                        <a:gd name="connsiteY3" fmla="*/ 994215 h 1515229"/>
                        <a:gd name="connsiteX4" fmla="*/ 2251141 w 3531004"/>
                        <a:gd name="connsiteY4" fmla="*/ 743767 h 1515229"/>
                        <a:gd name="connsiteX5" fmla="*/ 2892356 w 3531004"/>
                        <a:gd name="connsiteY5" fmla="*/ 416929 h 1515229"/>
                        <a:gd name="connsiteX6" fmla="*/ 3531004 w 3531004"/>
                        <a:gd name="connsiteY6" fmla="*/ 30837 h 1515229"/>
                        <a:gd name="connsiteX0" fmla="*/ 0 w 3531004"/>
                        <a:gd name="connsiteY0" fmla="*/ 0 h 1515228"/>
                        <a:gd name="connsiteX1" fmla="*/ 348867 w 3531004"/>
                        <a:gd name="connsiteY1" fmla="*/ 817261 h 1515228"/>
                        <a:gd name="connsiteX2" fmla="*/ 751339 w 3531004"/>
                        <a:gd name="connsiteY2" fmla="*/ 1513752 h 1515228"/>
                        <a:gd name="connsiteX3" fmla="*/ 1264257 w 3531004"/>
                        <a:gd name="connsiteY3" fmla="*/ 994215 h 1515228"/>
                        <a:gd name="connsiteX4" fmla="*/ 2251141 w 3531004"/>
                        <a:gd name="connsiteY4" fmla="*/ 743767 h 1515228"/>
                        <a:gd name="connsiteX5" fmla="*/ 2892356 w 3531004"/>
                        <a:gd name="connsiteY5" fmla="*/ 416929 h 1515228"/>
                        <a:gd name="connsiteX6" fmla="*/ 3531004 w 3531004"/>
                        <a:gd name="connsiteY6" fmla="*/ 30837 h 1515228"/>
                        <a:gd name="connsiteX0" fmla="*/ 0 w 3531004"/>
                        <a:gd name="connsiteY0" fmla="*/ 0 h 1515245"/>
                        <a:gd name="connsiteX1" fmla="*/ 348867 w 3531004"/>
                        <a:gd name="connsiteY1" fmla="*/ 817261 h 1515245"/>
                        <a:gd name="connsiteX2" fmla="*/ 751339 w 3531004"/>
                        <a:gd name="connsiteY2" fmla="*/ 1513752 h 1515245"/>
                        <a:gd name="connsiteX3" fmla="*/ 1264257 w 3531004"/>
                        <a:gd name="connsiteY3" fmla="*/ 994215 h 1515245"/>
                        <a:gd name="connsiteX4" fmla="*/ 2269131 w 3531004"/>
                        <a:gd name="connsiteY4" fmla="*/ 712462 h 1515245"/>
                        <a:gd name="connsiteX5" fmla="*/ 2892356 w 3531004"/>
                        <a:gd name="connsiteY5" fmla="*/ 416929 h 1515245"/>
                        <a:gd name="connsiteX6" fmla="*/ 3531004 w 3531004"/>
                        <a:gd name="connsiteY6" fmla="*/ 30837 h 1515245"/>
                        <a:gd name="connsiteX0" fmla="*/ 0 w 3531004"/>
                        <a:gd name="connsiteY0" fmla="*/ 0 h 1515245"/>
                        <a:gd name="connsiteX1" fmla="*/ 348867 w 3531004"/>
                        <a:gd name="connsiteY1" fmla="*/ 817261 h 1515245"/>
                        <a:gd name="connsiteX2" fmla="*/ 751339 w 3531004"/>
                        <a:gd name="connsiteY2" fmla="*/ 1513752 h 1515245"/>
                        <a:gd name="connsiteX3" fmla="*/ 1264257 w 3531004"/>
                        <a:gd name="connsiteY3" fmla="*/ 994215 h 1515245"/>
                        <a:gd name="connsiteX4" fmla="*/ 2269131 w 3531004"/>
                        <a:gd name="connsiteY4" fmla="*/ 712462 h 1515245"/>
                        <a:gd name="connsiteX5" fmla="*/ 2847382 w 3531004"/>
                        <a:gd name="connsiteY5" fmla="*/ 542149 h 1515245"/>
                        <a:gd name="connsiteX6" fmla="*/ 3531004 w 3531004"/>
                        <a:gd name="connsiteY6" fmla="*/ 30837 h 1515245"/>
                        <a:gd name="connsiteX0" fmla="*/ 0 w 3531004"/>
                        <a:gd name="connsiteY0" fmla="*/ 0 h 1515199"/>
                        <a:gd name="connsiteX1" fmla="*/ 348867 w 3531004"/>
                        <a:gd name="connsiteY1" fmla="*/ 817261 h 1515199"/>
                        <a:gd name="connsiteX2" fmla="*/ 751339 w 3531004"/>
                        <a:gd name="connsiteY2" fmla="*/ 1513752 h 1515199"/>
                        <a:gd name="connsiteX3" fmla="*/ 1264257 w 3531004"/>
                        <a:gd name="connsiteY3" fmla="*/ 994215 h 1515199"/>
                        <a:gd name="connsiteX4" fmla="*/ 2206166 w 3531004"/>
                        <a:gd name="connsiteY4" fmla="*/ 795942 h 1515199"/>
                        <a:gd name="connsiteX5" fmla="*/ 2847382 w 3531004"/>
                        <a:gd name="connsiteY5" fmla="*/ 542149 h 1515199"/>
                        <a:gd name="connsiteX6" fmla="*/ 3531004 w 3531004"/>
                        <a:gd name="connsiteY6" fmla="*/ 30837 h 1515199"/>
                        <a:gd name="connsiteX0" fmla="*/ 0 w 3531004"/>
                        <a:gd name="connsiteY0" fmla="*/ 0 h 1515200"/>
                        <a:gd name="connsiteX1" fmla="*/ 348867 w 3531004"/>
                        <a:gd name="connsiteY1" fmla="*/ 817261 h 1515200"/>
                        <a:gd name="connsiteX2" fmla="*/ 751339 w 3531004"/>
                        <a:gd name="connsiteY2" fmla="*/ 1513752 h 1515200"/>
                        <a:gd name="connsiteX3" fmla="*/ 1264257 w 3531004"/>
                        <a:gd name="connsiteY3" fmla="*/ 994215 h 1515200"/>
                        <a:gd name="connsiteX4" fmla="*/ 2206166 w 3531004"/>
                        <a:gd name="connsiteY4" fmla="*/ 795942 h 1515200"/>
                        <a:gd name="connsiteX5" fmla="*/ 2847382 w 3531004"/>
                        <a:gd name="connsiteY5" fmla="*/ 542149 h 1515200"/>
                        <a:gd name="connsiteX6" fmla="*/ 3531004 w 3531004"/>
                        <a:gd name="connsiteY6" fmla="*/ 30837 h 1515200"/>
                        <a:gd name="connsiteX0" fmla="*/ 0 w 3531004"/>
                        <a:gd name="connsiteY0" fmla="*/ 0 h 1515200"/>
                        <a:gd name="connsiteX1" fmla="*/ 348867 w 3531004"/>
                        <a:gd name="connsiteY1" fmla="*/ 817261 h 1515200"/>
                        <a:gd name="connsiteX2" fmla="*/ 751339 w 3531004"/>
                        <a:gd name="connsiteY2" fmla="*/ 1513752 h 1515200"/>
                        <a:gd name="connsiteX3" fmla="*/ 1264257 w 3531004"/>
                        <a:gd name="connsiteY3" fmla="*/ 994215 h 1515200"/>
                        <a:gd name="connsiteX4" fmla="*/ 2206166 w 3531004"/>
                        <a:gd name="connsiteY4" fmla="*/ 795942 h 1515200"/>
                        <a:gd name="connsiteX5" fmla="*/ 2847382 w 3531004"/>
                        <a:gd name="connsiteY5" fmla="*/ 542149 h 1515200"/>
                        <a:gd name="connsiteX6" fmla="*/ 3531004 w 3531004"/>
                        <a:gd name="connsiteY6" fmla="*/ 30837 h 15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31004" h="1515200">
                          <a:moveTo>
                            <a:pt x="0" y="0"/>
                          </a:moveTo>
                          <a:cubicBezTo>
                            <a:pt x="182283" y="324223"/>
                            <a:pt x="223644" y="564969"/>
                            <a:pt x="348867" y="817261"/>
                          </a:cubicBezTo>
                          <a:cubicBezTo>
                            <a:pt x="474090" y="1069553"/>
                            <a:pt x="598774" y="1484260"/>
                            <a:pt x="751339" y="1513752"/>
                          </a:cubicBezTo>
                          <a:cubicBezTo>
                            <a:pt x="903904" y="1543244"/>
                            <a:pt x="1021786" y="1113850"/>
                            <a:pt x="1264257" y="994215"/>
                          </a:cubicBezTo>
                          <a:cubicBezTo>
                            <a:pt x="1506728" y="874580"/>
                            <a:pt x="1956447" y="849235"/>
                            <a:pt x="2206166" y="795942"/>
                          </a:cubicBezTo>
                          <a:cubicBezTo>
                            <a:pt x="2455885" y="742649"/>
                            <a:pt x="2633643" y="626747"/>
                            <a:pt x="2847382" y="542149"/>
                          </a:cubicBezTo>
                          <a:lnTo>
                            <a:pt x="3531004" y="3083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0" name="Straight Connector 9">
                      <a:extLst>
                        <a:ext uri="{FF2B5EF4-FFF2-40B4-BE49-F238E27FC236}">
                          <a16:creationId xmlns:a16="http://schemas.microsoft.com/office/drawing/2014/main" id="{353FB27F-67BE-4009-8479-72CB4CB83C8A}"/>
                        </a:ext>
                      </a:extLst>
                    </p:cNvPr>
                    <p:cNvCxnSpPr>
                      <a:cxnSpLocks/>
                    </p:cNvCxnSpPr>
                    <p:nvPr/>
                  </p:nvCxnSpPr>
                  <p:spPr>
                    <a:xfrm>
                      <a:off x="596102" y="1001595"/>
                      <a:ext cx="0" cy="25002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71545A-40D7-4B74-8155-626E05CB2367}"/>
                        </a:ext>
                      </a:extLst>
                    </p:cNvPr>
                    <p:cNvCxnSpPr>
                      <a:cxnSpLocks/>
                    </p:cNvCxnSpPr>
                    <p:nvPr/>
                  </p:nvCxnSpPr>
                  <p:spPr>
                    <a:xfrm>
                      <a:off x="632790" y="3113470"/>
                      <a:ext cx="3926542" cy="0"/>
                    </a:xfrm>
                    <a:prstGeom prst="line">
                      <a:avLst/>
                    </a:prstGeom>
                    <a:ln w="9525">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C969075-269C-413D-A9FE-024B5D9D997F}"/>
                        </a:ext>
                      </a:extLst>
                    </p:cNvPr>
                    <p:cNvSpPr txBox="1"/>
                    <p:nvPr/>
                  </p:nvSpPr>
                  <p:spPr>
                    <a:xfrm>
                      <a:off x="1756822" y="2552660"/>
                      <a:ext cx="997290" cy="338115"/>
                    </a:xfrm>
                    <a:prstGeom prst="rect">
                      <a:avLst/>
                    </a:prstGeom>
                    <a:noFill/>
                  </p:spPr>
                  <p:txBody>
                    <a:bodyPr wrap="square">
                      <a:spAutoFit/>
                    </a:bodyPr>
                    <a:lstStyle/>
                    <a:p>
                      <a:pPr marL="0" indent="0">
                        <a:buNone/>
                      </a:pPr>
                      <a:r>
                        <a:rPr lang="en-US" sz="1200" dirty="0"/>
                        <a:t>B-point</a:t>
                      </a:r>
                    </a:p>
                  </p:txBody>
                </p:sp>
                <p:cxnSp>
                  <p:nvCxnSpPr>
                    <p:cNvPr id="14" name="Straight Connector 13">
                      <a:extLst>
                        <a:ext uri="{FF2B5EF4-FFF2-40B4-BE49-F238E27FC236}">
                          <a16:creationId xmlns:a16="http://schemas.microsoft.com/office/drawing/2014/main" id="{9309E77D-06EC-4A26-B145-503DC76FC11B}"/>
                        </a:ext>
                      </a:extLst>
                    </p:cNvPr>
                    <p:cNvCxnSpPr>
                      <a:cxnSpLocks/>
                    </p:cNvCxnSpPr>
                    <p:nvPr/>
                  </p:nvCxnSpPr>
                  <p:spPr>
                    <a:xfrm>
                      <a:off x="586493" y="1665861"/>
                      <a:ext cx="3365119" cy="1158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27755E2-F82D-4BFE-B5B1-895590599793}"/>
                        </a:ext>
                      </a:extLst>
                    </p:cNvPr>
                    <p:cNvSpPr txBox="1"/>
                    <p:nvPr/>
                  </p:nvSpPr>
                  <p:spPr>
                    <a:xfrm>
                      <a:off x="3796051" y="1544773"/>
                      <a:ext cx="1254480" cy="276999"/>
                    </a:xfrm>
                    <a:prstGeom prst="rect">
                      <a:avLst/>
                    </a:prstGeom>
                    <a:noFill/>
                  </p:spPr>
                  <p:txBody>
                    <a:bodyPr wrap="square">
                      <a:spAutoFit/>
                    </a:bodyPr>
                    <a:lstStyle/>
                    <a:p>
                      <a:pPr marL="0" indent="0">
                        <a:buNone/>
                      </a:pPr>
                      <a:r>
                        <a:rPr lang="en-US" sz="1200" dirty="0"/>
                        <a:t>59.98 Hz</a:t>
                      </a:r>
                    </a:p>
                  </p:txBody>
                </p:sp>
              </p:grpSp>
            </p:grpSp>
            <p:sp>
              <p:nvSpPr>
                <p:cNvPr id="7" name="Rectangle 6">
                  <a:extLst>
                    <a:ext uri="{FF2B5EF4-FFF2-40B4-BE49-F238E27FC236}">
                      <a16:creationId xmlns:a16="http://schemas.microsoft.com/office/drawing/2014/main" id="{066494ED-33D6-484D-9137-4112A9110ACF}"/>
                    </a:ext>
                  </a:extLst>
                </p:cNvPr>
                <p:cNvSpPr/>
                <p:nvPr/>
              </p:nvSpPr>
              <p:spPr>
                <a:xfrm>
                  <a:off x="6277774" y="2532840"/>
                  <a:ext cx="77125" cy="652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 name="TextBox 7">
              <a:extLst>
                <a:ext uri="{FF2B5EF4-FFF2-40B4-BE49-F238E27FC236}">
                  <a16:creationId xmlns:a16="http://schemas.microsoft.com/office/drawing/2014/main" id="{8BFF3A92-C426-F780-9589-0A050DB95469}"/>
                </a:ext>
              </a:extLst>
            </p:cNvPr>
            <p:cNvSpPr txBox="1"/>
            <p:nvPr/>
          </p:nvSpPr>
          <p:spPr>
            <a:xfrm>
              <a:off x="4267199" y="2726690"/>
              <a:ext cx="4678107" cy="442717"/>
            </a:xfrm>
            <a:prstGeom prst="rect">
              <a:avLst/>
            </a:prstGeom>
            <a:noFill/>
            <a:ln>
              <a:solidFill>
                <a:schemeClr val="accent1">
                  <a:shade val="95000"/>
                  <a:satMod val="105000"/>
                </a:schemeClr>
              </a:solidFill>
            </a:ln>
          </p:spPr>
          <p:txBody>
            <a:bodyPr wrap="square">
              <a:spAutoFit/>
            </a:bodyPr>
            <a:lstStyle/>
            <a:p>
              <a:pPr marL="0" lvl="1">
                <a:buNone/>
              </a:pPr>
              <a:r>
                <a:rPr lang="en-US" sz="1100" dirty="0"/>
                <a:t>Recovery-</a:t>
              </a:r>
              <a:r>
                <a:rPr lang="en-US" sz="1100" dirty="0" err="1"/>
                <a:t>MW</a:t>
              </a:r>
              <a:r>
                <a:rPr lang="en-US" sz="1100" baseline="-25000" dirty="0" err="1"/>
                <a:t>inertia</a:t>
              </a:r>
              <a:r>
                <a:rPr lang="en-US" sz="1100" dirty="0"/>
                <a:t> = (59.98 Hz – </a:t>
              </a:r>
              <a:r>
                <a:rPr lang="en-US" sz="1100" dirty="0" err="1"/>
                <a:t>Freq</a:t>
              </a:r>
              <a:r>
                <a:rPr lang="en-US" sz="1100" baseline="-25000" dirty="0" err="1"/>
                <a:t>B</a:t>
              </a:r>
              <a:r>
                <a:rPr lang="en-US" sz="1100" baseline="-25000" dirty="0"/>
                <a:t>-point</a:t>
              </a:r>
              <a:r>
                <a:rPr lang="en-US" sz="1100" dirty="0"/>
                <a:t>) * (1% load in MW/0.1 Hz) * 10</a:t>
              </a:r>
            </a:p>
          </p:txBody>
        </p:sp>
      </p:grpSp>
    </p:spTree>
    <p:extLst>
      <p:ext uri="{BB962C8B-B14F-4D97-AF65-F5344CB8AC3E}">
        <p14:creationId xmlns:p14="http://schemas.microsoft.com/office/powerpoint/2010/main" val="286798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4C1A6-3D6F-40BF-B1D0-27152F0B5C8C}"/>
              </a:ext>
            </a:extLst>
          </p:cNvPr>
          <p:cNvSpPr>
            <a:spLocks noGrp="1"/>
          </p:cNvSpPr>
          <p:nvPr>
            <p:ph type="title"/>
          </p:nvPr>
        </p:nvSpPr>
        <p:spPr/>
        <p:txBody>
          <a:bodyPr/>
          <a:lstStyle/>
          <a:p>
            <a:r>
              <a:rPr lang="en-US" sz="2400" dirty="0"/>
              <a:t>2024 Frequency Recovery Calculation Changes</a:t>
            </a:r>
          </a:p>
        </p:txBody>
      </p:sp>
      <p:sp>
        <p:nvSpPr>
          <p:cNvPr id="3" name="Content Placeholder 2">
            <a:extLst>
              <a:ext uri="{FF2B5EF4-FFF2-40B4-BE49-F238E27FC236}">
                <a16:creationId xmlns:a16="http://schemas.microsoft.com/office/drawing/2014/main" id="{6A7E9541-BE9D-2BB0-7358-2756C4C7B8F3}"/>
              </a:ext>
            </a:extLst>
          </p:cNvPr>
          <p:cNvSpPr>
            <a:spLocks noGrp="1"/>
          </p:cNvSpPr>
          <p:nvPr>
            <p:ph idx="1"/>
          </p:nvPr>
        </p:nvSpPr>
        <p:spPr>
          <a:xfrm>
            <a:off x="304800" y="855406"/>
            <a:ext cx="4137660" cy="5064627"/>
          </a:xfrm>
        </p:spPr>
        <p:txBody>
          <a:bodyPr/>
          <a:lstStyle/>
          <a:p>
            <a:pPr marL="0" indent="0" algn="just">
              <a:buNone/>
            </a:pPr>
            <a:r>
              <a:rPr lang="en-US" sz="1600" b="1" i="1" dirty="0">
                <a:solidFill>
                  <a:schemeClr val="accent1"/>
                </a:solidFill>
              </a:rPr>
              <a:t>2024 Methodology Updates</a:t>
            </a:r>
          </a:p>
          <a:p>
            <a:pPr algn="just"/>
            <a:r>
              <a:rPr lang="en-US" sz="1600" dirty="0"/>
              <a:t>Use two years of historic information (as opposed to 3 years used in previous year); </a:t>
            </a:r>
          </a:p>
          <a:p>
            <a:pPr algn="just"/>
            <a:endParaRPr lang="en-US" sz="800" dirty="0"/>
          </a:p>
          <a:p>
            <a:pPr algn="just"/>
            <a:r>
              <a:rPr lang="en-US" sz="1600" dirty="0"/>
              <a:t>Cover 60% of historic net load and inertia conditions (as opposed to 70% coverage used in previous year); and </a:t>
            </a:r>
          </a:p>
          <a:p>
            <a:pPr algn="just"/>
            <a:endParaRPr lang="en-US" sz="800" dirty="0"/>
          </a:p>
          <a:p>
            <a:pPr algn="just"/>
            <a:r>
              <a:rPr lang="en-US" sz="1600" dirty="0"/>
              <a:t>Account for Regulation Up requirement in the hour.</a:t>
            </a:r>
          </a:p>
          <a:p>
            <a:pPr algn="just"/>
            <a:endParaRPr lang="en-US" sz="1600" dirty="0"/>
          </a:p>
          <a:p>
            <a:pPr marL="0" indent="0" algn="just">
              <a:buNone/>
            </a:pPr>
            <a:r>
              <a:rPr lang="en-US" sz="1600" i="1" dirty="0"/>
              <a:t>Absent these changes, ECRS quantities would have been on average 447 MW higher in 2024.</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040501A-53A7-4DF9-9C02-644E271122C7}"/>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7" name="Picture 6">
            <a:extLst>
              <a:ext uri="{FF2B5EF4-FFF2-40B4-BE49-F238E27FC236}">
                <a16:creationId xmlns:a16="http://schemas.microsoft.com/office/drawing/2014/main" id="{AD53C767-9254-1A18-E8BD-882A1FA072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93" r="6671" b="3430"/>
          <a:stretch/>
        </p:blipFill>
        <p:spPr bwMode="auto">
          <a:xfrm>
            <a:off x="4442460" y="664906"/>
            <a:ext cx="3611999" cy="282563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EC4E036-30F2-CA9C-A6E7-53FB737C88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371" r="6665" b="3789"/>
          <a:stretch/>
        </p:blipFill>
        <p:spPr bwMode="auto">
          <a:xfrm>
            <a:off x="4435222" y="3490545"/>
            <a:ext cx="3619237" cy="28254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969CF42B-3C84-439F-0A18-F9307465BFD1}"/>
              </a:ext>
            </a:extLst>
          </p:cNvPr>
          <p:cNvGraphicFramePr>
            <a:graphicFrameLocks noGrp="1"/>
          </p:cNvGraphicFramePr>
          <p:nvPr>
            <p:extLst>
              <p:ext uri="{D42A27DB-BD31-4B8C-83A1-F6EECF244321}">
                <p14:modId xmlns:p14="http://schemas.microsoft.com/office/powerpoint/2010/main" val="731228938"/>
              </p:ext>
            </p:extLst>
          </p:nvPr>
        </p:nvGraphicFramePr>
        <p:xfrm>
          <a:off x="8097520" y="1420368"/>
          <a:ext cx="965200" cy="548640"/>
        </p:xfrm>
        <a:graphic>
          <a:graphicData uri="http://schemas.openxmlformats.org/drawingml/2006/table">
            <a:tbl>
              <a:tblPr>
                <a:tableStyleId>{5C22544A-7EE6-4342-B048-85BDC9FD1C3A}</a:tableStyleId>
              </a:tblPr>
              <a:tblGrid>
                <a:gridCol w="317500">
                  <a:extLst>
                    <a:ext uri="{9D8B030D-6E8A-4147-A177-3AD203B41FA5}">
                      <a16:colId xmlns:a16="http://schemas.microsoft.com/office/drawing/2014/main" val="2368835583"/>
                    </a:ext>
                  </a:extLst>
                </a:gridCol>
                <a:gridCol w="342900">
                  <a:extLst>
                    <a:ext uri="{9D8B030D-6E8A-4147-A177-3AD203B41FA5}">
                      <a16:colId xmlns:a16="http://schemas.microsoft.com/office/drawing/2014/main" val="667522843"/>
                    </a:ext>
                  </a:extLst>
                </a:gridCol>
                <a:gridCol w="304800">
                  <a:extLst>
                    <a:ext uri="{9D8B030D-6E8A-4147-A177-3AD203B41FA5}">
                      <a16:colId xmlns:a16="http://schemas.microsoft.com/office/drawing/2014/main" val="1433837358"/>
                    </a:ext>
                  </a:extLst>
                </a:gridCol>
              </a:tblGrid>
              <a:tr h="182880">
                <a:tc>
                  <a:txBody>
                    <a:bodyPr/>
                    <a:lstStyle/>
                    <a:p>
                      <a:pPr algn="l" fontAlgn="b"/>
                      <a:r>
                        <a:rPr lang="en-US" sz="1100" b="1" u="none" strike="noStrike" dirty="0">
                          <a:effectLst/>
                        </a:rPr>
                        <a:t>Avg</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u="none" strike="noStrike" dirty="0">
                          <a:effectLst/>
                        </a:rPr>
                        <a:t>688</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l" fontAlgn="b"/>
                      <a:r>
                        <a:rPr lang="en-US" sz="1100" u="none" strike="noStrike">
                          <a:effectLst/>
                        </a:rPr>
                        <a:t>MW</a:t>
                      </a:r>
                      <a:endParaRPr lang="en-US" sz="11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613540229"/>
                  </a:ext>
                </a:extLst>
              </a:tr>
              <a:tr h="182880">
                <a:tc>
                  <a:txBody>
                    <a:bodyPr/>
                    <a:lstStyle/>
                    <a:p>
                      <a:pPr algn="l" fontAlgn="b"/>
                      <a:r>
                        <a:rPr lang="en-US" sz="1100" b="1" u="none" strike="noStrike" dirty="0">
                          <a:effectLst/>
                        </a:rPr>
                        <a:t>Min</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u="none" strike="noStrike">
                          <a:effectLst/>
                        </a:rPr>
                        <a:t>191</a:t>
                      </a:r>
                      <a:endParaRPr lang="en-US" sz="11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517769"/>
                  </a:ext>
                </a:extLst>
              </a:tr>
              <a:tr h="182880">
                <a:tc>
                  <a:txBody>
                    <a:bodyPr/>
                    <a:lstStyle/>
                    <a:p>
                      <a:pPr algn="l" fontAlgn="b"/>
                      <a:r>
                        <a:rPr lang="en-US" sz="1100" b="1" u="none" strike="noStrike" dirty="0">
                          <a:effectLst/>
                        </a:rPr>
                        <a:t>Max</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u="none" strike="noStrike">
                          <a:effectLst/>
                        </a:rPr>
                        <a:t>1613</a:t>
                      </a:r>
                      <a:endParaRPr lang="en-US" sz="1100" b="0" i="0" u="none" strike="noStrike">
                        <a:solidFill>
                          <a:srgbClr val="000000"/>
                        </a:solidFill>
                        <a:effectLst/>
                        <a:latin typeface="Calibri" panose="020F0502020204030204" pitchFamily="34" charset="0"/>
                      </a:endParaRP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247420736"/>
                  </a:ext>
                </a:extLst>
              </a:tr>
            </a:tbl>
          </a:graphicData>
        </a:graphic>
      </p:graphicFrame>
      <p:graphicFrame>
        <p:nvGraphicFramePr>
          <p:cNvPr id="10" name="Table 9">
            <a:extLst>
              <a:ext uri="{FF2B5EF4-FFF2-40B4-BE49-F238E27FC236}">
                <a16:creationId xmlns:a16="http://schemas.microsoft.com/office/drawing/2014/main" id="{92892DB5-FDB6-FBD5-02D5-C248A81682F8}"/>
              </a:ext>
            </a:extLst>
          </p:cNvPr>
          <p:cNvGraphicFramePr>
            <a:graphicFrameLocks noGrp="1"/>
          </p:cNvGraphicFramePr>
          <p:nvPr>
            <p:extLst>
              <p:ext uri="{D42A27DB-BD31-4B8C-83A1-F6EECF244321}">
                <p14:modId xmlns:p14="http://schemas.microsoft.com/office/powerpoint/2010/main" val="3149335256"/>
              </p:ext>
            </p:extLst>
          </p:nvPr>
        </p:nvGraphicFramePr>
        <p:xfrm>
          <a:off x="8155940" y="4340353"/>
          <a:ext cx="965200" cy="548640"/>
        </p:xfrm>
        <a:graphic>
          <a:graphicData uri="http://schemas.openxmlformats.org/drawingml/2006/table">
            <a:tbl>
              <a:tblPr>
                <a:tableStyleId>{5C22544A-7EE6-4342-B048-85BDC9FD1C3A}</a:tableStyleId>
              </a:tblPr>
              <a:tblGrid>
                <a:gridCol w="317500">
                  <a:extLst>
                    <a:ext uri="{9D8B030D-6E8A-4147-A177-3AD203B41FA5}">
                      <a16:colId xmlns:a16="http://schemas.microsoft.com/office/drawing/2014/main" val="2368835583"/>
                    </a:ext>
                  </a:extLst>
                </a:gridCol>
                <a:gridCol w="342900">
                  <a:extLst>
                    <a:ext uri="{9D8B030D-6E8A-4147-A177-3AD203B41FA5}">
                      <a16:colId xmlns:a16="http://schemas.microsoft.com/office/drawing/2014/main" val="667522843"/>
                    </a:ext>
                  </a:extLst>
                </a:gridCol>
                <a:gridCol w="304800">
                  <a:extLst>
                    <a:ext uri="{9D8B030D-6E8A-4147-A177-3AD203B41FA5}">
                      <a16:colId xmlns:a16="http://schemas.microsoft.com/office/drawing/2014/main" val="1433837358"/>
                    </a:ext>
                  </a:extLst>
                </a:gridCol>
              </a:tblGrid>
              <a:tr h="182880">
                <a:tc>
                  <a:txBody>
                    <a:bodyPr/>
                    <a:lstStyle/>
                    <a:p>
                      <a:pPr algn="l" fontAlgn="b"/>
                      <a:r>
                        <a:rPr lang="en-US" sz="1100" b="1" u="none" strike="noStrike" dirty="0">
                          <a:effectLst/>
                        </a:rPr>
                        <a:t>Avg</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1135</a:t>
                      </a:r>
                    </a:p>
                  </a:txBody>
                  <a:tcPr marL="7620" marR="7620" marT="7620" marB="0" anchor="b">
                    <a:noFill/>
                  </a:tcPr>
                </a:tc>
                <a:tc>
                  <a:txBody>
                    <a:bodyPr/>
                    <a:lstStyle/>
                    <a:p>
                      <a:pPr algn="l" fontAlgn="b"/>
                      <a:r>
                        <a:rPr lang="en-US" sz="1100" u="none" strike="noStrike">
                          <a:effectLst/>
                        </a:rPr>
                        <a:t>MW</a:t>
                      </a:r>
                      <a:endParaRPr lang="en-US" sz="1100" b="0" i="0" u="none" strike="noStrike">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613540229"/>
                  </a:ext>
                </a:extLst>
              </a:tr>
              <a:tr h="182880">
                <a:tc>
                  <a:txBody>
                    <a:bodyPr/>
                    <a:lstStyle/>
                    <a:p>
                      <a:pPr algn="l" fontAlgn="b"/>
                      <a:r>
                        <a:rPr lang="en-US" sz="1100" b="1" u="none" strike="noStrike" dirty="0">
                          <a:effectLst/>
                        </a:rPr>
                        <a:t>Min</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588</a:t>
                      </a: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90517769"/>
                  </a:ext>
                </a:extLst>
              </a:tr>
              <a:tr h="182880">
                <a:tc>
                  <a:txBody>
                    <a:bodyPr/>
                    <a:lstStyle/>
                    <a:p>
                      <a:pPr algn="l" fontAlgn="b"/>
                      <a:r>
                        <a:rPr lang="en-US" sz="1100" b="1" u="none" strike="noStrike" dirty="0">
                          <a:effectLst/>
                        </a:rPr>
                        <a:t>Max</a:t>
                      </a:r>
                      <a:endParaRPr lang="en-US" sz="1100" b="1" i="0" u="none" strike="noStrike" dirty="0">
                        <a:solidFill>
                          <a:srgbClr val="000000"/>
                        </a:solidFill>
                        <a:effectLst/>
                        <a:latin typeface="Calibri" panose="020F0502020204030204" pitchFamily="34" charset="0"/>
                      </a:endParaRPr>
                    </a:p>
                  </a:txBody>
                  <a:tcPr marL="7620" marR="7620" marT="7620" marB="0" anchor="b">
                    <a:solidFill>
                      <a:schemeClr val="accent1">
                        <a:lumMod val="20000"/>
                        <a:lumOff val="80000"/>
                      </a:schemeClr>
                    </a:solidFill>
                  </a:tcPr>
                </a:tc>
                <a:tc>
                  <a:txBody>
                    <a:bodyPr/>
                    <a:lstStyle/>
                    <a:p>
                      <a:pPr algn="r" fontAlgn="b"/>
                      <a:r>
                        <a:rPr lang="en-US" sz="1100" u="none" strike="noStrike" dirty="0">
                          <a:effectLst/>
                        </a:rPr>
                        <a:t>1963</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tc>
                  <a:txBody>
                    <a:bodyPr/>
                    <a:lstStyle/>
                    <a:p>
                      <a:pPr algn="l" fontAlgn="b"/>
                      <a:r>
                        <a:rPr lang="en-US" sz="1100" u="none" strike="noStrike" dirty="0">
                          <a:effectLst/>
                        </a:rPr>
                        <a:t>MW</a:t>
                      </a:r>
                      <a:endParaRPr lang="en-US" sz="1100" b="0" i="0" u="none" strike="noStrike" dirty="0">
                        <a:solidFill>
                          <a:srgbClr val="000000"/>
                        </a:solidFill>
                        <a:effectLst/>
                        <a:latin typeface="Calibri" panose="020F0502020204030204" pitchFamily="34" charset="0"/>
                      </a:endParaRPr>
                    </a:p>
                  </a:txBody>
                  <a:tcPr marL="7620" marR="7620" marT="7620" marB="0" anchor="b">
                    <a:noFill/>
                  </a:tcPr>
                </a:tc>
                <a:extLst>
                  <a:ext uri="{0D108BD9-81ED-4DB2-BD59-A6C34878D82A}">
                    <a16:rowId xmlns:a16="http://schemas.microsoft.com/office/drawing/2014/main" val="4247420736"/>
                  </a:ext>
                </a:extLst>
              </a:tr>
            </a:tbl>
          </a:graphicData>
        </a:graphic>
      </p:graphicFrame>
    </p:spTree>
    <p:extLst>
      <p:ext uri="{BB962C8B-B14F-4D97-AF65-F5344CB8AC3E}">
        <p14:creationId xmlns:p14="http://schemas.microsoft.com/office/powerpoint/2010/main" val="38090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441D094-0A36-490A-88E5-22E8734CFE58}"/>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2" name="Title 1">
            <a:extLst>
              <a:ext uri="{FF2B5EF4-FFF2-40B4-BE49-F238E27FC236}">
                <a16:creationId xmlns:a16="http://schemas.microsoft.com/office/drawing/2014/main" id="{210C6037-0F73-444A-BBA2-5D6D27DF14BE}"/>
              </a:ext>
            </a:extLst>
          </p:cNvPr>
          <p:cNvSpPr>
            <a:spLocks noGrp="1"/>
          </p:cNvSpPr>
          <p:nvPr>
            <p:ph type="title"/>
          </p:nvPr>
        </p:nvSpPr>
        <p:spPr/>
        <p:txBody>
          <a:bodyPr/>
          <a:lstStyle/>
          <a:p>
            <a:r>
              <a:rPr lang="en-US" sz="2000" dirty="0"/>
              <a:t>Method for Determining MWs needed for intra-hour net load forecast errors</a:t>
            </a:r>
          </a:p>
        </p:txBody>
      </p:sp>
      <p:sp>
        <p:nvSpPr>
          <p:cNvPr id="3" name="Content Placeholder 2">
            <a:extLst>
              <a:ext uri="{FF2B5EF4-FFF2-40B4-BE49-F238E27FC236}">
                <a16:creationId xmlns:a16="http://schemas.microsoft.com/office/drawing/2014/main" id="{573EEA81-7C4F-4934-B37F-422B6B690C62}"/>
              </a:ext>
            </a:extLst>
          </p:cNvPr>
          <p:cNvSpPr>
            <a:spLocks noGrp="1"/>
          </p:cNvSpPr>
          <p:nvPr>
            <p:ph idx="1"/>
          </p:nvPr>
        </p:nvSpPr>
        <p:spPr/>
        <p:txBody>
          <a:bodyPr/>
          <a:lstStyle/>
          <a:p>
            <a:pPr marL="0" indent="0">
              <a:buNone/>
            </a:pPr>
            <a:r>
              <a:rPr lang="en-US" sz="1600" b="1" i="1" dirty="0">
                <a:solidFill>
                  <a:schemeClr val="accent1"/>
                </a:solidFill>
              </a:rPr>
              <a:t>Approach Summary:</a:t>
            </a:r>
          </a:p>
          <a:p>
            <a:pPr marL="0" indent="0">
              <a:buNone/>
            </a:pPr>
            <a:r>
              <a:rPr lang="en-US" sz="1600" dirty="0"/>
              <a:t>Capacity needed to intra-hour net load forecast errors is computed using </a:t>
            </a:r>
          </a:p>
          <a:p>
            <a:r>
              <a:rPr lang="en-US" sz="1600" dirty="0"/>
              <a:t>85</a:t>
            </a:r>
            <a:r>
              <a:rPr lang="en-US" sz="1600" baseline="30000" dirty="0"/>
              <a:t>th</a:t>
            </a:r>
            <a:r>
              <a:rPr lang="en-US" sz="1600" dirty="0"/>
              <a:t> to 95</a:t>
            </a:r>
            <a:r>
              <a:rPr lang="en-US" sz="1600" baseline="30000" dirty="0"/>
              <a:t>th</a:t>
            </a:r>
            <a:r>
              <a:rPr lang="en-US" sz="1600" dirty="0"/>
              <a:t> percentile of 30-minute ahead intra-hour net load forecast errors for same hour same month of previous two years</a:t>
            </a:r>
          </a:p>
          <a:p>
            <a:pPr lvl="1"/>
            <a:r>
              <a:rPr lang="en-US" sz="1600" dirty="0"/>
              <a:t>The percentile associated with every hour is determined based on the risk of net load up ramp in the hour. Periods where the risk of net load ramp is highest will use 95</a:t>
            </a:r>
            <a:r>
              <a:rPr lang="en-US" sz="1600" baseline="30000" dirty="0"/>
              <a:t>th</a:t>
            </a:r>
            <a:r>
              <a:rPr lang="en-US" sz="1600" dirty="0"/>
              <a:t> percentile and 85</a:t>
            </a:r>
            <a:r>
              <a:rPr lang="en-US" sz="1600" baseline="30000" dirty="0"/>
              <a:t>th</a:t>
            </a:r>
            <a:r>
              <a:rPr lang="en-US" sz="1600" dirty="0"/>
              <a:t> percentile for periods with lowest risks. </a:t>
            </a:r>
          </a:p>
          <a:p>
            <a:pPr lvl="2"/>
            <a:endParaRPr lang="en-US" sz="800" dirty="0"/>
          </a:p>
          <a:p>
            <a:r>
              <a:rPr lang="en-US" sz="1600" dirty="0"/>
              <a:t>An additional adjustment is included to account for the impact of increase in over-forecast error from expected growth in solar generation installed capacity.</a:t>
            </a:r>
          </a:p>
          <a:p>
            <a:pPr marL="0" indent="0">
              <a:buNone/>
            </a:pPr>
            <a:endParaRPr lang="en-US" sz="800" i="1" dirty="0"/>
          </a:p>
          <a:p>
            <a:pPr marL="0" indent="0">
              <a:buNone/>
            </a:pPr>
            <a:r>
              <a:rPr lang="en-US" sz="1600" b="1" i="1" dirty="0">
                <a:solidFill>
                  <a:schemeClr val="accent1"/>
                </a:solidFill>
              </a:rPr>
              <a:t>2024 Methodology Updates</a:t>
            </a:r>
          </a:p>
          <a:p>
            <a:r>
              <a:rPr lang="en-US" sz="1600" dirty="0"/>
              <a:t>Adjust the risk coverage during sunset hours to be at least 90</a:t>
            </a:r>
            <a:r>
              <a:rPr lang="en-US" sz="1600" baseline="30000" dirty="0"/>
              <a:t>th</a:t>
            </a:r>
            <a:r>
              <a:rPr lang="en-US" sz="1600" dirty="0"/>
              <a:t> percentile</a:t>
            </a:r>
          </a:p>
          <a:p>
            <a:endParaRPr lang="en-US" sz="800" dirty="0"/>
          </a:p>
          <a:p>
            <a:pPr marL="0" indent="0">
              <a:buNone/>
            </a:pPr>
            <a:r>
              <a:rPr lang="en-US" sz="1600" b="1" i="1" dirty="0">
                <a:solidFill>
                  <a:schemeClr val="accent1"/>
                </a:solidFill>
              </a:rPr>
              <a:t>Why 30 minute ahead Net Load forecast error?</a:t>
            </a:r>
          </a:p>
          <a:p>
            <a:pPr marL="0" indent="0">
              <a:buNone/>
            </a:pPr>
            <a:r>
              <a:rPr lang="en-US" sz="1600" dirty="0"/>
              <a:t>When ECRS is released during events triggered by sudden, large, sustained under forecasts in net load, ECRS will be relied upon until the next offline Resource is online and ready for dispatch. During such conditions, typically units that are providing offline Non-Spin can have up to a 30 minute cold start time. Hence 30 minutes has been selected since it reflects the minimum amount of uncertainty that ECRS would be needed to cover when deployed.</a:t>
            </a:r>
            <a:endParaRPr lang="en-US" sz="1600" b="1" i="1" dirty="0">
              <a:solidFill>
                <a:schemeClr val="accent1"/>
              </a:solidFill>
            </a:endParaRPr>
          </a:p>
        </p:txBody>
      </p:sp>
    </p:spTree>
    <p:extLst>
      <p:ext uri="{BB962C8B-B14F-4D97-AF65-F5344CB8AC3E}">
        <p14:creationId xmlns:p14="http://schemas.microsoft.com/office/powerpoint/2010/main" val="1851193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7A41D428-C1B8-930B-AB0F-FCF18DA5596A}"/>
              </a:ext>
            </a:extLst>
          </p:cNvPr>
          <p:cNvSpPr txBox="1"/>
          <p:nvPr/>
        </p:nvSpPr>
        <p:spPr>
          <a:xfrm>
            <a:off x="5092003" y="80584"/>
            <a:ext cx="3936629" cy="646331"/>
          </a:xfrm>
          <a:prstGeom prst="rect">
            <a:avLst/>
          </a:prstGeom>
          <a:solidFill>
            <a:schemeClr val="accent1">
              <a:lumMod val="20000"/>
              <a:lumOff val="80000"/>
            </a:schemeClr>
          </a:solidFill>
        </p:spPr>
        <p:txBody>
          <a:bodyPr wrap="square">
            <a:spAutoFit/>
          </a:bodyPr>
          <a:lstStyle/>
          <a:p>
            <a:r>
              <a:rPr lang="en-US" dirty="0"/>
              <a:t>How to operate reliably on a day like this?</a:t>
            </a:r>
          </a:p>
        </p:txBody>
      </p:sp>
      <p:sp>
        <p:nvSpPr>
          <p:cNvPr id="2" name="Title 1">
            <a:extLst>
              <a:ext uri="{FF2B5EF4-FFF2-40B4-BE49-F238E27FC236}">
                <a16:creationId xmlns:a16="http://schemas.microsoft.com/office/drawing/2014/main" id="{CD681DE1-C404-41F1-8D81-0E51FE0177A7}"/>
              </a:ext>
            </a:extLst>
          </p:cNvPr>
          <p:cNvSpPr>
            <a:spLocks noGrp="1"/>
          </p:cNvSpPr>
          <p:nvPr>
            <p:ph type="title"/>
          </p:nvPr>
        </p:nvSpPr>
        <p:spPr/>
        <p:txBody>
          <a:bodyPr/>
          <a:lstStyle/>
          <a:p>
            <a:r>
              <a:rPr lang="en-US" dirty="0"/>
              <a:t>Example Scenario </a:t>
            </a:r>
          </a:p>
        </p:txBody>
      </p:sp>
      <p:sp>
        <p:nvSpPr>
          <p:cNvPr id="4" name="Slide Number Placeholder 3">
            <a:extLst>
              <a:ext uri="{FF2B5EF4-FFF2-40B4-BE49-F238E27FC236}">
                <a16:creationId xmlns:a16="http://schemas.microsoft.com/office/drawing/2014/main" id="{9DEEC3E1-9F30-4972-AEEB-2F3674575F85}"/>
              </a:ext>
            </a:extLst>
          </p:cNvPr>
          <p:cNvSpPr>
            <a:spLocks noGrp="1"/>
          </p:cNvSpPr>
          <p:nvPr>
            <p:ph type="sldNum" sz="quarter" idx="4"/>
          </p:nvPr>
        </p:nvSpPr>
        <p:spPr/>
        <p:txBody>
          <a:bodyPr/>
          <a:lstStyle/>
          <a:p>
            <a:fld id="{1D93BD3E-1E9A-4970-A6F7-E7AC52762E0C}" type="slidenum">
              <a:rPr lang="en-US" smtClean="0"/>
              <a:pPr/>
              <a:t>8</a:t>
            </a:fld>
            <a:endParaRPr lang="en-US" dirty="0"/>
          </a:p>
        </p:txBody>
      </p:sp>
      <p:cxnSp>
        <p:nvCxnSpPr>
          <p:cNvPr id="7" name="Straight Connector 6">
            <a:extLst>
              <a:ext uri="{FF2B5EF4-FFF2-40B4-BE49-F238E27FC236}">
                <a16:creationId xmlns:a16="http://schemas.microsoft.com/office/drawing/2014/main" id="{46B236EC-2CEC-41D6-8B09-7DB8563DA9AB}"/>
              </a:ext>
            </a:extLst>
          </p:cNvPr>
          <p:cNvCxnSpPr>
            <a:cxnSpLocks/>
          </p:cNvCxnSpPr>
          <p:nvPr/>
        </p:nvCxnSpPr>
        <p:spPr>
          <a:xfrm flipV="1">
            <a:off x="2991970" y="3080052"/>
            <a:ext cx="1909482" cy="133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E87144C-27F5-4168-8BD8-97CC823F4BF6}"/>
              </a:ext>
            </a:extLst>
          </p:cNvPr>
          <p:cNvCxnSpPr>
            <a:cxnSpLocks/>
          </p:cNvCxnSpPr>
          <p:nvPr/>
        </p:nvCxnSpPr>
        <p:spPr>
          <a:xfrm flipV="1">
            <a:off x="1329017" y="1272988"/>
            <a:ext cx="0" cy="467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56485D6-7C14-466F-9149-601C755D6D9B}"/>
              </a:ext>
            </a:extLst>
          </p:cNvPr>
          <p:cNvCxnSpPr>
            <a:cxnSpLocks/>
          </p:cNvCxnSpPr>
          <p:nvPr/>
        </p:nvCxnSpPr>
        <p:spPr>
          <a:xfrm flipV="1">
            <a:off x="2991970" y="1178859"/>
            <a:ext cx="0" cy="4836458"/>
          </a:xfrm>
          <a:prstGeom prst="line">
            <a:avLst/>
          </a:prstGeom>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79F804CD-3387-463F-BB38-95601469DF02}"/>
              </a:ext>
            </a:extLst>
          </p:cNvPr>
          <p:cNvSpPr/>
          <p:nvPr/>
        </p:nvSpPr>
        <p:spPr>
          <a:xfrm>
            <a:off x="1329015" y="1272988"/>
            <a:ext cx="6721291" cy="2734518"/>
          </a:xfrm>
          <a:custGeom>
            <a:avLst/>
            <a:gdLst>
              <a:gd name="connsiteX0" fmla="*/ 0 w 6669741"/>
              <a:gd name="connsiteY0" fmla="*/ 2707341 h 2707341"/>
              <a:gd name="connsiteX1" fmla="*/ 1703294 w 6669741"/>
              <a:gd name="connsiteY1" fmla="*/ 1990165 h 2707341"/>
              <a:gd name="connsiteX2" fmla="*/ 2438400 w 6669741"/>
              <a:gd name="connsiteY2" fmla="*/ 448236 h 2707341"/>
              <a:gd name="connsiteX3" fmla="*/ 3801035 w 6669741"/>
              <a:gd name="connsiteY3" fmla="*/ 340659 h 2707341"/>
              <a:gd name="connsiteX4" fmla="*/ 4643717 w 6669741"/>
              <a:gd name="connsiteY4" fmla="*/ 502024 h 2707341"/>
              <a:gd name="connsiteX5" fmla="*/ 6669741 w 6669741"/>
              <a:gd name="connsiteY5" fmla="*/ 0 h 2707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69741" h="2707341">
                <a:moveTo>
                  <a:pt x="0" y="2707341"/>
                </a:moveTo>
                <a:cubicBezTo>
                  <a:pt x="648447" y="2537011"/>
                  <a:pt x="1296894" y="2366682"/>
                  <a:pt x="1703294" y="1990165"/>
                </a:cubicBezTo>
                <a:cubicBezTo>
                  <a:pt x="2109694" y="1613648"/>
                  <a:pt x="2088777" y="723154"/>
                  <a:pt x="2438400" y="448236"/>
                </a:cubicBezTo>
                <a:cubicBezTo>
                  <a:pt x="2788023" y="173318"/>
                  <a:pt x="3433482" y="331694"/>
                  <a:pt x="3801035" y="340659"/>
                </a:cubicBezTo>
                <a:cubicBezTo>
                  <a:pt x="4168588" y="349624"/>
                  <a:pt x="4165599" y="558801"/>
                  <a:pt x="4643717" y="502024"/>
                </a:cubicBezTo>
                <a:cubicBezTo>
                  <a:pt x="5121835" y="445247"/>
                  <a:pt x="5895788" y="222623"/>
                  <a:pt x="6669741"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35023A66-2285-4381-B3FC-722FE38AA29A}"/>
              </a:ext>
            </a:extLst>
          </p:cNvPr>
          <p:cNvCxnSpPr>
            <a:cxnSpLocks/>
          </p:cNvCxnSpPr>
          <p:nvPr/>
        </p:nvCxnSpPr>
        <p:spPr>
          <a:xfrm flipV="1">
            <a:off x="4901452" y="990600"/>
            <a:ext cx="0" cy="498796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BC45928-2CF4-4181-8A9E-B72FA88B95E0}"/>
              </a:ext>
            </a:extLst>
          </p:cNvPr>
          <p:cNvSpPr txBox="1"/>
          <p:nvPr/>
        </p:nvSpPr>
        <p:spPr>
          <a:xfrm>
            <a:off x="865095" y="5916385"/>
            <a:ext cx="1021973" cy="369332"/>
          </a:xfrm>
          <a:prstGeom prst="rect">
            <a:avLst/>
          </a:prstGeom>
          <a:noFill/>
        </p:spPr>
        <p:txBody>
          <a:bodyPr wrap="square">
            <a:spAutoFit/>
          </a:bodyPr>
          <a:lstStyle/>
          <a:p>
            <a:r>
              <a:rPr lang="en-US" dirty="0"/>
              <a:t>15:00</a:t>
            </a:r>
          </a:p>
        </p:txBody>
      </p:sp>
      <p:sp>
        <p:nvSpPr>
          <p:cNvPr id="31" name="TextBox 30">
            <a:extLst>
              <a:ext uri="{FF2B5EF4-FFF2-40B4-BE49-F238E27FC236}">
                <a16:creationId xmlns:a16="http://schemas.microsoft.com/office/drawing/2014/main" id="{71DA78E3-0EA0-4BCA-A118-78A69D24EA65}"/>
              </a:ext>
            </a:extLst>
          </p:cNvPr>
          <p:cNvSpPr txBox="1"/>
          <p:nvPr/>
        </p:nvSpPr>
        <p:spPr>
          <a:xfrm>
            <a:off x="3016623" y="5054525"/>
            <a:ext cx="1758696" cy="338554"/>
          </a:xfrm>
          <a:prstGeom prst="rect">
            <a:avLst/>
          </a:prstGeom>
          <a:noFill/>
        </p:spPr>
        <p:txBody>
          <a:bodyPr wrap="square">
            <a:spAutoFit/>
          </a:bodyPr>
          <a:lstStyle/>
          <a:p>
            <a:r>
              <a:rPr lang="en-US" sz="1600" dirty="0"/>
              <a:t>Operating Hour</a:t>
            </a:r>
          </a:p>
        </p:txBody>
      </p:sp>
      <p:cxnSp>
        <p:nvCxnSpPr>
          <p:cNvPr id="34" name="Straight Connector 33">
            <a:extLst>
              <a:ext uri="{FF2B5EF4-FFF2-40B4-BE49-F238E27FC236}">
                <a16:creationId xmlns:a16="http://schemas.microsoft.com/office/drawing/2014/main" id="{9F7D6744-74A7-4AF7-AB9D-A828A436B61A}"/>
              </a:ext>
            </a:extLst>
          </p:cNvPr>
          <p:cNvCxnSpPr>
            <a:cxnSpLocks/>
          </p:cNvCxnSpPr>
          <p:nvPr/>
        </p:nvCxnSpPr>
        <p:spPr>
          <a:xfrm flipV="1">
            <a:off x="1329016" y="3593245"/>
            <a:ext cx="1662954" cy="201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FD64815-BAAA-42F9-9CB5-24FEB69DC3FF}"/>
              </a:ext>
            </a:extLst>
          </p:cNvPr>
          <p:cNvCxnSpPr>
            <a:cxnSpLocks/>
          </p:cNvCxnSpPr>
          <p:nvPr/>
        </p:nvCxnSpPr>
        <p:spPr>
          <a:xfrm>
            <a:off x="1291735" y="2725264"/>
            <a:ext cx="894532" cy="848028"/>
          </a:xfrm>
          <a:prstGeom prst="line">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F45F6FE-F581-4638-B0EA-FBF1477EE543}"/>
              </a:ext>
            </a:extLst>
          </p:cNvPr>
          <p:cNvSpPr txBox="1"/>
          <p:nvPr/>
        </p:nvSpPr>
        <p:spPr>
          <a:xfrm>
            <a:off x="73371" y="1715235"/>
            <a:ext cx="1332933" cy="1569660"/>
          </a:xfrm>
          <a:prstGeom prst="rect">
            <a:avLst/>
          </a:prstGeom>
          <a:noFill/>
        </p:spPr>
        <p:txBody>
          <a:bodyPr wrap="square">
            <a:spAutoFit/>
          </a:bodyPr>
          <a:lstStyle/>
          <a:p>
            <a:r>
              <a:rPr lang="en-US" sz="1600" dirty="0"/>
              <a:t>Hourly Averaged Net Load Forecast &amp; Generation Dispatch</a:t>
            </a:r>
          </a:p>
        </p:txBody>
      </p:sp>
      <p:cxnSp>
        <p:nvCxnSpPr>
          <p:cNvPr id="54" name="Straight Connector 53">
            <a:extLst>
              <a:ext uri="{FF2B5EF4-FFF2-40B4-BE49-F238E27FC236}">
                <a16:creationId xmlns:a16="http://schemas.microsoft.com/office/drawing/2014/main" id="{9BD126ED-CDE6-42EB-ABC0-A1E7965DF339}"/>
              </a:ext>
            </a:extLst>
          </p:cNvPr>
          <p:cNvCxnSpPr>
            <a:cxnSpLocks/>
          </p:cNvCxnSpPr>
          <p:nvPr/>
        </p:nvCxnSpPr>
        <p:spPr>
          <a:xfrm flipV="1">
            <a:off x="778809" y="3926541"/>
            <a:ext cx="1041028" cy="760880"/>
          </a:xfrm>
          <a:prstGeom prst="line">
            <a:avLst/>
          </a:prstGeom>
          <a:ln>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B75DD59-9FCC-437F-9AA2-892A291754A2}"/>
              </a:ext>
            </a:extLst>
          </p:cNvPr>
          <p:cNvSpPr txBox="1"/>
          <p:nvPr/>
        </p:nvSpPr>
        <p:spPr>
          <a:xfrm>
            <a:off x="46868" y="4706363"/>
            <a:ext cx="2026919" cy="338554"/>
          </a:xfrm>
          <a:prstGeom prst="rect">
            <a:avLst/>
          </a:prstGeom>
          <a:noFill/>
        </p:spPr>
        <p:txBody>
          <a:bodyPr wrap="square">
            <a:spAutoFit/>
          </a:bodyPr>
          <a:lstStyle/>
          <a:p>
            <a:r>
              <a:rPr lang="en-US" sz="1600" dirty="0">
                <a:solidFill>
                  <a:schemeClr val="accent1"/>
                </a:solidFill>
              </a:rPr>
              <a:t>Actual Net Load </a:t>
            </a:r>
          </a:p>
        </p:txBody>
      </p:sp>
      <p:sp>
        <p:nvSpPr>
          <p:cNvPr id="78" name="TextBox 77">
            <a:extLst>
              <a:ext uri="{FF2B5EF4-FFF2-40B4-BE49-F238E27FC236}">
                <a16:creationId xmlns:a16="http://schemas.microsoft.com/office/drawing/2014/main" id="{8CC93F9C-53D5-4146-838D-BCF37F2215E5}"/>
              </a:ext>
            </a:extLst>
          </p:cNvPr>
          <p:cNvSpPr txBox="1"/>
          <p:nvPr/>
        </p:nvSpPr>
        <p:spPr>
          <a:xfrm>
            <a:off x="1530726" y="5039516"/>
            <a:ext cx="1436587" cy="584775"/>
          </a:xfrm>
          <a:prstGeom prst="rect">
            <a:avLst/>
          </a:prstGeom>
          <a:noFill/>
        </p:spPr>
        <p:txBody>
          <a:bodyPr wrap="square">
            <a:spAutoFit/>
          </a:bodyPr>
          <a:lstStyle/>
          <a:p>
            <a:r>
              <a:rPr lang="en-US" sz="1600" dirty="0"/>
              <a:t>Adjustment period</a:t>
            </a:r>
          </a:p>
        </p:txBody>
      </p:sp>
      <p:sp>
        <p:nvSpPr>
          <p:cNvPr id="79" name="TextBox 78">
            <a:extLst>
              <a:ext uri="{FF2B5EF4-FFF2-40B4-BE49-F238E27FC236}">
                <a16:creationId xmlns:a16="http://schemas.microsoft.com/office/drawing/2014/main" id="{0FB5E77C-0696-49C7-A0B9-AC1149696292}"/>
              </a:ext>
            </a:extLst>
          </p:cNvPr>
          <p:cNvSpPr txBox="1"/>
          <p:nvPr/>
        </p:nvSpPr>
        <p:spPr>
          <a:xfrm>
            <a:off x="2627783" y="5999531"/>
            <a:ext cx="1021973" cy="369332"/>
          </a:xfrm>
          <a:prstGeom prst="rect">
            <a:avLst/>
          </a:prstGeom>
          <a:noFill/>
        </p:spPr>
        <p:txBody>
          <a:bodyPr wrap="square">
            <a:spAutoFit/>
          </a:bodyPr>
          <a:lstStyle/>
          <a:p>
            <a:r>
              <a:rPr lang="en-US" dirty="0"/>
              <a:t>16:00</a:t>
            </a:r>
          </a:p>
        </p:txBody>
      </p:sp>
      <p:sp>
        <p:nvSpPr>
          <p:cNvPr id="80" name="TextBox 79">
            <a:extLst>
              <a:ext uri="{FF2B5EF4-FFF2-40B4-BE49-F238E27FC236}">
                <a16:creationId xmlns:a16="http://schemas.microsoft.com/office/drawing/2014/main" id="{116B5D9C-C919-4F1C-ABD1-DB630B09BFFF}"/>
              </a:ext>
            </a:extLst>
          </p:cNvPr>
          <p:cNvSpPr txBox="1"/>
          <p:nvPr/>
        </p:nvSpPr>
        <p:spPr>
          <a:xfrm>
            <a:off x="4498173" y="5978568"/>
            <a:ext cx="1021973" cy="369332"/>
          </a:xfrm>
          <a:prstGeom prst="rect">
            <a:avLst/>
          </a:prstGeom>
          <a:noFill/>
        </p:spPr>
        <p:txBody>
          <a:bodyPr wrap="square">
            <a:spAutoFit/>
          </a:bodyPr>
          <a:lstStyle/>
          <a:p>
            <a:r>
              <a:rPr lang="en-US" dirty="0"/>
              <a:t>17:00</a:t>
            </a:r>
          </a:p>
        </p:txBody>
      </p:sp>
      <p:cxnSp>
        <p:nvCxnSpPr>
          <p:cNvPr id="111" name="Straight Connector 110">
            <a:extLst>
              <a:ext uri="{FF2B5EF4-FFF2-40B4-BE49-F238E27FC236}">
                <a16:creationId xmlns:a16="http://schemas.microsoft.com/office/drawing/2014/main" id="{4FD4D0E3-FDA5-4B7E-B1DC-328110B10685}"/>
              </a:ext>
            </a:extLst>
          </p:cNvPr>
          <p:cNvCxnSpPr>
            <a:cxnSpLocks/>
          </p:cNvCxnSpPr>
          <p:nvPr/>
        </p:nvCxnSpPr>
        <p:spPr>
          <a:xfrm flipV="1">
            <a:off x="4169471" y="1549761"/>
            <a:ext cx="20751" cy="1551296"/>
          </a:xfrm>
          <a:prstGeom prst="line">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5C4DD96-6433-47BF-BE47-AD5989D70612}"/>
              </a:ext>
            </a:extLst>
          </p:cNvPr>
          <p:cNvCxnSpPr>
            <a:cxnSpLocks/>
          </p:cNvCxnSpPr>
          <p:nvPr/>
        </p:nvCxnSpPr>
        <p:spPr>
          <a:xfrm flipV="1">
            <a:off x="2979644" y="1715235"/>
            <a:ext cx="1909482" cy="13322"/>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10FD7CBA-02D7-3941-7840-2CE48487E2B8}"/>
              </a:ext>
            </a:extLst>
          </p:cNvPr>
          <p:cNvGrpSpPr/>
          <p:nvPr/>
        </p:nvGrpSpPr>
        <p:grpSpPr>
          <a:xfrm>
            <a:off x="4947472" y="3036834"/>
            <a:ext cx="1734483" cy="584775"/>
            <a:chOff x="5092003" y="3003211"/>
            <a:chExt cx="1734483" cy="584775"/>
          </a:xfrm>
        </p:grpSpPr>
        <p:sp>
          <p:nvSpPr>
            <p:cNvPr id="17" name="Right Brace 16">
              <a:extLst>
                <a:ext uri="{FF2B5EF4-FFF2-40B4-BE49-F238E27FC236}">
                  <a16:creationId xmlns:a16="http://schemas.microsoft.com/office/drawing/2014/main" id="{A6F37AD0-CB12-4355-9D7A-E3470405C89B}"/>
                </a:ext>
              </a:extLst>
            </p:cNvPr>
            <p:cNvSpPr/>
            <p:nvPr/>
          </p:nvSpPr>
          <p:spPr>
            <a:xfrm>
              <a:off x="5092003" y="3080052"/>
              <a:ext cx="45719" cy="4596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19D93EF4-306B-4A8C-AB3B-A85BEAE68237}"/>
                </a:ext>
              </a:extLst>
            </p:cNvPr>
            <p:cNvSpPr txBox="1"/>
            <p:nvPr/>
          </p:nvSpPr>
          <p:spPr>
            <a:xfrm>
              <a:off x="5186221" y="3003211"/>
              <a:ext cx="1640265" cy="584775"/>
            </a:xfrm>
            <a:prstGeom prst="rect">
              <a:avLst/>
            </a:prstGeom>
            <a:noFill/>
          </p:spPr>
          <p:txBody>
            <a:bodyPr wrap="square">
              <a:spAutoFit/>
            </a:bodyPr>
            <a:lstStyle/>
            <a:p>
              <a:r>
                <a:rPr lang="en-US" sz="1600" dirty="0"/>
                <a:t>Move by dispatch</a:t>
              </a:r>
            </a:p>
          </p:txBody>
        </p:sp>
      </p:grpSp>
      <p:cxnSp>
        <p:nvCxnSpPr>
          <p:cNvPr id="62" name="Straight Connector 61">
            <a:extLst>
              <a:ext uri="{FF2B5EF4-FFF2-40B4-BE49-F238E27FC236}">
                <a16:creationId xmlns:a16="http://schemas.microsoft.com/office/drawing/2014/main" id="{7AB38540-BD96-48C7-8F82-8B606B7E0D7C}"/>
              </a:ext>
            </a:extLst>
          </p:cNvPr>
          <p:cNvCxnSpPr>
            <a:cxnSpLocks/>
          </p:cNvCxnSpPr>
          <p:nvPr/>
        </p:nvCxnSpPr>
        <p:spPr>
          <a:xfrm>
            <a:off x="3368488" y="1258635"/>
            <a:ext cx="408795" cy="502484"/>
          </a:xfrm>
          <a:prstGeom prst="line">
            <a:avLst/>
          </a:prstGeom>
          <a:ln>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1DEF6DAC-99AD-4AC5-8B39-C451A848D742}"/>
              </a:ext>
            </a:extLst>
          </p:cNvPr>
          <p:cNvSpPr txBox="1"/>
          <p:nvPr/>
        </p:nvSpPr>
        <p:spPr>
          <a:xfrm>
            <a:off x="2542085" y="686906"/>
            <a:ext cx="2192631" cy="584775"/>
          </a:xfrm>
          <a:prstGeom prst="rect">
            <a:avLst/>
          </a:prstGeom>
          <a:noFill/>
        </p:spPr>
        <p:txBody>
          <a:bodyPr wrap="square">
            <a:spAutoFit/>
          </a:bodyPr>
          <a:lstStyle/>
          <a:p>
            <a:r>
              <a:rPr lang="en-US" sz="1600" dirty="0">
                <a:solidFill>
                  <a:schemeClr val="accent1"/>
                </a:solidFill>
              </a:rPr>
              <a:t>Highest 5-min Actual Net Load</a:t>
            </a:r>
          </a:p>
        </p:txBody>
      </p:sp>
      <p:cxnSp>
        <p:nvCxnSpPr>
          <p:cNvPr id="3" name="Straight Connector 2">
            <a:extLst>
              <a:ext uri="{FF2B5EF4-FFF2-40B4-BE49-F238E27FC236}">
                <a16:creationId xmlns:a16="http://schemas.microsoft.com/office/drawing/2014/main" id="{EB7E9832-823A-8D9B-5D7D-B28193AB84FF}"/>
              </a:ext>
            </a:extLst>
          </p:cNvPr>
          <p:cNvCxnSpPr>
            <a:cxnSpLocks/>
          </p:cNvCxnSpPr>
          <p:nvPr/>
        </p:nvCxnSpPr>
        <p:spPr>
          <a:xfrm flipV="1">
            <a:off x="6434417" y="990600"/>
            <a:ext cx="0" cy="5024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3808EBD-52D8-B42A-D81E-8E6884C21C90}"/>
              </a:ext>
            </a:extLst>
          </p:cNvPr>
          <p:cNvCxnSpPr>
            <a:cxnSpLocks/>
          </p:cNvCxnSpPr>
          <p:nvPr/>
        </p:nvCxnSpPr>
        <p:spPr>
          <a:xfrm flipV="1">
            <a:off x="8074958" y="842682"/>
            <a:ext cx="0" cy="517263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5CD33EB7-EA7B-EB7B-449C-981A23DC1112}"/>
              </a:ext>
            </a:extLst>
          </p:cNvPr>
          <p:cNvCxnSpPr>
            <a:cxnSpLocks/>
          </p:cNvCxnSpPr>
          <p:nvPr/>
        </p:nvCxnSpPr>
        <p:spPr>
          <a:xfrm>
            <a:off x="4901452" y="2508766"/>
            <a:ext cx="153296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D14EE36-B6A9-D602-1A33-BB9AD9C51D60}"/>
              </a:ext>
            </a:extLst>
          </p:cNvPr>
          <p:cNvCxnSpPr>
            <a:cxnSpLocks/>
          </p:cNvCxnSpPr>
          <p:nvPr/>
        </p:nvCxnSpPr>
        <p:spPr>
          <a:xfrm>
            <a:off x="6434417" y="1601979"/>
            <a:ext cx="16674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D7862D2-C0B6-E240-EF5F-079BE33FF991}"/>
              </a:ext>
            </a:extLst>
          </p:cNvPr>
          <p:cNvCxnSpPr>
            <a:cxnSpLocks/>
          </p:cNvCxnSpPr>
          <p:nvPr/>
        </p:nvCxnSpPr>
        <p:spPr>
          <a:xfrm flipV="1">
            <a:off x="2991970" y="3590009"/>
            <a:ext cx="1909482" cy="13322"/>
          </a:xfrm>
          <a:prstGeom prst="line">
            <a:avLst/>
          </a:prstGeom>
          <a:ln>
            <a:solidFill>
              <a:schemeClr val="accent1"/>
            </a:solidFill>
            <a:prstDash val="lgDash"/>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1B9450A-7242-4151-9EF6-C158914EC2AF}"/>
              </a:ext>
            </a:extLst>
          </p:cNvPr>
          <p:cNvSpPr/>
          <p:nvPr/>
        </p:nvSpPr>
        <p:spPr>
          <a:xfrm>
            <a:off x="4926106" y="1703658"/>
            <a:ext cx="53444" cy="1376394"/>
          </a:xfrm>
          <a:prstGeom prst="rightBrace">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586D776B-E60F-243D-E1C5-73B8A1BB0F0B}"/>
              </a:ext>
            </a:extLst>
          </p:cNvPr>
          <p:cNvSpPr txBox="1"/>
          <p:nvPr/>
        </p:nvSpPr>
        <p:spPr>
          <a:xfrm>
            <a:off x="5740955" y="442257"/>
            <a:ext cx="3287674" cy="646331"/>
          </a:xfrm>
          <a:prstGeom prst="rect">
            <a:avLst/>
          </a:prstGeom>
          <a:solidFill>
            <a:schemeClr val="accent1">
              <a:lumMod val="20000"/>
              <a:lumOff val="80000"/>
            </a:schemeClr>
          </a:solidFill>
        </p:spPr>
        <p:txBody>
          <a:bodyPr wrap="square">
            <a:spAutoFit/>
          </a:bodyPr>
          <a:lstStyle/>
          <a:p>
            <a:r>
              <a:rPr lang="en-US" dirty="0"/>
              <a:t>Release of ECRS and </a:t>
            </a:r>
          </a:p>
          <a:p>
            <a:r>
              <a:rPr lang="en-US" dirty="0"/>
              <a:t>Deploy offline Non-Spin</a:t>
            </a:r>
          </a:p>
        </p:txBody>
      </p:sp>
      <p:grpSp>
        <p:nvGrpSpPr>
          <p:cNvPr id="13" name="Group 12">
            <a:extLst>
              <a:ext uri="{FF2B5EF4-FFF2-40B4-BE49-F238E27FC236}">
                <a16:creationId xmlns:a16="http://schemas.microsoft.com/office/drawing/2014/main" id="{67B2DD34-63C4-1FD7-9DBA-5AA7BE3CA882}"/>
              </a:ext>
            </a:extLst>
          </p:cNvPr>
          <p:cNvGrpSpPr/>
          <p:nvPr/>
        </p:nvGrpSpPr>
        <p:grpSpPr>
          <a:xfrm>
            <a:off x="1329016" y="4176059"/>
            <a:ext cx="7347950" cy="277851"/>
            <a:chOff x="3977397" y="2841558"/>
            <a:chExt cx="3306901" cy="277851"/>
          </a:xfrm>
        </p:grpSpPr>
        <p:cxnSp>
          <p:nvCxnSpPr>
            <p:cNvPr id="15" name="Straight Arrow Connector 14">
              <a:extLst>
                <a:ext uri="{FF2B5EF4-FFF2-40B4-BE49-F238E27FC236}">
                  <a16:creationId xmlns:a16="http://schemas.microsoft.com/office/drawing/2014/main" id="{FF290356-1C19-4502-C768-F450AF88A9E7}"/>
                </a:ext>
              </a:extLst>
            </p:cNvPr>
            <p:cNvCxnSpPr>
              <a:cxnSpLocks/>
            </p:cNvCxnSpPr>
            <p:nvPr/>
          </p:nvCxnSpPr>
          <p:spPr>
            <a:xfrm>
              <a:off x="3977397" y="3119409"/>
              <a:ext cx="3306901" cy="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E94DF1F-2D33-899F-CF69-15EF5CAECBC9}"/>
                </a:ext>
              </a:extLst>
            </p:cNvPr>
            <p:cNvSpPr txBox="1"/>
            <p:nvPr/>
          </p:nvSpPr>
          <p:spPr>
            <a:xfrm>
              <a:off x="4928213" y="2841558"/>
              <a:ext cx="1921942" cy="276999"/>
            </a:xfrm>
            <a:prstGeom prst="rect">
              <a:avLst/>
            </a:prstGeom>
            <a:noFill/>
            <a:ln>
              <a:solidFill>
                <a:schemeClr val="accent6"/>
              </a:solidFill>
            </a:ln>
          </p:spPr>
          <p:txBody>
            <a:bodyPr wrap="square" rtlCol="0">
              <a:spAutoFit/>
            </a:bodyPr>
            <a:lstStyle/>
            <a:p>
              <a:r>
                <a:rPr lang="en-US" sz="1200" dirty="0"/>
                <a:t>Next RUC (i.e., Offline unit) 6 hours out</a:t>
              </a:r>
            </a:p>
          </p:txBody>
        </p:sp>
      </p:grpSp>
      <p:sp>
        <p:nvSpPr>
          <p:cNvPr id="20" name="TextBox 19">
            <a:extLst>
              <a:ext uri="{FF2B5EF4-FFF2-40B4-BE49-F238E27FC236}">
                <a16:creationId xmlns:a16="http://schemas.microsoft.com/office/drawing/2014/main" id="{82C41AE4-B3E3-2C5E-B642-3657A1F18E00}"/>
              </a:ext>
            </a:extLst>
          </p:cNvPr>
          <p:cNvSpPr txBox="1"/>
          <p:nvPr/>
        </p:nvSpPr>
        <p:spPr>
          <a:xfrm>
            <a:off x="6133328" y="5995400"/>
            <a:ext cx="1021973" cy="369332"/>
          </a:xfrm>
          <a:prstGeom prst="rect">
            <a:avLst/>
          </a:prstGeom>
          <a:noFill/>
        </p:spPr>
        <p:txBody>
          <a:bodyPr wrap="square">
            <a:spAutoFit/>
          </a:bodyPr>
          <a:lstStyle/>
          <a:p>
            <a:r>
              <a:rPr lang="en-US" dirty="0"/>
              <a:t>18:00</a:t>
            </a:r>
          </a:p>
        </p:txBody>
      </p:sp>
      <p:sp>
        <p:nvSpPr>
          <p:cNvPr id="21" name="TextBox 20">
            <a:extLst>
              <a:ext uri="{FF2B5EF4-FFF2-40B4-BE49-F238E27FC236}">
                <a16:creationId xmlns:a16="http://schemas.microsoft.com/office/drawing/2014/main" id="{B8E9B5AC-A115-F5B8-D726-01E5694AF342}"/>
              </a:ext>
            </a:extLst>
          </p:cNvPr>
          <p:cNvSpPr txBox="1"/>
          <p:nvPr/>
        </p:nvSpPr>
        <p:spPr>
          <a:xfrm>
            <a:off x="7741487" y="6015317"/>
            <a:ext cx="1021973" cy="369332"/>
          </a:xfrm>
          <a:prstGeom prst="rect">
            <a:avLst/>
          </a:prstGeom>
          <a:noFill/>
        </p:spPr>
        <p:txBody>
          <a:bodyPr wrap="square">
            <a:spAutoFit/>
          </a:bodyPr>
          <a:lstStyle/>
          <a:p>
            <a:r>
              <a:rPr lang="en-US" dirty="0"/>
              <a:t>19:00</a:t>
            </a:r>
          </a:p>
        </p:txBody>
      </p:sp>
      <p:grpSp>
        <p:nvGrpSpPr>
          <p:cNvPr id="10" name="Group 9">
            <a:extLst>
              <a:ext uri="{FF2B5EF4-FFF2-40B4-BE49-F238E27FC236}">
                <a16:creationId xmlns:a16="http://schemas.microsoft.com/office/drawing/2014/main" id="{B6EB7AD4-B9D7-4F9F-5723-8B63CF0095D9}"/>
              </a:ext>
            </a:extLst>
          </p:cNvPr>
          <p:cNvGrpSpPr/>
          <p:nvPr/>
        </p:nvGrpSpPr>
        <p:grpSpPr>
          <a:xfrm>
            <a:off x="3191653" y="3302987"/>
            <a:ext cx="1446386" cy="433247"/>
            <a:chOff x="3977397" y="2692265"/>
            <a:chExt cx="4943155" cy="433247"/>
          </a:xfrm>
        </p:grpSpPr>
        <p:cxnSp>
          <p:nvCxnSpPr>
            <p:cNvPr id="22" name="Straight Arrow Connector 21">
              <a:extLst>
                <a:ext uri="{FF2B5EF4-FFF2-40B4-BE49-F238E27FC236}">
                  <a16:creationId xmlns:a16="http://schemas.microsoft.com/office/drawing/2014/main" id="{B052EBC5-3C30-8592-D26E-B30B5B6185F9}"/>
                </a:ext>
              </a:extLst>
            </p:cNvPr>
            <p:cNvCxnSpPr>
              <a:cxnSpLocks/>
            </p:cNvCxnSpPr>
            <p:nvPr/>
          </p:nvCxnSpPr>
          <p:spPr>
            <a:xfrm>
              <a:off x="3977397" y="3119409"/>
              <a:ext cx="3306901" cy="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81C3805-FA06-6C0A-FD4E-0AC6A08AE5A5}"/>
                </a:ext>
              </a:extLst>
            </p:cNvPr>
            <p:cNvSpPr txBox="1"/>
            <p:nvPr/>
          </p:nvSpPr>
          <p:spPr>
            <a:xfrm>
              <a:off x="4007896" y="2692265"/>
              <a:ext cx="4912656" cy="433247"/>
            </a:xfrm>
            <a:prstGeom prst="rect">
              <a:avLst/>
            </a:prstGeom>
            <a:noFill/>
            <a:ln>
              <a:solidFill>
                <a:schemeClr val="accent6"/>
              </a:solidFill>
            </a:ln>
          </p:spPr>
          <p:txBody>
            <a:bodyPr wrap="square" rtlCol="0">
              <a:noAutofit/>
            </a:bodyPr>
            <a:lstStyle/>
            <a:p>
              <a:r>
                <a:rPr lang="en-US" sz="1200" dirty="0"/>
                <a:t>Offline Non-Spin 30 min out</a:t>
              </a:r>
            </a:p>
          </p:txBody>
        </p:sp>
      </p:grpSp>
      <p:cxnSp>
        <p:nvCxnSpPr>
          <p:cNvPr id="26" name="Straight Connector 25">
            <a:extLst>
              <a:ext uri="{FF2B5EF4-FFF2-40B4-BE49-F238E27FC236}">
                <a16:creationId xmlns:a16="http://schemas.microsoft.com/office/drawing/2014/main" id="{BFA5EF92-4E31-44D6-7F58-D732E6E35566}"/>
              </a:ext>
            </a:extLst>
          </p:cNvPr>
          <p:cNvCxnSpPr>
            <a:cxnSpLocks/>
          </p:cNvCxnSpPr>
          <p:nvPr/>
        </p:nvCxnSpPr>
        <p:spPr>
          <a:xfrm>
            <a:off x="3182729" y="2929253"/>
            <a:ext cx="17848" cy="839828"/>
          </a:xfrm>
          <a:prstGeom prst="line">
            <a:avLst/>
          </a:prstGeom>
          <a:ln>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9236E3C-5613-40F3-74DF-FA9632E80081}"/>
              </a:ext>
            </a:extLst>
          </p:cNvPr>
          <p:cNvSpPr txBox="1"/>
          <p:nvPr/>
        </p:nvSpPr>
        <p:spPr>
          <a:xfrm>
            <a:off x="6661973" y="2150782"/>
            <a:ext cx="2408655" cy="1815882"/>
          </a:xfrm>
          <a:prstGeom prst="rect">
            <a:avLst/>
          </a:prstGeom>
          <a:solidFill>
            <a:schemeClr val="accent3">
              <a:lumMod val="20000"/>
              <a:lumOff val="80000"/>
            </a:schemeClr>
          </a:solidFill>
        </p:spPr>
        <p:txBody>
          <a:bodyPr wrap="square" rtlCol="0">
            <a:spAutoFit/>
          </a:bodyPr>
          <a:lstStyle/>
          <a:p>
            <a:r>
              <a:rPr lang="en-US" sz="1600" i="1" dirty="0"/>
              <a:t>Setting magnitude of ECRS to use 30 min out uncertainty ensures that ECRS is able to resolve any capacity needs until the offline Non-Spin unit comes on.</a:t>
            </a:r>
          </a:p>
        </p:txBody>
      </p:sp>
    </p:spTree>
    <p:extLst>
      <p:ext uri="{BB962C8B-B14F-4D97-AF65-F5344CB8AC3E}">
        <p14:creationId xmlns:p14="http://schemas.microsoft.com/office/powerpoint/2010/main" val="61951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8" grpId="0" animBg="1"/>
      <p:bldP spid="12"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BAB2-485A-3EBE-3986-131A805D0C5A}"/>
              </a:ext>
            </a:extLst>
          </p:cNvPr>
          <p:cNvSpPr>
            <a:spLocks noGrp="1"/>
          </p:cNvSpPr>
          <p:nvPr>
            <p:ph type="title"/>
          </p:nvPr>
        </p:nvSpPr>
        <p:spPr/>
        <p:txBody>
          <a:bodyPr/>
          <a:lstStyle/>
          <a:p>
            <a:r>
              <a:rPr lang="en-US" sz="2000"/>
              <a:t>Cold Start-up Time of OFFNS Resources in 2023</a:t>
            </a:r>
            <a:endParaRPr lang="en-US" sz="2000">
              <a:solidFill>
                <a:schemeClr val="accent6"/>
              </a:solidFill>
            </a:endParaRPr>
          </a:p>
        </p:txBody>
      </p:sp>
      <p:sp>
        <p:nvSpPr>
          <p:cNvPr id="3" name="Content Placeholder 2">
            <a:extLst>
              <a:ext uri="{FF2B5EF4-FFF2-40B4-BE49-F238E27FC236}">
                <a16:creationId xmlns:a16="http://schemas.microsoft.com/office/drawing/2014/main" id="{83E014C3-FADA-0E3F-73F9-72BDC74D1BDF}"/>
              </a:ext>
            </a:extLst>
          </p:cNvPr>
          <p:cNvSpPr>
            <a:spLocks noGrp="1"/>
          </p:cNvSpPr>
          <p:nvPr>
            <p:ph idx="1"/>
          </p:nvPr>
        </p:nvSpPr>
        <p:spPr/>
        <p:txBody>
          <a:bodyPr/>
          <a:lstStyle/>
          <a:p>
            <a:r>
              <a:rPr lang="en-US" sz="1600"/>
              <a:t>Cold Start time of units that were providing Non-Spin using OFFNS status was analyzed at 5-min resolution.</a:t>
            </a:r>
          </a:p>
        </p:txBody>
      </p:sp>
      <p:sp>
        <p:nvSpPr>
          <p:cNvPr id="4" name="Slide Number Placeholder 3">
            <a:extLst>
              <a:ext uri="{FF2B5EF4-FFF2-40B4-BE49-F238E27FC236}">
                <a16:creationId xmlns:a16="http://schemas.microsoft.com/office/drawing/2014/main" id="{525BED07-3D48-F7E6-474E-529B7830FEE1}"/>
              </a:ext>
            </a:extLst>
          </p:cNvPr>
          <p:cNvSpPr>
            <a:spLocks noGrp="1"/>
          </p:cNvSpPr>
          <p:nvPr>
            <p:ph type="sldNum" sz="quarter" idx="4"/>
          </p:nvPr>
        </p:nvSpPr>
        <p:spPr/>
        <p:txBody>
          <a:bodyPr/>
          <a:lstStyle/>
          <a:p>
            <a:fld id="{1D93BD3E-1E9A-4970-A6F7-E7AC52762E0C}" type="slidenum">
              <a:rPr lang="en-US" smtClean="0"/>
              <a:pPr/>
              <a:t>9</a:t>
            </a:fld>
            <a:endParaRPr lang="en-US"/>
          </a:p>
        </p:txBody>
      </p:sp>
      <p:graphicFrame>
        <p:nvGraphicFramePr>
          <p:cNvPr id="6" name="Table 5">
            <a:extLst>
              <a:ext uri="{FF2B5EF4-FFF2-40B4-BE49-F238E27FC236}">
                <a16:creationId xmlns:a16="http://schemas.microsoft.com/office/drawing/2014/main" id="{6B417274-3E1F-C2CF-C8E8-06B7521A796C}"/>
              </a:ext>
            </a:extLst>
          </p:cNvPr>
          <p:cNvGraphicFramePr>
            <a:graphicFrameLocks noGrp="1"/>
          </p:cNvGraphicFramePr>
          <p:nvPr/>
        </p:nvGraphicFramePr>
        <p:xfrm>
          <a:off x="1178065" y="1514460"/>
          <a:ext cx="6484884" cy="2106930"/>
        </p:xfrm>
        <a:graphic>
          <a:graphicData uri="http://schemas.openxmlformats.org/drawingml/2006/table">
            <a:tbl>
              <a:tblPr>
                <a:tableStyleId>{BC89EF96-8CEA-46FF-86C4-4CE0E7609802}</a:tableStyleId>
              </a:tblPr>
              <a:tblGrid>
                <a:gridCol w="1188720">
                  <a:extLst>
                    <a:ext uri="{9D8B030D-6E8A-4147-A177-3AD203B41FA5}">
                      <a16:colId xmlns:a16="http://schemas.microsoft.com/office/drawing/2014/main" val="1514742474"/>
                    </a:ext>
                  </a:extLst>
                </a:gridCol>
                <a:gridCol w="882694">
                  <a:extLst>
                    <a:ext uri="{9D8B030D-6E8A-4147-A177-3AD203B41FA5}">
                      <a16:colId xmlns:a16="http://schemas.microsoft.com/office/drawing/2014/main" val="3676695191"/>
                    </a:ext>
                  </a:extLst>
                </a:gridCol>
                <a:gridCol w="882694">
                  <a:extLst>
                    <a:ext uri="{9D8B030D-6E8A-4147-A177-3AD203B41FA5}">
                      <a16:colId xmlns:a16="http://schemas.microsoft.com/office/drawing/2014/main" val="304473194"/>
                    </a:ext>
                  </a:extLst>
                </a:gridCol>
                <a:gridCol w="882694">
                  <a:extLst>
                    <a:ext uri="{9D8B030D-6E8A-4147-A177-3AD203B41FA5}">
                      <a16:colId xmlns:a16="http://schemas.microsoft.com/office/drawing/2014/main" val="588007262"/>
                    </a:ext>
                  </a:extLst>
                </a:gridCol>
                <a:gridCol w="882694">
                  <a:extLst>
                    <a:ext uri="{9D8B030D-6E8A-4147-A177-3AD203B41FA5}">
                      <a16:colId xmlns:a16="http://schemas.microsoft.com/office/drawing/2014/main" val="1220885672"/>
                    </a:ext>
                  </a:extLst>
                </a:gridCol>
                <a:gridCol w="882694">
                  <a:extLst>
                    <a:ext uri="{9D8B030D-6E8A-4147-A177-3AD203B41FA5}">
                      <a16:colId xmlns:a16="http://schemas.microsoft.com/office/drawing/2014/main" val="630023935"/>
                    </a:ext>
                  </a:extLst>
                </a:gridCol>
                <a:gridCol w="882694">
                  <a:extLst>
                    <a:ext uri="{9D8B030D-6E8A-4147-A177-3AD203B41FA5}">
                      <a16:colId xmlns:a16="http://schemas.microsoft.com/office/drawing/2014/main" val="826490594"/>
                    </a:ext>
                  </a:extLst>
                </a:gridCol>
              </a:tblGrid>
              <a:tr h="155517">
                <a:tc>
                  <a:txBody>
                    <a:bodyPr/>
                    <a:lstStyle/>
                    <a:p>
                      <a:pPr algn="ctr" fontAlgn="b"/>
                      <a:r>
                        <a:rPr lang="en-US" sz="1200" b="1" u="none" strike="noStrike">
                          <a:solidFill>
                            <a:schemeClr val="tx2"/>
                          </a:solidFill>
                          <a:effectLst/>
                          <a:latin typeface="+mn-lt"/>
                        </a:rPr>
                        <a:t>80</a:t>
                      </a:r>
                      <a:r>
                        <a:rPr lang="en-US" sz="1200" b="1" u="none" strike="noStrike" baseline="30000">
                          <a:solidFill>
                            <a:schemeClr val="tx2"/>
                          </a:solidFill>
                          <a:effectLst/>
                          <a:latin typeface="+mn-lt"/>
                        </a:rPr>
                        <a:t>th</a:t>
                      </a:r>
                      <a:r>
                        <a:rPr lang="en-US" sz="1200" b="1" u="none" strike="noStrike">
                          <a:solidFill>
                            <a:schemeClr val="tx2"/>
                          </a:solidFill>
                          <a:effectLst/>
                          <a:latin typeface="+mn-lt"/>
                        </a:rPr>
                        <a:t> Percentile </a:t>
                      </a:r>
                      <a:endParaRPr lang="en-US" sz="1200" b="1" i="0" u="none" strike="noStrike">
                        <a:solidFill>
                          <a:schemeClr val="tx2"/>
                        </a:solidFill>
                        <a:effectLst/>
                        <a:latin typeface="+mn-lt"/>
                      </a:endParaRPr>
                    </a:p>
                  </a:txBody>
                  <a:tcPr marL="9525" marR="9525" marT="9525" marB="0" anchor="ctr">
                    <a:solidFill>
                      <a:schemeClr val="tx2">
                        <a:lumMod val="20000"/>
                        <a:lumOff val="80000"/>
                      </a:schemeClr>
                    </a:solidFill>
                  </a:tcPr>
                </a:tc>
                <a:tc>
                  <a:txBody>
                    <a:bodyPr/>
                    <a:lstStyle/>
                    <a:p>
                      <a:pPr algn="ctr" fontAlgn="b"/>
                      <a:r>
                        <a:rPr lang="en-US" sz="1200" b="1" u="none" strike="noStrike">
                          <a:solidFill>
                            <a:schemeClr val="tx2"/>
                          </a:solidFill>
                          <a:effectLst/>
                          <a:latin typeface="+mn-lt"/>
                        </a:rPr>
                        <a:t>a. HE1-2 &amp; HE23-24</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b. HE3-6</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c. HE7-10</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d. HE11-14</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e. HE15-18</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f. HE19-22</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618328405"/>
                  </a:ext>
                </a:extLst>
              </a:tr>
              <a:tr h="152400">
                <a:tc>
                  <a:txBody>
                    <a:bodyPr/>
                    <a:lstStyle/>
                    <a:p>
                      <a:pPr algn="ctr" fontAlgn="b"/>
                      <a:r>
                        <a:rPr lang="en-US" sz="1200" b="1" u="none" strike="noStrike">
                          <a:solidFill>
                            <a:schemeClr val="tx2"/>
                          </a:solidFill>
                          <a:effectLst/>
                          <a:latin typeface="+mn-lt"/>
                        </a:rPr>
                        <a:t>1 – Jan</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extLst>
                  <a:ext uri="{0D108BD9-81ED-4DB2-BD59-A6C34878D82A}">
                    <a16:rowId xmlns:a16="http://schemas.microsoft.com/office/drawing/2014/main" val="3709365133"/>
                  </a:ext>
                </a:extLst>
              </a:tr>
              <a:tr h="152400">
                <a:tc>
                  <a:txBody>
                    <a:bodyPr/>
                    <a:lstStyle/>
                    <a:p>
                      <a:pPr algn="ctr" fontAlgn="b"/>
                      <a:r>
                        <a:rPr lang="en-US" sz="1200" b="1" u="none" strike="noStrike">
                          <a:solidFill>
                            <a:schemeClr val="tx2"/>
                          </a:solidFill>
                          <a:effectLst/>
                          <a:latin typeface="+mn-lt"/>
                        </a:rPr>
                        <a:t>2 – Feb</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extLst>
                  <a:ext uri="{0D108BD9-81ED-4DB2-BD59-A6C34878D82A}">
                    <a16:rowId xmlns:a16="http://schemas.microsoft.com/office/drawing/2014/main" val="2655543072"/>
                  </a:ext>
                </a:extLst>
              </a:tr>
              <a:tr h="152400">
                <a:tc>
                  <a:txBody>
                    <a:bodyPr/>
                    <a:lstStyle/>
                    <a:p>
                      <a:pPr algn="ctr" fontAlgn="b"/>
                      <a:r>
                        <a:rPr lang="en-US" sz="1200" b="1" u="none" strike="noStrike">
                          <a:solidFill>
                            <a:schemeClr val="tx2"/>
                          </a:solidFill>
                          <a:effectLst/>
                          <a:latin typeface="+mn-lt"/>
                        </a:rPr>
                        <a:t>3 – Mar</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extLst>
                  <a:ext uri="{0D108BD9-81ED-4DB2-BD59-A6C34878D82A}">
                    <a16:rowId xmlns:a16="http://schemas.microsoft.com/office/drawing/2014/main" val="1101776436"/>
                  </a:ext>
                </a:extLst>
              </a:tr>
              <a:tr h="152400">
                <a:tc>
                  <a:txBody>
                    <a:bodyPr/>
                    <a:lstStyle/>
                    <a:p>
                      <a:pPr algn="ctr" fontAlgn="b"/>
                      <a:r>
                        <a:rPr lang="en-US" sz="1200" b="1" u="none" strike="noStrike">
                          <a:solidFill>
                            <a:schemeClr val="tx2"/>
                          </a:solidFill>
                          <a:effectLst/>
                          <a:latin typeface="+mn-lt"/>
                        </a:rPr>
                        <a:t>4 – Apr</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1193367410"/>
                  </a:ext>
                </a:extLst>
              </a:tr>
              <a:tr h="152400">
                <a:tc>
                  <a:txBody>
                    <a:bodyPr/>
                    <a:lstStyle/>
                    <a:p>
                      <a:pPr algn="ctr" fontAlgn="b"/>
                      <a:r>
                        <a:rPr lang="en-US" sz="1200" b="1" u="none" strike="noStrike">
                          <a:solidFill>
                            <a:schemeClr val="tx2"/>
                          </a:solidFill>
                          <a:effectLst/>
                          <a:latin typeface="+mn-lt"/>
                        </a:rPr>
                        <a:t>5 – May</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extLst>
                  <a:ext uri="{0D108BD9-81ED-4DB2-BD59-A6C34878D82A}">
                    <a16:rowId xmlns:a16="http://schemas.microsoft.com/office/drawing/2014/main" val="3789654080"/>
                  </a:ext>
                </a:extLst>
              </a:tr>
              <a:tr h="152400">
                <a:tc>
                  <a:txBody>
                    <a:bodyPr/>
                    <a:lstStyle/>
                    <a:p>
                      <a:pPr algn="ctr" fontAlgn="b"/>
                      <a:r>
                        <a:rPr lang="en-US" sz="1200" b="1" u="none" strike="noStrike">
                          <a:solidFill>
                            <a:schemeClr val="tx2"/>
                          </a:solidFill>
                          <a:effectLst/>
                          <a:latin typeface="+mn-lt"/>
                        </a:rPr>
                        <a:t>6 – Jun</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573050495"/>
                  </a:ext>
                </a:extLst>
              </a:tr>
              <a:tr h="152400">
                <a:tc>
                  <a:txBody>
                    <a:bodyPr/>
                    <a:lstStyle/>
                    <a:p>
                      <a:pPr algn="ctr" fontAlgn="b"/>
                      <a:r>
                        <a:rPr lang="en-US" sz="1200" b="1" u="none" strike="noStrike">
                          <a:solidFill>
                            <a:schemeClr val="tx2"/>
                          </a:solidFill>
                          <a:effectLst/>
                          <a:latin typeface="+mn-lt"/>
                        </a:rPr>
                        <a:t>7 – Jul</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24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2626095882"/>
                  </a:ext>
                </a:extLst>
              </a:tr>
              <a:tr h="152400">
                <a:tc>
                  <a:txBody>
                    <a:bodyPr/>
                    <a:lstStyle/>
                    <a:p>
                      <a:pPr algn="ctr" fontAlgn="b"/>
                      <a:r>
                        <a:rPr lang="en-US" sz="1200" b="1" u="none" strike="noStrike">
                          <a:solidFill>
                            <a:schemeClr val="tx2"/>
                          </a:solidFill>
                          <a:effectLst/>
                          <a:latin typeface="+mn-lt"/>
                        </a:rPr>
                        <a:t>8 – Aug</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15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extLst>
                  <a:ext uri="{0D108BD9-81ED-4DB2-BD59-A6C34878D82A}">
                    <a16:rowId xmlns:a16="http://schemas.microsoft.com/office/drawing/2014/main" val="711284486"/>
                  </a:ext>
                </a:extLst>
              </a:tr>
              <a:tr h="152400">
                <a:tc>
                  <a:txBody>
                    <a:bodyPr/>
                    <a:lstStyle/>
                    <a:p>
                      <a:pPr algn="ctr" fontAlgn="b"/>
                      <a:r>
                        <a:rPr lang="en-US" sz="1200" b="1" i="0" u="none" strike="noStrike">
                          <a:solidFill>
                            <a:schemeClr val="tx2"/>
                          </a:solidFill>
                          <a:effectLst/>
                          <a:latin typeface="+mn-lt"/>
                        </a:rPr>
                        <a:t>Aug 17, 25, 30</a:t>
                      </a: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18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1824066401"/>
                  </a:ext>
                </a:extLst>
              </a:tr>
            </a:tbl>
          </a:graphicData>
        </a:graphic>
      </p:graphicFrame>
      <p:graphicFrame>
        <p:nvGraphicFramePr>
          <p:cNvPr id="7" name="Table 6">
            <a:extLst>
              <a:ext uri="{FF2B5EF4-FFF2-40B4-BE49-F238E27FC236}">
                <a16:creationId xmlns:a16="http://schemas.microsoft.com/office/drawing/2014/main" id="{3901E8D8-D0ED-B512-FF37-F58F2AE7B354}"/>
              </a:ext>
            </a:extLst>
          </p:cNvPr>
          <p:cNvGraphicFramePr>
            <a:graphicFrameLocks noGrp="1"/>
          </p:cNvGraphicFramePr>
          <p:nvPr/>
        </p:nvGraphicFramePr>
        <p:xfrm>
          <a:off x="1178065" y="3813103"/>
          <a:ext cx="6484884" cy="2106930"/>
        </p:xfrm>
        <a:graphic>
          <a:graphicData uri="http://schemas.openxmlformats.org/drawingml/2006/table">
            <a:tbl>
              <a:tblPr>
                <a:tableStyleId>{BC89EF96-8CEA-46FF-86C4-4CE0E7609802}</a:tableStyleId>
              </a:tblPr>
              <a:tblGrid>
                <a:gridCol w="1188720">
                  <a:extLst>
                    <a:ext uri="{9D8B030D-6E8A-4147-A177-3AD203B41FA5}">
                      <a16:colId xmlns:a16="http://schemas.microsoft.com/office/drawing/2014/main" val="1514742474"/>
                    </a:ext>
                  </a:extLst>
                </a:gridCol>
                <a:gridCol w="882694">
                  <a:extLst>
                    <a:ext uri="{9D8B030D-6E8A-4147-A177-3AD203B41FA5}">
                      <a16:colId xmlns:a16="http://schemas.microsoft.com/office/drawing/2014/main" val="3676695191"/>
                    </a:ext>
                  </a:extLst>
                </a:gridCol>
                <a:gridCol w="882694">
                  <a:extLst>
                    <a:ext uri="{9D8B030D-6E8A-4147-A177-3AD203B41FA5}">
                      <a16:colId xmlns:a16="http://schemas.microsoft.com/office/drawing/2014/main" val="304473194"/>
                    </a:ext>
                  </a:extLst>
                </a:gridCol>
                <a:gridCol w="882694">
                  <a:extLst>
                    <a:ext uri="{9D8B030D-6E8A-4147-A177-3AD203B41FA5}">
                      <a16:colId xmlns:a16="http://schemas.microsoft.com/office/drawing/2014/main" val="588007262"/>
                    </a:ext>
                  </a:extLst>
                </a:gridCol>
                <a:gridCol w="882694">
                  <a:extLst>
                    <a:ext uri="{9D8B030D-6E8A-4147-A177-3AD203B41FA5}">
                      <a16:colId xmlns:a16="http://schemas.microsoft.com/office/drawing/2014/main" val="1220885672"/>
                    </a:ext>
                  </a:extLst>
                </a:gridCol>
                <a:gridCol w="882694">
                  <a:extLst>
                    <a:ext uri="{9D8B030D-6E8A-4147-A177-3AD203B41FA5}">
                      <a16:colId xmlns:a16="http://schemas.microsoft.com/office/drawing/2014/main" val="630023935"/>
                    </a:ext>
                  </a:extLst>
                </a:gridCol>
                <a:gridCol w="882694">
                  <a:extLst>
                    <a:ext uri="{9D8B030D-6E8A-4147-A177-3AD203B41FA5}">
                      <a16:colId xmlns:a16="http://schemas.microsoft.com/office/drawing/2014/main" val="826490594"/>
                    </a:ext>
                  </a:extLst>
                </a:gridCol>
              </a:tblGrid>
              <a:tr h="150495">
                <a:tc>
                  <a:txBody>
                    <a:bodyPr/>
                    <a:lstStyle/>
                    <a:p>
                      <a:pPr algn="ctr" fontAlgn="b"/>
                      <a:r>
                        <a:rPr lang="en-US" sz="1200" b="1" u="none" strike="noStrike">
                          <a:solidFill>
                            <a:schemeClr val="tx2"/>
                          </a:solidFill>
                          <a:effectLst/>
                          <a:latin typeface="+mn-lt"/>
                        </a:rPr>
                        <a:t>95</a:t>
                      </a:r>
                      <a:r>
                        <a:rPr lang="en-US" sz="1200" b="1" u="none" strike="noStrike" baseline="30000">
                          <a:solidFill>
                            <a:schemeClr val="tx2"/>
                          </a:solidFill>
                          <a:effectLst/>
                          <a:latin typeface="+mn-lt"/>
                        </a:rPr>
                        <a:t>th</a:t>
                      </a:r>
                      <a:r>
                        <a:rPr lang="en-US" sz="1200" b="1" u="none" strike="noStrike">
                          <a:solidFill>
                            <a:schemeClr val="tx2"/>
                          </a:solidFill>
                          <a:effectLst/>
                          <a:latin typeface="+mn-lt"/>
                        </a:rPr>
                        <a:t> Percentile </a:t>
                      </a:r>
                      <a:endParaRPr lang="en-US" sz="1200" b="1" i="0" u="none" strike="noStrike">
                        <a:solidFill>
                          <a:schemeClr val="tx2"/>
                        </a:solidFill>
                        <a:effectLst/>
                        <a:latin typeface="+mn-lt"/>
                      </a:endParaRPr>
                    </a:p>
                  </a:txBody>
                  <a:tcPr marL="9525" marR="9525" marT="9525" marB="0" anchor="ctr">
                    <a:solidFill>
                      <a:schemeClr val="tx2">
                        <a:lumMod val="20000"/>
                        <a:lumOff val="80000"/>
                      </a:schemeClr>
                    </a:solidFill>
                  </a:tcPr>
                </a:tc>
                <a:tc>
                  <a:txBody>
                    <a:bodyPr/>
                    <a:lstStyle/>
                    <a:p>
                      <a:pPr algn="ctr" fontAlgn="b"/>
                      <a:r>
                        <a:rPr lang="en-US" sz="1200" b="1" u="none" strike="noStrike">
                          <a:solidFill>
                            <a:schemeClr val="tx2"/>
                          </a:solidFill>
                          <a:effectLst/>
                          <a:latin typeface="+mn-lt"/>
                        </a:rPr>
                        <a:t>a. HE1-2 &amp; HE23-24</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b. HE3-6</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c. HE7-10</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d. HE11-14</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e. HE15-18</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1" u="none" strike="noStrike">
                          <a:solidFill>
                            <a:schemeClr val="tx2"/>
                          </a:solidFill>
                          <a:effectLst/>
                          <a:latin typeface="+mn-lt"/>
                        </a:rPr>
                        <a:t>f. HE19-22</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618328405"/>
                  </a:ext>
                </a:extLst>
              </a:tr>
              <a:tr h="152400">
                <a:tc>
                  <a:txBody>
                    <a:bodyPr/>
                    <a:lstStyle/>
                    <a:p>
                      <a:pPr algn="ctr" fontAlgn="b"/>
                      <a:r>
                        <a:rPr lang="en-US" sz="1200" b="1" u="none" strike="noStrike">
                          <a:solidFill>
                            <a:schemeClr val="tx2"/>
                          </a:solidFill>
                          <a:effectLst/>
                          <a:latin typeface="+mn-lt"/>
                        </a:rPr>
                        <a:t>1 – Jan</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3709365133"/>
                  </a:ext>
                </a:extLst>
              </a:tr>
              <a:tr h="152400">
                <a:tc>
                  <a:txBody>
                    <a:bodyPr/>
                    <a:lstStyle/>
                    <a:p>
                      <a:pPr algn="ctr" fontAlgn="b"/>
                      <a:r>
                        <a:rPr lang="en-US" sz="1200" b="1" u="none" strike="noStrike">
                          <a:solidFill>
                            <a:schemeClr val="tx2"/>
                          </a:solidFill>
                          <a:effectLst/>
                          <a:latin typeface="+mn-lt"/>
                        </a:rPr>
                        <a:t>2 – Feb</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2655543072"/>
                  </a:ext>
                </a:extLst>
              </a:tr>
              <a:tr h="152400">
                <a:tc>
                  <a:txBody>
                    <a:bodyPr/>
                    <a:lstStyle/>
                    <a:p>
                      <a:pPr algn="ctr" fontAlgn="b"/>
                      <a:r>
                        <a:rPr lang="en-US" sz="1200" b="1" u="none" strike="noStrike">
                          <a:solidFill>
                            <a:schemeClr val="tx2"/>
                          </a:solidFill>
                          <a:effectLst/>
                          <a:latin typeface="+mn-lt"/>
                        </a:rPr>
                        <a:t>3 – Mar</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1101776436"/>
                  </a:ext>
                </a:extLst>
              </a:tr>
              <a:tr h="152400">
                <a:tc>
                  <a:txBody>
                    <a:bodyPr/>
                    <a:lstStyle/>
                    <a:p>
                      <a:pPr algn="ctr" fontAlgn="b"/>
                      <a:r>
                        <a:rPr lang="en-US" sz="1200" b="1" u="none" strike="noStrike">
                          <a:solidFill>
                            <a:schemeClr val="tx2"/>
                          </a:solidFill>
                          <a:effectLst/>
                          <a:latin typeface="+mn-lt"/>
                        </a:rPr>
                        <a:t>4 – Apr</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1193367410"/>
                  </a:ext>
                </a:extLst>
              </a:tr>
              <a:tr h="152400">
                <a:tc>
                  <a:txBody>
                    <a:bodyPr/>
                    <a:lstStyle/>
                    <a:p>
                      <a:pPr algn="ctr" fontAlgn="b"/>
                      <a:r>
                        <a:rPr lang="en-US" sz="1200" b="1" u="none" strike="noStrike">
                          <a:solidFill>
                            <a:schemeClr val="tx2"/>
                          </a:solidFill>
                          <a:effectLst/>
                          <a:latin typeface="+mn-lt"/>
                        </a:rPr>
                        <a:t>5 – May</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3789654080"/>
                  </a:ext>
                </a:extLst>
              </a:tr>
              <a:tr h="152400">
                <a:tc>
                  <a:txBody>
                    <a:bodyPr/>
                    <a:lstStyle/>
                    <a:p>
                      <a:pPr algn="ctr" fontAlgn="b"/>
                      <a:r>
                        <a:rPr lang="en-US" sz="1200" b="1" u="none" strike="noStrike">
                          <a:solidFill>
                            <a:schemeClr val="tx2"/>
                          </a:solidFill>
                          <a:effectLst/>
                          <a:latin typeface="+mn-lt"/>
                        </a:rPr>
                        <a:t>6 – Jun</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573050495"/>
                  </a:ext>
                </a:extLst>
              </a:tr>
              <a:tr h="152400">
                <a:tc>
                  <a:txBody>
                    <a:bodyPr/>
                    <a:lstStyle/>
                    <a:p>
                      <a:pPr algn="ctr" fontAlgn="b"/>
                      <a:r>
                        <a:rPr lang="en-US" sz="1200" b="1" u="none" strike="noStrike">
                          <a:solidFill>
                            <a:schemeClr val="tx2"/>
                          </a:solidFill>
                          <a:effectLst/>
                          <a:latin typeface="+mn-lt"/>
                        </a:rPr>
                        <a:t>7 – Jul</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2626095882"/>
                  </a:ext>
                </a:extLst>
              </a:tr>
              <a:tr h="152400">
                <a:tc>
                  <a:txBody>
                    <a:bodyPr/>
                    <a:lstStyle/>
                    <a:p>
                      <a:pPr algn="ctr" fontAlgn="b"/>
                      <a:r>
                        <a:rPr lang="en-US" sz="1200" b="1" u="none" strike="noStrike">
                          <a:solidFill>
                            <a:schemeClr val="tx2"/>
                          </a:solidFill>
                          <a:effectLst/>
                          <a:latin typeface="+mn-lt"/>
                        </a:rPr>
                        <a:t>8 – Aug</a:t>
                      </a:r>
                      <a:endParaRPr lang="en-US" sz="1200" b="1" i="0" u="none" strike="noStrike">
                        <a:solidFill>
                          <a:schemeClr val="tx2"/>
                        </a:solidFill>
                        <a:effectLst/>
                        <a:latin typeface="+mn-lt"/>
                      </a:endParaRP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711284486"/>
                  </a:ext>
                </a:extLst>
              </a:tr>
              <a:tr h="152400">
                <a:tc>
                  <a:txBody>
                    <a:bodyPr/>
                    <a:lstStyle/>
                    <a:p>
                      <a:pPr algn="ctr" fontAlgn="b"/>
                      <a:r>
                        <a:rPr lang="en-US" sz="1200" b="1" i="0" u="none" strike="noStrike">
                          <a:solidFill>
                            <a:schemeClr val="tx2"/>
                          </a:solidFill>
                          <a:effectLst/>
                          <a:latin typeface="+mn-lt"/>
                        </a:rPr>
                        <a:t>Aug 17, 25, 30</a:t>
                      </a:r>
                    </a:p>
                  </a:txBody>
                  <a:tcPr marL="9525" marR="9525" marT="9525" marB="0" anchor="ctr">
                    <a:solidFill>
                      <a:schemeClr val="accent1">
                        <a:lumMod val="20000"/>
                        <a:lumOff val="80000"/>
                      </a:schemeClr>
                    </a:solidFill>
                  </a:tcP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tc>
                  <a:txBody>
                    <a:bodyPr/>
                    <a:lstStyle/>
                    <a:p>
                      <a:pPr algn="ctr" fontAlgn="b"/>
                      <a:r>
                        <a:rPr lang="en-US" sz="1200" b="0" i="0" u="none" strike="noStrike">
                          <a:solidFill>
                            <a:schemeClr val="tx2"/>
                          </a:solidFill>
                          <a:effectLst/>
                          <a:latin typeface="+mn-lt"/>
                        </a:rPr>
                        <a:t>30 min</a:t>
                      </a:r>
                    </a:p>
                  </a:txBody>
                  <a:tcPr marL="9525" marR="9525" marT="9525" marB="0" anchor="ctr"/>
                </a:tc>
                <a:extLst>
                  <a:ext uri="{0D108BD9-81ED-4DB2-BD59-A6C34878D82A}">
                    <a16:rowId xmlns:a16="http://schemas.microsoft.com/office/drawing/2014/main" val="3539890984"/>
                  </a:ext>
                </a:extLst>
              </a:tr>
            </a:tbl>
          </a:graphicData>
        </a:graphic>
      </p:graphicFrame>
    </p:spTree>
    <p:extLst>
      <p:ext uri="{BB962C8B-B14F-4D97-AF65-F5344CB8AC3E}">
        <p14:creationId xmlns:p14="http://schemas.microsoft.com/office/powerpoint/2010/main" val="1221041717"/>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29269</TotalTime>
  <Words>3038</Words>
  <Application>Microsoft Office PowerPoint</Application>
  <PresentationFormat>On-screen Show (4:3)</PresentationFormat>
  <Paragraphs>461</Paragraphs>
  <Slides>23</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23</vt:i4>
      </vt:variant>
    </vt:vector>
  </HeadingPairs>
  <TitlesOfParts>
    <vt:vector size="30" baseType="lpstr">
      <vt:lpstr>Arial</vt:lpstr>
      <vt:lpstr>Calibri</vt:lpstr>
      <vt:lpstr>Courier New</vt:lpstr>
      <vt:lpstr>Wingdings</vt:lpstr>
      <vt:lpstr>1_Office Theme</vt:lpstr>
      <vt:lpstr>2_Custom Design</vt:lpstr>
      <vt:lpstr>3_Custom Design</vt:lpstr>
      <vt:lpstr>PowerPoint Presentation</vt:lpstr>
      <vt:lpstr>Introduction</vt:lpstr>
      <vt:lpstr>Background</vt:lpstr>
      <vt:lpstr>ECRS Requirement Methodology</vt:lpstr>
      <vt:lpstr>Method for Determining MWs needed for Frequency Recovery 2024 </vt:lpstr>
      <vt:lpstr>2024 Frequency Recovery Calculation Changes</vt:lpstr>
      <vt:lpstr>Method for Determining MWs needed for intra-hour net load forecast errors</vt:lpstr>
      <vt:lpstr>Example Scenario </vt:lpstr>
      <vt:lpstr>Cold Start-up Time of OFFNS Resources in 2023</vt:lpstr>
      <vt:lpstr>2024 vs 2023 ECRS Methodology</vt:lpstr>
      <vt:lpstr>2024 ECRS Methodology - Summary</vt:lpstr>
      <vt:lpstr>ECRS Deployment Introduction</vt:lpstr>
      <vt:lpstr>Options for releasing ECRS earlier</vt:lpstr>
      <vt:lpstr>SCED Power Balance Penalty and Under-Generation</vt:lpstr>
      <vt:lpstr>Example: 8/12/2023</vt:lpstr>
      <vt:lpstr>New Manual Trigger for deploying ECRS using Undergen</vt:lpstr>
      <vt:lpstr>Capacity for Frequency Recovery </vt:lpstr>
      <vt:lpstr>Quick Review of RTC AS Demand Curves</vt:lpstr>
      <vt:lpstr>New Manual Trigger: Parameter Selection</vt:lpstr>
      <vt:lpstr>Example: 8/12/2023</vt:lpstr>
      <vt:lpstr>New Manual Trigger: Some Considerations</vt:lpstr>
      <vt:lpstr>New Manual Trigger: Deployments and Recall</vt:lpstr>
      <vt:lpstr>Summary and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580</cp:revision>
  <dcterms:created xsi:type="dcterms:W3CDTF">2016-04-16T13:25:21Z</dcterms:created>
  <dcterms:modified xsi:type="dcterms:W3CDTF">2024-03-19T16:03:32Z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2024-03-11T15:56:50Z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0f10ac25-1601-4321-8bca-582a1c49663d</vt:lpwstr>
  </property>
  <property fmtid="{D5CDD505-2E9C-101B-9397-08002B2CF9AE}" pid="8" name="MSIP_Label_7084cbda-52b8-46fb-a7b7-cb5bd465ed85_ContentBits">
    <vt:lpwstr>0</vt:lpwstr>
  </property>
</Properties>
</file>