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2" r:id="rId5"/>
  </p:sldMasterIdLst>
  <p:notesMasterIdLst>
    <p:notesMasterId r:id="rId9"/>
  </p:notesMasterIdLst>
  <p:handoutMasterIdLst>
    <p:handoutMasterId r:id="rId10"/>
  </p:handoutMasterIdLst>
  <p:sldIdLst>
    <p:sldId id="260" r:id="rId6"/>
    <p:sldId id="2573" r:id="rId7"/>
    <p:sldId id="2578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3F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27" autoAdjust="0"/>
    <p:restoredTop sz="96357" autoAdjust="0"/>
  </p:normalViewPr>
  <p:slideViewPr>
    <p:cSldViewPr showGuides="1">
      <p:cViewPr varScale="1">
        <p:scale>
          <a:sx n="77" d="100"/>
          <a:sy n="77" d="100"/>
        </p:scale>
        <p:origin x="63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6999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669BDC-F321-4E0E-A3DB-2EA01CE18A28}"/>
              </a:ext>
            </a:extLst>
          </p:cNvPr>
          <p:cNvSpPr txBox="1"/>
          <p:nvPr userDrawn="1"/>
        </p:nvSpPr>
        <p:spPr>
          <a:xfrm>
            <a:off x="54675" y="645789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change.puc.texas.gov/Documents/55837_10_1375734.PDF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209800"/>
            <a:ext cx="55537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Status of Reliability Standard, VOLL and CONE Studies</a:t>
            </a:r>
          </a:p>
          <a:p>
            <a:pPr algn="l"/>
            <a:endParaRPr lang="en-US" sz="2800" i="1" dirty="0"/>
          </a:p>
          <a:p>
            <a:pPr algn="l"/>
            <a:r>
              <a:rPr lang="en-US" i="1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Supply Analysis Working Group</a:t>
            </a:r>
          </a:p>
          <a:p>
            <a:endParaRPr lang="en-US" dirty="0"/>
          </a:p>
          <a:p>
            <a:r>
              <a:rPr lang="en-US" dirty="0"/>
              <a:t>February 16,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Reliability Standard Scenario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91264"/>
            <a:ext cx="8458200" cy="553382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kern="0" dirty="0">
                <a:latin typeface="Calibri" panose="020F0502020204030204" pitchFamily="34" charset="0"/>
                <a:cs typeface="Calibri" panose="020F0502020204030204" pitchFamily="34" charset="0"/>
              </a:rPr>
              <a:t>Completed Phase </a:t>
            </a:r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fourth </a:t>
            </a:r>
            <a:r>
              <a:rPr lang="en-US" sz="2400" b="0" kern="0" dirty="0">
                <a:latin typeface="Calibri" panose="020F0502020204030204" pitchFamily="34" charset="0"/>
                <a:cs typeface="Calibri" panose="020F0502020204030204" pitchFamily="34" charset="0"/>
              </a:rPr>
              <a:t>modeling simulations:</a:t>
            </a:r>
            <a:endParaRPr lang="en-US" sz="24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Ran simulations for 22 portfolios using the December 2023 CDR as the base, with increasing numbers of Combustion Turbine additions:</a:t>
            </a:r>
          </a:p>
          <a:p>
            <a:pPr lvl="2"/>
            <a:r>
              <a:rPr lang="en-US" sz="1600" kern="0" dirty="0">
                <a:latin typeface="Calibri" panose="020F0502020204030204" pitchFamily="34" charset="0"/>
                <a:cs typeface="Calibri" panose="020F0502020204030204" pitchFamily="34" charset="0"/>
              </a:rPr>
              <a:t>CT Additions from 0 to 20,776 MW; LOLEs range from 0.14 events/</a:t>
            </a:r>
            <a:r>
              <a:rPr lang="en-US" sz="1600" kern="0" dirty="0" err="1">
                <a:latin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US" sz="1600" kern="0" dirty="0">
                <a:latin typeface="Calibri" panose="020F0502020204030204" pitchFamily="34" charset="0"/>
                <a:cs typeface="Calibri" panose="020F0502020204030204" pitchFamily="34" charset="0"/>
              </a:rPr>
              <a:t> to 0 events/</a:t>
            </a:r>
            <a:r>
              <a:rPr lang="en-US" sz="1600" kern="0" dirty="0" err="1">
                <a:latin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US" sz="1600" kern="0" dirty="0">
                <a:latin typeface="Calibri" panose="020F0502020204030204" pitchFamily="34" charset="0"/>
                <a:cs typeface="Calibri" panose="020F0502020204030204" pitchFamily="34" charset="0"/>
              </a:rPr>
              <a:t> per year</a:t>
            </a:r>
          </a:p>
          <a:p>
            <a:pPr lvl="2"/>
            <a:r>
              <a:rPr lang="en-US" sz="1600" kern="0" dirty="0">
                <a:latin typeface="Calibri" panose="020F0502020204030204" pitchFamily="34" charset="0"/>
                <a:cs typeface="Calibri" panose="020F0502020204030204" pitchFamily="34" charset="0"/>
              </a:rPr>
              <a:t>900 MW of thermal unit retirements, 85% weather-related outage improvement, historical weather years back to 1980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Developed charts/tables to show total system (“societal”) costs as they relate to meeting the three reliability standard criteria: loss-of-load event frequency, max magnitude and max duration</a:t>
            </a:r>
          </a:p>
          <a:p>
            <a:pPr lvl="2"/>
            <a:r>
              <a:rPr lang="en-US" sz="1600" kern="0" dirty="0">
                <a:latin typeface="Calibri" panose="020F0502020204030204" pitchFamily="34" charset="0"/>
                <a:cs typeface="Calibri" panose="020F0502020204030204" pitchFamily="34" charset="0"/>
              </a:rPr>
              <a:t>Incremental costs for reducing each MW of Expected Unserved Energy (EUE)</a:t>
            </a:r>
          </a:p>
          <a:p>
            <a:pPr lvl="2"/>
            <a:r>
              <a:rPr lang="en-US" sz="1600" kern="0" dirty="0">
                <a:latin typeface="Calibri" panose="020F0502020204030204" pitchFamily="34" charset="0"/>
                <a:cs typeface="Calibri" panose="020F0502020204030204" pitchFamily="34" charset="0"/>
              </a:rPr>
              <a:t>Comparison of system costs for extreme cost years (i.e., 1 in 10-year, 1 in 20-year, 1 in 100-year cost events)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Re-running Phase 3 simulations due to a SERVM bug that was discovered and fixed after the Phase 3 simulation filing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Results are expected to be filed for the April 11 PUCT Open Meeting</a:t>
            </a:r>
            <a:endParaRPr lang="en-US" sz="24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6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Value of Lost Load (VOLL)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54004"/>
            <a:ext cx="8458200" cy="353943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Project update filed with the Commission on March 14th</a:t>
            </a:r>
          </a:p>
          <a:p>
            <a:pPr marL="341313" indent="0">
              <a:buNone/>
            </a:pPr>
            <a:r>
              <a:rPr lang="en-US" sz="1800" kern="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https://interchange.puc.texas.gov/Documents/55837_10_1375734.PDF</a:t>
            </a:r>
            <a:endParaRPr lang="en-US" sz="18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Get Commission input on communications plan and strategy for survey rollout (e.g., branding, FAQ webpage, etc.)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“Soft” Competitive Area survey launch planned for March 26</a:t>
            </a:r>
            <a:r>
              <a:rPr lang="en-US" sz="2400" kern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, followed by full roll-out and NOIE customer surveying in April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Still anticipating VOLL survey project completion by end of Q3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Depending on sufficiency of initial sample sizes, may need to send out more surveys</a:t>
            </a:r>
          </a:p>
        </p:txBody>
      </p:sp>
    </p:spTree>
    <p:extLst>
      <p:ext uri="{BB962C8B-B14F-4D97-AF65-F5344CB8AC3E}">
        <p14:creationId xmlns:p14="http://schemas.microsoft.com/office/powerpoint/2010/main" val="101765857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40757</TotalTime>
  <Words>304</Words>
  <Application>Microsoft Office PowerPoint</Application>
  <PresentationFormat>On-screen Show (4:3)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1_Office Theme</vt:lpstr>
      <vt:lpstr>PowerPoint Presentation</vt:lpstr>
      <vt:lpstr>Reliability Standard Scenario Study</vt:lpstr>
      <vt:lpstr>Value of Lost Load (VOLL) Study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173</cp:revision>
  <cp:lastPrinted>2022-12-07T20:17:39Z</cp:lastPrinted>
  <dcterms:created xsi:type="dcterms:W3CDTF">2016-01-21T15:20:31Z</dcterms:created>
  <dcterms:modified xsi:type="dcterms:W3CDTF">2024-03-19T13:25:18Z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2023-08-21T21:00:16Z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9c944ced-d87b-4344-bf8b-4cc5dd33abcc</vt:lpwstr>
  </property>
  <property fmtid="{D5CDD505-2E9C-101B-9397-08002B2CF9AE}" pid="9" name="MSIP_Label_7084cbda-52b8-46fb-a7b7-cb5bd465ed85_ContentBits">
    <vt:lpwstr>0</vt:lpwstr>
  </property>
</Properties>
</file>