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317" r:id="rId7"/>
    <p:sldId id="342" r:id="rId8"/>
    <p:sldId id="340" r:id="rId9"/>
    <p:sldId id="343" r:id="rId10"/>
    <p:sldId id="344" r:id="rId11"/>
    <p:sldId id="34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th Ragsdale" initials="KRR" lastIdx="1" clrIdx="0">
    <p:extLst>
      <p:ext uri="{19B8F6BF-5375-455C-9EA6-DF929625EA0E}">
        <p15:presenceInfo xmlns:p15="http://schemas.microsoft.com/office/powerpoint/2012/main" userId="Kenneth Ragsd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4" d="100"/>
          <a:sy n="104" d="100"/>
        </p:scale>
        <p:origin x="1746"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3/18/2024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3/18/2024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FOR DISCUSSION ONLY</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3200400" y="6553200"/>
            <a:ext cx="4648200" cy="228600"/>
          </a:xfrm>
        </p:spPr>
        <p:txBody>
          <a:bodyPr/>
          <a:lstStyle/>
          <a:p>
            <a:r>
              <a:rPr lang="en-US" dirty="0"/>
              <a:t>FOR DISCUSSION ONLY</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FOR DISCUSSION ONLY</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286000" y="6553200"/>
            <a:ext cx="5715000" cy="228600"/>
          </a:xfrm>
          <a:prstGeom prst="rect">
            <a:avLst/>
          </a:prstGeom>
        </p:spPr>
        <p:txBody>
          <a:bodyPr vert="horz" lIns="91440" tIns="45720" rIns="91440" bIns="45720" rtlCol="0" anchor="ctr"/>
          <a:lstStyle>
            <a:lvl1pPr algn="ctr">
              <a:defRPr sz="1200">
                <a:solidFill>
                  <a:srgbClr val="FF0000"/>
                </a:solidFill>
              </a:defRPr>
            </a:lvl1pPr>
          </a:lstStyle>
          <a:p>
            <a:r>
              <a:rPr lang="en-US" dirty="0"/>
              <a:t>FOR DISCUSSION ONLY</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97925" cy="246221"/>
          </a:xfrm>
          <a:prstGeom prst="rect">
            <a:avLst/>
          </a:prstGeom>
          <a:noFill/>
        </p:spPr>
        <p:txBody>
          <a:bodyPr wrap="square" rtlCol="0">
            <a:spAutoFit/>
          </a:bodyPr>
          <a:lstStyle/>
          <a:p>
            <a:pPr algn="l"/>
            <a:r>
              <a:rPr lang="en-US" sz="1000" b="1" baseline="0" dirty="0">
                <a:solidFill>
                  <a:schemeClr val="tx2"/>
                </a:solidFill>
              </a:rPr>
              <a:t>PUBLIC – 3/17/24</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9590" y="2133600"/>
            <a:ext cx="5646034" cy="2677656"/>
          </a:xfrm>
          <a:prstGeom prst="rect">
            <a:avLst/>
          </a:prstGeom>
          <a:noFill/>
        </p:spPr>
        <p:txBody>
          <a:bodyPr wrap="square" rtlCol="0">
            <a:spAutoFit/>
          </a:bodyPr>
          <a:lstStyle/>
          <a:p>
            <a:r>
              <a:rPr lang="en-US" sz="2000" b="1" dirty="0">
                <a:solidFill>
                  <a:schemeClr val="tx2"/>
                </a:solidFill>
              </a:rPr>
              <a:t>ERCOT Workshop</a:t>
            </a:r>
          </a:p>
          <a:p>
            <a:r>
              <a:rPr lang="en-US" sz="2000" b="1" dirty="0">
                <a:solidFill>
                  <a:schemeClr val="tx2"/>
                </a:solidFill>
              </a:rPr>
              <a:t>RTC+B: Additional RUC Capacity Short Examples</a:t>
            </a:r>
            <a:endParaRPr lang="en-US" dirty="0">
              <a:solidFill>
                <a:schemeClr val="tx2"/>
              </a:solidFill>
            </a:endParaRPr>
          </a:p>
          <a:p>
            <a:endParaRPr lang="en-US" dirty="0">
              <a:solidFill>
                <a:schemeClr val="tx2"/>
              </a:solidFill>
            </a:endParaRPr>
          </a:p>
          <a:p>
            <a:r>
              <a:rPr lang="en-US" i="1" dirty="0">
                <a:solidFill>
                  <a:schemeClr val="tx2"/>
                </a:solidFill>
              </a:rPr>
              <a:t>Sai Moorty</a:t>
            </a:r>
          </a:p>
          <a:p>
            <a:r>
              <a:rPr lang="en-US" dirty="0">
                <a:solidFill>
                  <a:schemeClr val="tx2"/>
                </a:solidFill>
              </a:rPr>
              <a:t>Market Design</a:t>
            </a:r>
          </a:p>
          <a:p>
            <a:endParaRPr lang="en-US" dirty="0">
              <a:solidFill>
                <a:schemeClr val="tx2"/>
              </a:solidFill>
            </a:endParaRPr>
          </a:p>
          <a:p>
            <a:r>
              <a:rPr lang="en-US" dirty="0">
                <a:solidFill>
                  <a:schemeClr val="tx2"/>
                </a:solidFill>
              </a:rPr>
              <a:t>March 17, 2024</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Scenarios:</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266700" y="685800"/>
            <a:ext cx="8686800" cy="5791200"/>
          </a:xfrm>
        </p:spPr>
        <p:txBody>
          <a:bodyPr/>
          <a:lstStyle/>
          <a:p>
            <a:pPr marL="114300" marR="0" indent="0">
              <a:lnSpc>
                <a:spcPct val="107000"/>
              </a:lnSpc>
              <a:spcBef>
                <a:spcPts val="0"/>
              </a:spcBef>
              <a:spcAft>
                <a:spcPts val="800"/>
              </a:spcAft>
              <a:buNone/>
            </a:pPr>
            <a:r>
              <a:rPr lang="en-US" sz="1800" u="sng" kern="100" dirty="0">
                <a:effectLst/>
                <a:latin typeface="Calibri" panose="020F0502020204030204" pitchFamily="34" charset="0"/>
                <a:ea typeface="Calibri" panose="020F0502020204030204" pitchFamily="34" charset="0"/>
                <a:cs typeface="Times New Roman" panose="02020603050405020304" pitchFamily="18" charset="0"/>
              </a:rPr>
              <a:t>Scenario 1:</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strike="sngStrike" kern="100" dirty="0">
                <a:effectLst/>
                <a:latin typeface="Calibri" panose="020F0502020204030204" pitchFamily="34" charset="0"/>
                <a:ea typeface="Calibri" panose="020F0502020204030204" pitchFamily="34" charset="0"/>
                <a:cs typeface="Times New Roman" panose="02020603050405020304" pitchFamily="18" charset="0"/>
              </a:rPr>
              <a:t>ESR</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kern="1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QSE</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 has </a:t>
            </a:r>
            <a:r>
              <a:rPr lang="en-US" sz="1800" i="1" kern="100" dirty="0">
                <a:effectLst/>
                <a:latin typeface="Calibri" panose="020F0502020204030204" pitchFamily="34" charset="0"/>
                <a:ea typeface="Times New Roman" panose="02020603050405020304" pitchFamily="18" charset="0"/>
                <a:cs typeface="Times New Roman" panose="02020603050405020304" pitchFamily="18" charset="0"/>
              </a:rPr>
              <a:t>up AS </a:t>
            </a:r>
            <a:r>
              <a:rPr lang="en-US" sz="1800" i="1" strike="sngStrike" kern="100" dirty="0">
                <a:effectLst/>
                <a:latin typeface="Calibri" panose="020F0502020204030204" pitchFamily="34" charset="0"/>
                <a:ea typeface="Times New Roman" panose="02020603050405020304" pitchFamily="18" charset="0"/>
                <a:cs typeface="Times New Roman" panose="02020603050405020304" pitchFamily="18" charset="0"/>
              </a:rPr>
              <a:t>responsibility</a:t>
            </a:r>
            <a:r>
              <a:rPr lang="en-US" sz="1800" i="1" kern="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i="1" kern="100" dirty="0">
                <a:solidFill>
                  <a:srgbClr val="4472C4"/>
                </a:solidFill>
                <a:effectLst/>
                <a:latin typeface="Calibri" panose="020F0502020204030204" pitchFamily="34" charset="0"/>
                <a:ea typeface="Times New Roman" panose="02020603050405020304" pitchFamily="18" charset="0"/>
                <a:cs typeface="Times New Roman" panose="02020603050405020304" pitchFamily="18" charset="0"/>
              </a:rPr>
              <a:t>net position</a:t>
            </a:r>
            <a:r>
              <a:rPr lang="en-US" sz="1800" i="1" kern="100" dirty="0">
                <a:effectLst/>
                <a:latin typeface="Calibri" panose="020F0502020204030204" pitchFamily="34" charset="0"/>
                <a:ea typeface="Times New Roman" panose="02020603050405020304" pitchFamily="18" charset="0"/>
                <a:cs typeface="Times New Roman" panose="02020603050405020304" pitchFamily="18" charset="0"/>
              </a:rPr>
              <a:t> in hour 1 (the RUC hour) and a down AS responsibility in the second hour, so its HBSOC is lower in the second hour.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114300" marR="0" indent="0">
              <a:lnSpc>
                <a:spcPct val="107000"/>
              </a:lnSpc>
              <a:spcBef>
                <a:spcPts val="0"/>
              </a:spcBef>
              <a:spcAft>
                <a:spcPts val="800"/>
              </a:spcAft>
              <a:buNone/>
            </a:pPr>
            <a:r>
              <a:rPr lang="en-US" sz="1800"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Scenario</a:t>
            </a:r>
            <a:r>
              <a:rPr lang="en-US" sz="1800" u="sng" kern="100" dirty="0">
                <a:effectLst/>
                <a:latin typeface="Calibri" panose="020F0502020204030204" pitchFamily="34" charset="0"/>
                <a:ea typeface="Calibri" panose="020F0502020204030204" pitchFamily="34" charset="0"/>
                <a:cs typeface="Times New Roman" panose="02020603050405020304" pitchFamily="18" charset="0"/>
              </a:rPr>
              <a:t> 2:</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ESR is on in hour 1, but off in hour2, so the HBSOC is set to a positive value that covers its position in the RUC hour but has an HBSOC of 0 in the second hour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1600" u="sng" kern="100" dirty="0">
                <a:effectLst/>
                <a:latin typeface="Calibri" panose="020F0502020204030204" pitchFamily="34" charset="0"/>
                <a:ea typeface="Calibri" panose="020F0502020204030204" pitchFamily="34" charset="0"/>
                <a:cs typeface="Times New Roman" panose="02020603050405020304" pitchFamily="18" charset="0"/>
              </a:rPr>
              <a:t>Clarification Notes:</a:t>
            </a:r>
          </a:p>
          <a:p>
            <a:pPr marL="342900" marR="0" lvl="0" indent="-342900">
              <a:lnSpc>
                <a:spcPct val="107000"/>
              </a:lnSpc>
              <a:spcBef>
                <a:spcPts val="0"/>
              </a:spcBef>
              <a:spcAft>
                <a:spcPts val="0"/>
              </a:spcAft>
              <a:buFont typeface="+mj-lt"/>
              <a:buAutoNum type="alphaLcParen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In scenario 1, some of the words have been crossed out and replaced with more appropriate language. RUC Capacity Short calculations performed by ERCOT considers AS position at the QSE portfolio level and not at an individual Resource level. The calculations, factors in individual Resource capability in the QSE’s portfolio and minimizes, if any, the RUC shortfall.</a:t>
            </a:r>
          </a:p>
          <a:p>
            <a:pPr marL="342900" marR="0" lvl="0" indent="-342900">
              <a:lnSpc>
                <a:spcPct val="107000"/>
              </a:lnSpc>
              <a:spcBef>
                <a:spcPts val="0"/>
              </a:spcBef>
              <a:buFont typeface="+mj-lt"/>
              <a:buAutoNum type="alphaLcParen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In scenario 1, the HBSOC+1 (second hour HBSOC) does not necessarily have to be less than the previous hour’s HBSOC. The HBSOC+1 value depends on the AS deployment factors (6am Day-Ahead posting for each hour) and how the QSE is planning to operate given its AS (and energy)  positions (based on DAM awards and trades for AS and energy). This is because an ESR can provide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(or other upward AS) while charging (by reducing charging amount) and can provide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RegDn</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while discharging (by reducing discharging amount). </a:t>
            </a:r>
          </a:p>
          <a:p>
            <a:pPr marL="342900" marR="0" lvl="0" indent="-342900">
              <a:lnSpc>
                <a:spcPct val="107000"/>
              </a:lnSpc>
              <a:spcBef>
                <a:spcPts val="0"/>
              </a:spcBef>
              <a:buFont typeface="+mj-lt"/>
              <a:buAutoNum type="alphaLcParen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Under RTC+B, an ESR status is either ON or OUT (no OFF available status – i.e. RUC cannot commit an ESR to be on-line as there is no OFF available status to commit)</a:t>
            </a:r>
          </a:p>
          <a:p>
            <a:pPr marL="342900" marR="0" lvl="0" indent="-342900">
              <a:lnSpc>
                <a:spcPct val="107000"/>
              </a:lnSpc>
              <a:spcBef>
                <a:spcPts val="0"/>
              </a:spcBef>
              <a:spcAft>
                <a:spcPts val="0"/>
              </a:spcAft>
              <a:buFont typeface="+mj-lt"/>
              <a:buAutoNum type="alphaLcParen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For the hours an ESR status is OUT, the HBSOC is not necessarily zero. HBSOC is how much energy is stored in the ESR. Analogy is when one drives a car back from work and turns the ignition off, the car’s gas tank is not necessarily empty.  </a:t>
            </a: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84014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Scenarios:</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266700" y="685800"/>
            <a:ext cx="8686800" cy="5052221"/>
          </a:xfrm>
        </p:spPr>
        <p:txBody>
          <a:bodyPr/>
          <a:lstStyle/>
          <a:p>
            <a:pPr marL="0" marR="0" indent="0">
              <a:lnSpc>
                <a:spcPct val="107000"/>
              </a:lnSpc>
              <a:spcBef>
                <a:spcPts val="0"/>
              </a:spcBef>
              <a:spcAft>
                <a:spcPts val="800"/>
              </a:spcAft>
              <a:buNone/>
            </a:pPr>
            <a:r>
              <a:rPr lang="en-US" sz="1600" u="sng" kern="100" dirty="0">
                <a:effectLst/>
                <a:latin typeface="Calibri" panose="020F0502020204030204" pitchFamily="34" charset="0"/>
                <a:ea typeface="Calibri" panose="020F0502020204030204" pitchFamily="34" charset="0"/>
                <a:cs typeface="Times New Roman" panose="02020603050405020304" pitchFamily="18" charset="0"/>
              </a:rPr>
              <a:t>Clarification Notes: Continued</a:t>
            </a:r>
          </a:p>
          <a:p>
            <a:pPr marL="342900" marR="0" lvl="0" indent="-342900">
              <a:lnSpc>
                <a:spcPct val="107000"/>
              </a:lnSpc>
              <a:spcBef>
                <a:spcPts val="0"/>
              </a:spcBef>
              <a:spcAft>
                <a:spcPts val="0"/>
              </a:spcAft>
              <a:buFont typeface="+mj-lt"/>
              <a:buAutoNum type="alphaLcParenR" startAt="5"/>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RUC will not commit an ESR (there is no OFF status for an ESR). RUC will self schedule an ESR to its COP submitted State of Charge (HBSOC) considering AS deployment Factors and system conditions while respecting the COP submitted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MinSOC</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MaxSOC</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values.</a:t>
            </a:r>
          </a:p>
          <a:p>
            <a:pPr marL="342900" marR="0" lvl="0" indent="-342900">
              <a:lnSpc>
                <a:spcPct val="107000"/>
              </a:lnSpc>
              <a:spcBef>
                <a:spcPts val="0"/>
              </a:spcBef>
              <a:spcAft>
                <a:spcPts val="800"/>
              </a:spcAft>
              <a:buFont typeface="+mj-lt"/>
              <a:buAutoNum type="alphaLcParenR" startAt="5"/>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QSE submits COP data for the Resources in its portfolio (GR, LR, ESR) depending on how it plans to meet its QSE portfolio level net forward energy and net AS positions:</a:t>
            </a:r>
          </a:p>
          <a:p>
            <a:pPr marL="800100" lvl="1" indent="-400050">
              <a:lnSpc>
                <a:spcPct val="107000"/>
              </a:lnSpc>
              <a:spcBef>
                <a:spcPts val="0"/>
              </a:spcBef>
              <a:spcAft>
                <a:spcPts val="800"/>
              </a:spcAft>
              <a:buFont typeface="+mj-lt"/>
              <a:buAutoNum type="romanLcPeriod"/>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DAM awards for energy and AS, </a:t>
            </a:r>
          </a:p>
          <a:p>
            <a:pPr marL="800100" lvl="1" indent="-400050">
              <a:lnSpc>
                <a:spcPct val="107000"/>
              </a:lnSpc>
              <a:spcBef>
                <a:spcPts val="0"/>
              </a:spcBef>
              <a:spcAft>
                <a:spcPts val="800"/>
              </a:spcAft>
              <a:buFont typeface="+mj-lt"/>
              <a:buAutoNum type="romanLcPeriod"/>
            </a:pPr>
            <a:r>
              <a:rPr lang="en-US" sz="1400" kern="100" dirty="0">
                <a:latin typeface="Calibri" panose="020F0502020204030204" pitchFamily="34" charset="0"/>
                <a:ea typeface="Calibri" panose="020F0502020204030204" pitchFamily="34" charset="0"/>
                <a:cs typeface="Times New Roman" panose="02020603050405020304" pitchFamily="18" charset="0"/>
              </a:rPr>
              <a:t>Trades (purchase and sales) for </a:t>
            </a: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energy and AS trades.</a:t>
            </a:r>
          </a:p>
          <a:p>
            <a:pPr marL="400050" indent="-400050">
              <a:lnSpc>
                <a:spcPct val="107000"/>
              </a:lnSpc>
              <a:spcBef>
                <a:spcPts val="0"/>
              </a:spcBef>
              <a:spcAft>
                <a:spcPts val="800"/>
              </a:spcAft>
              <a:buFont typeface="+mj-lt"/>
              <a:buAutoNum type="alphaLcParenR" startAt="5"/>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As time progresses, the QSE can update its Resource COP data if conditions change.</a:t>
            </a: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362928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Scenario 1 Examples</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302491" y="792018"/>
            <a:ext cx="8534400" cy="5052221"/>
          </a:xfrm>
        </p:spPr>
        <p:txBody>
          <a:bodyPr/>
          <a:lstStyle/>
          <a:p>
            <a:pPr marL="0" marR="0" indent="0">
              <a:lnSpc>
                <a:spcPct val="107000"/>
              </a:lnSpc>
              <a:spcBef>
                <a:spcPts val="0"/>
              </a:spcBef>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u="sng" kern="100" dirty="0">
                <a:effectLst/>
                <a:latin typeface="Calibri" panose="020F0502020204030204" pitchFamily="34" charset="0"/>
                <a:ea typeface="Calibri" panose="020F0502020204030204" pitchFamily="34" charset="0"/>
                <a:cs typeface="Times New Roman" panose="02020603050405020304" pitchFamily="18" charset="0"/>
              </a:rPr>
              <a:t>For simplicity, assume QSE has only one Resource which is an ESR</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ESR: +-10MW, 10 MWh, ESR gets WSL treatment (charging energy does not show up in RTAML)</a:t>
            </a:r>
          </a:p>
          <a:p>
            <a:pPr marL="0" indent="0">
              <a:lnSpc>
                <a:spcPct val="107000"/>
              </a:lnSpc>
              <a:spcBef>
                <a:spcPts val="0"/>
              </a:spcBef>
              <a:spcAft>
                <a:spcPts val="800"/>
              </a:spcAft>
              <a:buNone/>
            </a:pPr>
            <a:r>
              <a:rPr lang="en-US" sz="1600" u="sng" kern="100" dirty="0">
                <a:effectLst/>
                <a:latin typeface="Calibri" panose="020F0502020204030204" pitchFamily="34" charset="0"/>
                <a:ea typeface="Calibri" panose="020F0502020204030204" pitchFamily="34" charset="0"/>
                <a:cs typeface="Times New Roman" panose="02020603050405020304" pitchFamily="18" charset="0"/>
              </a:rPr>
              <a:t>Example 8a) </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QSE has 10 MW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position in Hour X and a 10 MW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RegDn</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position in Hour X+1. ESR provides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in Hour X by injecting energy (discharge) and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RegDn</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in Hour X+1 by withdrawing energy (charge)</a:t>
            </a:r>
          </a:p>
          <a:p>
            <a:pPr>
              <a:lnSpc>
                <a:spcPct val="107000"/>
              </a:lnSpc>
              <a:spcBef>
                <a:spcPts val="0"/>
              </a:spcBef>
              <a:spcAft>
                <a:spcPts val="800"/>
              </a:spcAft>
            </a:pP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RegDn</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AS deployment Factors for Hour X and Hour X+1 are 1. Assume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RegDn</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duration requirements are 1 hour each.</a:t>
            </a:r>
          </a:p>
          <a:p>
            <a:pPr marL="0" marR="0" indent="0">
              <a:lnSpc>
                <a:spcPct val="107000"/>
              </a:lnSpc>
              <a:spcBef>
                <a:spcPts val="0"/>
              </a:spcBef>
              <a:spcAft>
                <a:spcPts val="800"/>
              </a:spcAft>
              <a:buNone/>
            </a:pPr>
            <a:r>
              <a:rPr lang="en-US" sz="1600" kern="100" dirty="0">
                <a:latin typeface="Calibri" panose="020F0502020204030204" pitchFamily="34" charset="0"/>
                <a:ea typeface="Calibri" panose="020F0502020204030204" pitchFamily="34" charset="0"/>
                <a:cs typeface="Times New Roman" panose="02020603050405020304" pitchFamily="18" charset="0"/>
              </a:rPr>
              <a:t>COP Data:</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8" name="Table 8">
            <a:extLst>
              <a:ext uri="{FF2B5EF4-FFF2-40B4-BE49-F238E27FC236}">
                <a16:creationId xmlns:a16="http://schemas.microsoft.com/office/drawing/2014/main" id="{D845C332-A4A8-B44D-EC4B-2835C3D95BE8}"/>
              </a:ext>
            </a:extLst>
          </p:cNvPr>
          <p:cNvGraphicFramePr>
            <a:graphicFrameLocks noGrp="1"/>
          </p:cNvGraphicFramePr>
          <p:nvPr>
            <p:extLst>
              <p:ext uri="{D42A27DB-BD31-4B8C-83A1-F6EECF244321}">
                <p14:modId xmlns:p14="http://schemas.microsoft.com/office/powerpoint/2010/main" val="3540745099"/>
              </p:ext>
            </p:extLst>
          </p:nvPr>
        </p:nvGraphicFramePr>
        <p:xfrm>
          <a:off x="304800" y="3299655"/>
          <a:ext cx="8610600" cy="1752600"/>
        </p:xfrm>
        <a:graphic>
          <a:graphicData uri="http://schemas.openxmlformats.org/drawingml/2006/table">
            <a:tbl>
              <a:tblPr firstRow="1" bandRow="1">
                <a:tableStyleId>{5C22544A-7EE6-4342-B048-85BDC9FD1C3A}</a:tableStyleId>
              </a:tblPr>
              <a:tblGrid>
                <a:gridCol w="1076325">
                  <a:extLst>
                    <a:ext uri="{9D8B030D-6E8A-4147-A177-3AD203B41FA5}">
                      <a16:colId xmlns:a16="http://schemas.microsoft.com/office/drawing/2014/main" val="262913389"/>
                    </a:ext>
                  </a:extLst>
                </a:gridCol>
                <a:gridCol w="1076325">
                  <a:extLst>
                    <a:ext uri="{9D8B030D-6E8A-4147-A177-3AD203B41FA5}">
                      <a16:colId xmlns:a16="http://schemas.microsoft.com/office/drawing/2014/main" val="185035666"/>
                    </a:ext>
                  </a:extLst>
                </a:gridCol>
                <a:gridCol w="1076325">
                  <a:extLst>
                    <a:ext uri="{9D8B030D-6E8A-4147-A177-3AD203B41FA5}">
                      <a16:colId xmlns:a16="http://schemas.microsoft.com/office/drawing/2014/main" val="2000909901"/>
                    </a:ext>
                  </a:extLst>
                </a:gridCol>
                <a:gridCol w="1076325">
                  <a:extLst>
                    <a:ext uri="{9D8B030D-6E8A-4147-A177-3AD203B41FA5}">
                      <a16:colId xmlns:a16="http://schemas.microsoft.com/office/drawing/2014/main" val="3595005477"/>
                    </a:ext>
                  </a:extLst>
                </a:gridCol>
                <a:gridCol w="1076325">
                  <a:extLst>
                    <a:ext uri="{9D8B030D-6E8A-4147-A177-3AD203B41FA5}">
                      <a16:colId xmlns:a16="http://schemas.microsoft.com/office/drawing/2014/main" val="2762243844"/>
                    </a:ext>
                  </a:extLst>
                </a:gridCol>
                <a:gridCol w="1076325">
                  <a:extLst>
                    <a:ext uri="{9D8B030D-6E8A-4147-A177-3AD203B41FA5}">
                      <a16:colId xmlns:a16="http://schemas.microsoft.com/office/drawing/2014/main" val="2524607163"/>
                    </a:ext>
                  </a:extLst>
                </a:gridCol>
                <a:gridCol w="1076325">
                  <a:extLst>
                    <a:ext uri="{9D8B030D-6E8A-4147-A177-3AD203B41FA5}">
                      <a16:colId xmlns:a16="http://schemas.microsoft.com/office/drawing/2014/main" val="524537420"/>
                    </a:ext>
                  </a:extLst>
                </a:gridCol>
                <a:gridCol w="1076325">
                  <a:extLst>
                    <a:ext uri="{9D8B030D-6E8A-4147-A177-3AD203B41FA5}">
                      <a16:colId xmlns:a16="http://schemas.microsoft.com/office/drawing/2014/main" val="944558856"/>
                    </a:ext>
                  </a:extLst>
                </a:gridCol>
              </a:tblGrid>
              <a:tr h="370840">
                <a:tc>
                  <a:txBody>
                    <a:bodyPr/>
                    <a:lstStyle/>
                    <a:p>
                      <a:r>
                        <a:rPr lang="en-US" sz="1200" dirty="0"/>
                        <a:t>Hour</a:t>
                      </a:r>
                    </a:p>
                  </a:txBody>
                  <a:tcPr/>
                </a:tc>
                <a:tc>
                  <a:txBody>
                    <a:bodyPr/>
                    <a:lstStyle/>
                    <a:p>
                      <a:r>
                        <a:rPr lang="en-US" sz="1200" dirty="0"/>
                        <a:t>HSL </a:t>
                      </a:r>
                    </a:p>
                    <a:p>
                      <a:r>
                        <a:rPr lang="en-US" sz="1200" dirty="0"/>
                        <a:t>(MW)</a:t>
                      </a:r>
                    </a:p>
                  </a:txBody>
                  <a:tcPr/>
                </a:tc>
                <a:tc>
                  <a:txBody>
                    <a:bodyPr/>
                    <a:lstStyle/>
                    <a:p>
                      <a:r>
                        <a:rPr lang="en-US" sz="1200" dirty="0"/>
                        <a:t>LSL</a:t>
                      </a:r>
                    </a:p>
                    <a:p>
                      <a:r>
                        <a:rPr lang="en-US" sz="1200" dirty="0"/>
                        <a:t>(MW)</a:t>
                      </a:r>
                    </a:p>
                  </a:txBody>
                  <a:tcPr/>
                </a:tc>
                <a:tc>
                  <a:txBody>
                    <a:bodyPr/>
                    <a:lstStyle/>
                    <a:p>
                      <a:r>
                        <a:rPr lang="en-US" sz="1200" dirty="0" err="1"/>
                        <a:t>MinSOC</a:t>
                      </a:r>
                      <a:endParaRPr lang="en-US" sz="1200" dirty="0"/>
                    </a:p>
                    <a:p>
                      <a:r>
                        <a:rPr lang="en-US" sz="1200" dirty="0"/>
                        <a:t>(MWh)</a:t>
                      </a:r>
                    </a:p>
                  </a:txBody>
                  <a:tcPr/>
                </a:tc>
                <a:tc>
                  <a:txBody>
                    <a:bodyPr/>
                    <a:lstStyle/>
                    <a:p>
                      <a:r>
                        <a:rPr lang="en-US" sz="1200" dirty="0" err="1"/>
                        <a:t>MaxSOC</a:t>
                      </a:r>
                      <a:endParaRPr lang="en-US" sz="1200" dirty="0"/>
                    </a:p>
                    <a:p>
                      <a:r>
                        <a:rPr lang="en-US" sz="1200" dirty="0"/>
                        <a:t>(MWh)</a:t>
                      </a:r>
                    </a:p>
                  </a:txBody>
                  <a:tcPr/>
                </a:tc>
                <a:tc>
                  <a:txBody>
                    <a:bodyPr/>
                    <a:lstStyle/>
                    <a:p>
                      <a:r>
                        <a:rPr lang="en-US" sz="1200" dirty="0"/>
                        <a:t>HBSOC</a:t>
                      </a:r>
                    </a:p>
                    <a:p>
                      <a:r>
                        <a:rPr lang="en-US" sz="1200" dirty="0"/>
                        <a:t>(MWh)</a:t>
                      </a:r>
                    </a:p>
                  </a:txBody>
                  <a:tcPr/>
                </a:tc>
                <a:tc>
                  <a:txBody>
                    <a:bodyPr/>
                    <a:lstStyle/>
                    <a:p>
                      <a:r>
                        <a:rPr lang="en-US" sz="1200" dirty="0" err="1"/>
                        <a:t>RegUp</a:t>
                      </a:r>
                      <a:r>
                        <a:rPr lang="en-US" sz="1200" dirty="0"/>
                        <a:t> Capability</a:t>
                      </a:r>
                    </a:p>
                    <a:p>
                      <a:r>
                        <a:rPr lang="en-US" sz="1200" dirty="0"/>
                        <a:t>(MW)</a:t>
                      </a:r>
                    </a:p>
                  </a:txBody>
                  <a:tcPr/>
                </a:tc>
                <a:tc>
                  <a:txBody>
                    <a:bodyPr/>
                    <a:lstStyle/>
                    <a:p>
                      <a:r>
                        <a:rPr lang="en-US" sz="1200" dirty="0" err="1"/>
                        <a:t>RegDn</a:t>
                      </a:r>
                      <a:r>
                        <a:rPr lang="en-US" sz="1200" dirty="0"/>
                        <a:t> Capability</a:t>
                      </a:r>
                    </a:p>
                    <a:p>
                      <a:r>
                        <a:rPr lang="en-US" sz="1200" dirty="0"/>
                        <a:t>(MW)</a:t>
                      </a:r>
                    </a:p>
                  </a:txBody>
                  <a:tcPr/>
                </a:tc>
                <a:extLst>
                  <a:ext uri="{0D108BD9-81ED-4DB2-BD59-A6C34878D82A}">
                    <a16:rowId xmlns:a16="http://schemas.microsoft.com/office/drawing/2014/main" val="3026411992"/>
                  </a:ext>
                </a:extLst>
              </a:tr>
              <a:tr h="370840">
                <a:tc>
                  <a:txBody>
                    <a:bodyPr/>
                    <a:lstStyle/>
                    <a:p>
                      <a:r>
                        <a:rPr lang="en-US" sz="1200" dirty="0"/>
                        <a:t>X</a:t>
                      </a:r>
                    </a:p>
                  </a:txBody>
                  <a:tcPr/>
                </a:tc>
                <a:tc>
                  <a:txBody>
                    <a:bodyPr/>
                    <a:lstStyle/>
                    <a:p>
                      <a:r>
                        <a:rPr lang="en-US" sz="1200" dirty="0"/>
                        <a:t>10</a:t>
                      </a:r>
                    </a:p>
                  </a:txBody>
                  <a:tcPr/>
                </a:tc>
                <a:tc>
                  <a:txBody>
                    <a:bodyPr/>
                    <a:lstStyle/>
                    <a:p>
                      <a:r>
                        <a:rPr lang="en-US" sz="1200" dirty="0"/>
                        <a:t>-10</a:t>
                      </a:r>
                    </a:p>
                  </a:txBody>
                  <a:tcPr/>
                </a:tc>
                <a:tc>
                  <a:txBody>
                    <a:bodyPr/>
                    <a:lstStyle/>
                    <a:p>
                      <a:r>
                        <a:rPr lang="en-US" sz="1200" dirty="0"/>
                        <a:t>0</a:t>
                      </a:r>
                    </a:p>
                  </a:txBody>
                  <a:tcPr/>
                </a:tc>
                <a:tc>
                  <a:txBody>
                    <a:bodyPr/>
                    <a:lstStyle/>
                    <a:p>
                      <a:r>
                        <a:rPr lang="en-US" sz="1200" dirty="0"/>
                        <a:t>10</a:t>
                      </a:r>
                    </a:p>
                  </a:txBody>
                  <a:tcPr/>
                </a:tc>
                <a:tc>
                  <a:txBody>
                    <a:bodyPr/>
                    <a:lstStyle/>
                    <a:p>
                      <a:r>
                        <a:rPr lang="en-US" sz="1200" dirty="0">
                          <a:highlight>
                            <a:srgbClr val="FFFF00"/>
                          </a:highlight>
                        </a:rPr>
                        <a:t>10</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3152673818"/>
                  </a:ext>
                </a:extLst>
              </a:tr>
              <a:tr h="370840">
                <a:tc>
                  <a:txBody>
                    <a:bodyPr/>
                    <a:lstStyle/>
                    <a:p>
                      <a:r>
                        <a:rPr lang="en-US" sz="1200" dirty="0"/>
                        <a:t>X+1</a:t>
                      </a:r>
                    </a:p>
                  </a:txBody>
                  <a:tcPr/>
                </a:tc>
                <a:tc>
                  <a:txBody>
                    <a:bodyPr/>
                    <a:lstStyle/>
                    <a:p>
                      <a:r>
                        <a:rPr lang="en-US" sz="1200" dirty="0"/>
                        <a:t>10</a:t>
                      </a:r>
                    </a:p>
                  </a:txBody>
                  <a:tcPr/>
                </a:tc>
                <a:tc>
                  <a:txBody>
                    <a:bodyPr/>
                    <a:lstStyle/>
                    <a:p>
                      <a:r>
                        <a:rPr lang="en-US" sz="1200" dirty="0"/>
                        <a:t>-10</a:t>
                      </a:r>
                    </a:p>
                  </a:txBody>
                  <a:tcPr/>
                </a:tc>
                <a:tc>
                  <a:txBody>
                    <a:bodyPr/>
                    <a:lstStyle/>
                    <a:p>
                      <a:r>
                        <a:rPr lang="en-US" sz="1200" dirty="0"/>
                        <a:t>0</a:t>
                      </a:r>
                    </a:p>
                  </a:txBody>
                  <a:tcPr/>
                </a:tc>
                <a:tc>
                  <a:txBody>
                    <a:bodyPr/>
                    <a:lstStyle/>
                    <a:p>
                      <a:r>
                        <a:rPr lang="en-US" sz="1200" dirty="0"/>
                        <a:t>10</a:t>
                      </a:r>
                    </a:p>
                  </a:txBody>
                  <a:tcPr/>
                </a:tc>
                <a:tc>
                  <a:txBody>
                    <a:bodyPr/>
                    <a:lstStyle/>
                    <a:p>
                      <a:r>
                        <a:rPr lang="en-US" sz="1200" dirty="0">
                          <a:highlight>
                            <a:srgbClr val="FFFF00"/>
                          </a:highlight>
                        </a:rPr>
                        <a:t>0</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1373807334"/>
                  </a:ext>
                </a:extLst>
              </a:tr>
              <a:tr h="370840">
                <a:tc>
                  <a:txBody>
                    <a:bodyPr/>
                    <a:lstStyle/>
                    <a:p>
                      <a:r>
                        <a:rPr lang="en-US" sz="1200" dirty="0"/>
                        <a:t>X+2</a:t>
                      </a:r>
                    </a:p>
                  </a:txBody>
                  <a:tcPr/>
                </a:tc>
                <a:tc>
                  <a:txBody>
                    <a:bodyPr/>
                    <a:lstStyle/>
                    <a:p>
                      <a:r>
                        <a:rPr lang="en-US" sz="1200" dirty="0"/>
                        <a:t>10</a:t>
                      </a:r>
                    </a:p>
                  </a:txBody>
                  <a:tcPr/>
                </a:tc>
                <a:tc>
                  <a:txBody>
                    <a:bodyPr/>
                    <a:lstStyle/>
                    <a:p>
                      <a:r>
                        <a:rPr lang="en-US" sz="1200" dirty="0"/>
                        <a:t>-10</a:t>
                      </a:r>
                    </a:p>
                  </a:txBody>
                  <a:tcPr/>
                </a:tc>
                <a:tc>
                  <a:txBody>
                    <a:bodyPr/>
                    <a:lstStyle/>
                    <a:p>
                      <a:r>
                        <a:rPr lang="en-US" sz="1200" dirty="0"/>
                        <a:t>0</a:t>
                      </a:r>
                    </a:p>
                  </a:txBody>
                  <a:tcPr/>
                </a:tc>
                <a:tc>
                  <a:txBody>
                    <a:bodyPr/>
                    <a:lstStyle/>
                    <a:p>
                      <a:r>
                        <a:rPr lang="en-US" sz="1200" dirty="0"/>
                        <a:t>10</a:t>
                      </a:r>
                    </a:p>
                  </a:txBody>
                  <a:tcPr/>
                </a:tc>
                <a:tc>
                  <a:txBody>
                    <a:bodyPr/>
                    <a:lstStyle/>
                    <a:p>
                      <a:r>
                        <a:rPr lang="en-US" sz="1200" dirty="0">
                          <a:highlight>
                            <a:srgbClr val="FFFF00"/>
                          </a:highlight>
                        </a:rPr>
                        <a:t>10</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3466738825"/>
                  </a:ext>
                </a:extLst>
              </a:tr>
            </a:tbl>
          </a:graphicData>
        </a:graphic>
      </p:graphicFrame>
      <p:graphicFrame>
        <p:nvGraphicFramePr>
          <p:cNvPr id="10" name="Table 10">
            <a:extLst>
              <a:ext uri="{FF2B5EF4-FFF2-40B4-BE49-F238E27FC236}">
                <a16:creationId xmlns:a16="http://schemas.microsoft.com/office/drawing/2014/main" id="{15711B0A-AD6E-18F9-D065-D890DE6154F6}"/>
              </a:ext>
            </a:extLst>
          </p:cNvPr>
          <p:cNvGraphicFramePr>
            <a:graphicFrameLocks noGrp="1"/>
          </p:cNvGraphicFramePr>
          <p:nvPr>
            <p:extLst>
              <p:ext uri="{D42A27DB-BD31-4B8C-83A1-F6EECF244321}">
                <p14:modId xmlns:p14="http://schemas.microsoft.com/office/powerpoint/2010/main" val="915001115"/>
              </p:ext>
            </p:extLst>
          </p:nvPr>
        </p:nvGraphicFramePr>
        <p:xfrm>
          <a:off x="283441" y="4968323"/>
          <a:ext cx="8572500" cy="186436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1949228472"/>
                    </a:ext>
                  </a:extLst>
                </a:gridCol>
                <a:gridCol w="1028700">
                  <a:extLst>
                    <a:ext uri="{9D8B030D-6E8A-4147-A177-3AD203B41FA5}">
                      <a16:colId xmlns:a16="http://schemas.microsoft.com/office/drawing/2014/main" val="3861488099"/>
                    </a:ext>
                  </a:extLst>
                </a:gridCol>
                <a:gridCol w="857250">
                  <a:extLst>
                    <a:ext uri="{9D8B030D-6E8A-4147-A177-3AD203B41FA5}">
                      <a16:colId xmlns:a16="http://schemas.microsoft.com/office/drawing/2014/main" val="2291906075"/>
                    </a:ext>
                  </a:extLst>
                </a:gridCol>
                <a:gridCol w="857250">
                  <a:extLst>
                    <a:ext uri="{9D8B030D-6E8A-4147-A177-3AD203B41FA5}">
                      <a16:colId xmlns:a16="http://schemas.microsoft.com/office/drawing/2014/main" val="1565149368"/>
                    </a:ext>
                  </a:extLst>
                </a:gridCol>
                <a:gridCol w="857250">
                  <a:extLst>
                    <a:ext uri="{9D8B030D-6E8A-4147-A177-3AD203B41FA5}">
                      <a16:colId xmlns:a16="http://schemas.microsoft.com/office/drawing/2014/main" val="2005129417"/>
                    </a:ext>
                  </a:extLst>
                </a:gridCol>
                <a:gridCol w="857250">
                  <a:extLst>
                    <a:ext uri="{9D8B030D-6E8A-4147-A177-3AD203B41FA5}">
                      <a16:colId xmlns:a16="http://schemas.microsoft.com/office/drawing/2014/main" val="2442012542"/>
                    </a:ext>
                  </a:extLst>
                </a:gridCol>
                <a:gridCol w="857250">
                  <a:extLst>
                    <a:ext uri="{9D8B030D-6E8A-4147-A177-3AD203B41FA5}">
                      <a16:colId xmlns:a16="http://schemas.microsoft.com/office/drawing/2014/main" val="2393498655"/>
                    </a:ext>
                  </a:extLst>
                </a:gridCol>
                <a:gridCol w="857250">
                  <a:extLst>
                    <a:ext uri="{9D8B030D-6E8A-4147-A177-3AD203B41FA5}">
                      <a16:colId xmlns:a16="http://schemas.microsoft.com/office/drawing/2014/main" val="2337359970"/>
                    </a:ext>
                  </a:extLst>
                </a:gridCol>
                <a:gridCol w="857250">
                  <a:extLst>
                    <a:ext uri="{9D8B030D-6E8A-4147-A177-3AD203B41FA5}">
                      <a16:colId xmlns:a16="http://schemas.microsoft.com/office/drawing/2014/main" val="1715176059"/>
                    </a:ext>
                  </a:extLst>
                </a:gridCol>
                <a:gridCol w="857250">
                  <a:extLst>
                    <a:ext uri="{9D8B030D-6E8A-4147-A177-3AD203B41FA5}">
                      <a16:colId xmlns:a16="http://schemas.microsoft.com/office/drawing/2014/main" val="703409007"/>
                    </a:ext>
                  </a:extLst>
                </a:gridCol>
              </a:tblGrid>
              <a:tr h="370840">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RUC Capacity Short Calc – </a:t>
                      </a:r>
                      <a:r>
                        <a:rPr lang="en-US" sz="1200" u="sng" dirty="0"/>
                        <a:t>Example shows that QSE is NOT short (RUCSFSNAP=0 for Hour X and Hour X+1)</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478614031"/>
                  </a:ext>
                </a:extLst>
              </a:tr>
              <a:tr h="370840">
                <a:tc>
                  <a:txBody>
                    <a:bodyPr/>
                    <a:lstStyle/>
                    <a:p>
                      <a:r>
                        <a:rPr lang="en-US" sz="1000" dirty="0" err="1"/>
                        <a:t>Settl</a:t>
                      </a:r>
                      <a:r>
                        <a:rPr lang="en-US" sz="1000" dirty="0"/>
                        <a:t>.</a:t>
                      </a:r>
                    </a:p>
                    <a:p>
                      <a:r>
                        <a:rPr lang="en-US" sz="1000" dirty="0"/>
                        <a:t>Int.</a:t>
                      </a:r>
                    </a:p>
                    <a:p>
                      <a:r>
                        <a:rPr lang="en-US" sz="1000" dirty="0"/>
                        <a:t>(15min)</a:t>
                      </a:r>
                    </a:p>
                  </a:txBody>
                  <a:tcPr/>
                </a:tc>
                <a:tc>
                  <a:txBody>
                    <a:bodyPr/>
                    <a:lstStyle/>
                    <a:p>
                      <a:r>
                        <a:rPr lang="en-US" sz="900" dirty="0"/>
                        <a:t>RUCASSFSNAP </a:t>
                      </a:r>
                      <a:r>
                        <a:rPr lang="en-US" sz="900" baseline="-25000" dirty="0" err="1"/>
                        <a:t>ruc,q,I</a:t>
                      </a:r>
                      <a:endParaRPr lang="en-US" sz="900" baseline="-25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(MW)</a:t>
                      </a:r>
                    </a:p>
                  </a:txBody>
                  <a:tcPr marL="45720" marR="45720"/>
                </a:tc>
                <a:tc>
                  <a:txBody>
                    <a:bodyPr/>
                    <a:lstStyle/>
                    <a:p>
                      <a:r>
                        <a:rPr lang="en-US" sz="900" dirty="0"/>
                        <a:t>RCAPSNAP </a:t>
                      </a:r>
                      <a:r>
                        <a:rPr lang="en-US" sz="900" baseline="-25000" dirty="0" err="1"/>
                        <a:t>ruc,q,h</a:t>
                      </a:r>
                      <a:endParaRPr lang="en-US" sz="900" dirty="0"/>
                    </a:p>
                    <a:p>
                      <a:r>
                        <a:rPr lang="en-US" sz="900" dirty="0"/>
                        <a:t>(MW)</a:t>
                      </a:r>
                    </a:p>
                  </a:txBody>
                  <a:tcPr marL="45720" marR="45720"/>
                </a:tc>
                <a:tc>
                  <a:txBody>
                    <a:bodyPr/>
                    <a:lstStyle/>
                    <a:p>
                      <a:r>
                        <a:rPr lang="en-US" sz="900" kern="1200" dirty="0">
                          <a:solidFill>
                            <a:schemeClr val="dk1"/>
                          </a:solidFill>
                          <a:latin typeface="+mn-lt"/>
                          <a:ea typeface="+mn-ea"/>
                          <a:cs typeface="+mn-cs"/>
                        </a:rPr>
                        <a:t>ESRASSNAP </a:t>
                      </a:r>
                      <a:r>
                        <a:rPr lang="en-US" sz="900" baseline="-25000" dirty="0" err="1"/>
                        <a:t>ruc,q,h</a:t>
                      </a:r>
                      <a:endParaRPr lang="en-US" sz="900" kern="1200" dirty="0">
                        <a:solidFill>
                          <a:schemeClr val="dk1"/>
                        </a:solidFill>
                        <a:latin typeface="+mn-lt"/>
                        <a:ea typeface="+mn-ea"/>
                        <a:cs typeface="+mn-cs"/>
                      </a:endParaRPr>
                    </a:p>
                    <a:p>
                      <a:r>
                        <a:rPr lang="en-US" sz="900" kern="1200" dirty="0">
                          <a:solidFill>
                            <a:schemeClr val="dk1"/>
                          </a:solidFill>
                          <a:latin typeface="+mn-lt"/>
                          <a:ea typeface="+mn-ea"/>
                          <a:cs typeface="+mn-cs"/>
                        </a:rPr>
                        <a:t>(MW)</a:t>
                      </a:r>
                    </a:p>
                  </a:txBody>
                  <a:tcPr marL="45720" marR="45720"/>
                </a:tc>
                <a:tc>
                  <a:txBody>
                    <a:bodyPr/>
                    <a:lstStyle/>
                    <a:p>
                      <a:r>
                        <a:rPr lang="en-US" sz="900" dirty="0"/>
                        <a:t>ESRMWSNAP </a:t>
                      </a:r>
                      <a:r>
                        <a:rPr lang="en-US" sz="900" baseline="-25000" dirty="0" err="1"/>
                        <a:t>ruc,q,h</a:t>
                      </a:r>
                      <a:endParaRPr lang="en-US" sz="900" dirty="0"/>
                    </a:p>
                    <a:p>
                      <a:r>
                        <a:rPr lang="en-US" sz="900" dirty="0"/>
                        <a:t>(MW)</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ASOFRLRSNAP </a:t>
                      </a:r>
                      <a:r>
                        <a:rPr lang="en-US" sz="900" baseline="-25000" dirty="0" err="1"/>
                        <a:t>ruc,q,h</a:t>
                      </a:r>
                      <a:endParaRPr lang="en-US" sz="900" baseline="-25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(MW)</a:t>
                      </a:r>
                    </a:p>
                  </a:txBody>
                  <a:tcPr marL="45720" marR="45720"/>
                </a:tc>
                <a:tc>
                  <a:txBody>
                    <a:bodyPr/>
                    <a:lstStyle/>
                    <a:p>
                      <a:r>
                        <a:rPr lang="en-US" sz="900" dirty="0"/>
                        <a:t>RUCCAPSNAP </a:t>
                      </a:r>
                      <a:r>
                        <a:rPr lang="en-US" sz="900" baseline="-25000" dirty="0" err="1"/>
                        <a:t>ruc,q,I</a:t>
                      </a:r>
                      <a:endParaRPr lang="en-US" sz="900" baseline="-25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(MW)</a:t>
                      </a:r>
                    </a:p>
                  </a:txBody>
                  <a:tcPr marL="45720" marR="45720"/>
                </a:tc>
                <a:tc>
                  <a:txBody>
                    <a:bodyPr/>
                    <a:lstStyle/>
                    <a:p>
                      <a:r>
                        <a:rPr lang="en-US" sz="900" dirty="0"/>
                        <a:t>ASONPOSSNAP </a:t>
                      </a:r>
                      <a:r>
                        <a:rPr lang="en-US" sz="900" baseline="-25000" dirty="0" err="1"/>
                        <a:t>ruc,q</a:t>
                      </a:r>
                      <a:r>
                        <a:rPr lang="en-US" sz="900" baseline="-25000" dirty="0"/>
                        <a:t>, 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(MW)</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RUCOSFSNAP </a:t>
                      </a:r>
                      <a:r>
                        <a:rPr lang="en-US" sz="900" baseline="-25000" dirty="0" err="1"/>
                        <a:t>ruc,q</a:t>
                      </a:r>
                      <a:r>
                        <a:rPr lang="en-US" sz="900" baseline="-25000" dirty="0"/>
                        <a:t>, 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(MW)</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highlight>
                            <a:srgbClr val="FFFF00"/>
                          </a:highlight>
                        </a:rPr>
                        <a:t>RUCSFSNAP </a:t>
                      </a:r>
                      <a:r>
                        <a:rPr lang="en-US" sz="900" baseline="-25000" dirty="0" err="1">
                          <a:highlight>
                            <a:srgbClr val="FFFF00"/>
                          </a:highlight>
                        </a:rPr>
                        <a:t>ruc,q</a:t>
                      </a:r>
                      <a:r>
                        <a:rPr lang="en-US" sz="900" baseline="-25000" dirty="0">
                          <a:highlight>
                            <a:srgbClr val="FFFF00"/>
                          </a:highlight>
                        </a:rPr>
                        <a:t>, 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(MW)</a:t>
                      </a:r>
                    </a:p>
                  </a:txBody>
                  <a:tcPr marL="45720" marR="45720"/>
                </a:tc>
                <a:extLst>
                  <a:ext uri="{0D108BD9-81ED-4DB2-BD59-A6C34878D82A}">
                    <a16:rowId xmlns:a16="http://schemas.microsoft.com/office/drawing/2014/main" val="3152286639"/>
                  </a:ext>
                </a:extLst>
              </a:tr>
              <a:tr h="370840">
                <a:tc>
                  <a:txBody>
                    <a:bodyPr/>
                    <a:lstStyle/>
                    <a:p>
                      <a:r>
                        <a:rPr lang="en-US" sz="1000" dirty="0"/>
                        <a:t>All SI in Hour X</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10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10</a:t>
                      </a:r>
                    </a:p>
                  </a:txBody>
                  <a:tcPr/>
                </a:tc>
                <a:tc>
                  <a:txBody>
                    <a:bodyPr/>
                    <a:lstStyle/>
                    <a:p>
                      <a:r>
                        <a:rPr lang="en-US" sz="1000" dirty="0"/>
                        <a:t>10</a:t>
                      </a:r>
                    </a:p>
                  </a:txBody>
                  <a:tcPr/>
                </a:tc>
                <a:tc>
                  <a:txBody>
                    <a:bodyPr/>
                    <a:lstStyle/>
                    <a:p>
                      <a:r>
                        <a:rPr lang="en-US" sz="1000" dirty="0"/>
                        <a:t>0</a:t>
                      </a:r>
                    </a:p>
                  </a:txBody>
                  <a:tcPr/>
                </a:tc>
                <a:tc>
                  <a:txBody>
                    <a:bodyPr/>
                    <a:lstStyle/>
                    <a:p>
                      <a:r>
                        <a:rPr lang="en-US" sz="1000" dirty="0">
                          <a:highlight>
                            <a:srgbClr val="FFFF00"/>
                          </a:highlight>
                        </a:rPr>
                        <a:t>0</a:t>
                      </a:r>
                    </a:p>
                  </a:txBody>
                  <a:tcPr/>
                </a:tc>
                <a:extLst>
                  <a:ext uri="{0D108BD9-81ED-4DB2-BD59-A6C34878D82A}">
                    <a16:rowId xmlns:a16="http://schemas.microsoft.com/office/drawing/2014/main" val="2039979861"/>
                  </a:ext>
                </a:extLst>
              </a:tr>
              <a:tr h="370840">
                <a:tc>
                  <a:txBody>
                    <a:bodyPr/>
                    <a:lstStyle/>
                    <a:p>
                      <a:r>
                        <a:rPr lang="en-US" sz="1000" dirty="0"/>
                        <a:t>All SI in Hour X+1</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highlight>
                            <a:srgbClr val="FFFF00"/>
                          </a:highlight>
                        </a:rPr>
                        <a:t>0</a:t>
                      </a:r>
                    </a:p>
                  </a:txBody>
                  <a:tcPr/>
                </a:tc>
                <a:extLst>
                  <a:ext uri="{0D108BD9-81ED-4DB2-BD59-A6C34878D82A}">
                    <a16:rowId xmlns:a16="http://schemas.microsoft.com/office/drawing/2014/main" val="969812305"/>
                  </a:ext>
                </a:extLst>
              </a:tr>
            </a:tbl>
          </a:graphicData>
        </a:graphic>
      </p:graphicFrame>
    </p:spTree>
    <p:extLst>
      <p:ext uri="{BB962C8B-B14F-4D97-AF65-F5344CB8AC3E}">
        <p14:creationId xmlns:p14="http://schemas.microsoft.com/office/powerpoint/2010/main" val="4027588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Scenario 1 Examples</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266700" y="674637"/>
            <a:ext cx="8686800" cy="1905000"/>
          </a:xfrm>
        </p:spPr>
        <p:txBody>
          <a:bodyPr/>
          <a:lstStyle/>
          <a:p>
            <a:pPr marL="0" indent="0">
              <a:lnSpc>
                <a:spcPct val="107000"/>
              </a:lnSpc>
              <a:spcBef>
                <a:spcPts val="0"/>
              </a:spcBef>
              <a:spcAft>
                <a:spcPts val="800"/>
              </a:spcAft>
              <a:buNone/>
            </a:pPr>
            <a:r>
              <a:rPr lang="en-US" sz="1600" u="sng" kern="100" dirty="0">
                <a:effectLst/>
                <a:latin typeface="Calibri" panose="020F0502020204030204" pitchFamily="34" charset="0"/>
                <a:ea typeface="Calibri" panose="020F0502020204030204" pitchFamily="34" charset="0"/>
                <a:cs typeface="Times New Roman" panose="02020603050405020304" pitchFamily="18" charset="0"/>
              </a:rPr>
              <a:t>Example 8b) </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QSE has 10 MW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position in Hour X and a 10 MW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RegDn</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position in Hour X+1. In addition, QSE has a net energy purchase of 4 MW for Hour X. ESR provides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in Hour X and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RegDn</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in Hour X+1, both, by withdrawing energy (charging)</a:t>
            </a:r>
          </a:p>
          <a:p>
            <a:pPr>
              <a:lnSpc>
                <a:spcPct val="107000"/>
              </a:lnSpc>
              <a:spcBef>
                <a:spcPts val="0"/>
              </a:spcBef>
              <a:spcAft>
                <a:spcPts val="800"/>
              </a:spcAft>
            </a:pP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RegDn</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AS deployment Factors for Hour X and Hour X+1 are 1. Assume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RegDn</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duration requirements are 1 hour each.</a:t>
            </a:r>
          </a:p>
          <a:p>
            <a:pPr marL="0" marR="0" indent="0">
              <a:lnSpc>
                <a:spcPct val="107000"/>
              </a:lnSpc>
              <a:spcBef>
                <a:spcPts val="0"/>
              </a:spcBef>
              <a:spcAft>
                <a:spcPts val="800"/>
              </a:spcAft>
              <a:buNone/>
            </a:pPr>
            <a:r>
              <a:rPr lang="en-US" sz="1600" kern="100" dirty="0">
                <a:latin typeface="Calibri" panose="020F0502020204030204" pitchFamily="34" charset="0"/>
                <a:ea typeface="Calibri" panose="020F0502020204030204" pitchFamily="34" charset="0"/>
                <a:cs typeface="Times New Roman" panose="02020603050405020304" pitchFamily="18" charset="0"/>
              </a:rPr>
              <a:t>COP Data:</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8" name="Table 8">
            <a:extLst>
              <a:ext uri="{FF2B5EF4-FFF2-40B4-BE49-F238E27FC236}">
                <a16:creationId xmlns:a16="http://schemas.microsoft.com/office/drawing/2014/main" id="{D845C332-A4A8-B44D-EC4B-2835C3D95BE8}"/>
              </a:ext>
            </a:extLst>
          </p:cNvPr>
          <p:cNvGraphicFramePr>
            <a:graphicFrameLocks noGrp="1"/>
          </p:cNvGraphicFramePr>
          <p:nvPr>
            <p:extLst>
              <p:ext uri="{D42A27DB-BD31-4B8C-83A1-F6EECF244321}">
                <p14:modId xmlns:p14="http://schemas.microsoft.com/office/powerpoint/2010/main" val="3292841516"/>
              </p:ext>
            </p:extLst>
          </p:nvPr>
        </p:nvGraphicFramePr>
        <p:xfrm>
          <a:off x="266700" y="2506662"/>
          <a:ext cx="8610600" cy="1752600"/>
        </p:xfrm>
        <a:graphic>
          <a:graphicData uri="http://schemas.openxmlformats.org/drawingml/2006/table">
            <a:tbl>
              <a:tblPr firstRow="1" bandRow="1">
                <a:tableStyleId>{5C22544A-7EE6-4342-B048-85BDC9FD1C3A}</a:tableStyleId>
              </a:tblPr>
              <a:tblGrid>
                <a:gridCol w="1076325">
                  <a:extLst>
                    <a:ext uri="{9D8B030D-6E8A-4147-A177-3AD203B41FA5}">
                      <a16:colId xmlns:a16="http://schemas.microsoft.com/office/drawing/2014/main" val="262913389"/>
                    </a:ext>
                  </a:extLst>
                </a:gridCol>
                <a:gridCol w="1076325">
                  <a:extLst>
                    <a:ext uri="{9D8B030D-6E8A-4147-A177-3AD203B41FA5}">
                      <a16:colId xmlns:a16="http://schemas.microsoft.com/office/drawing/2014/main" val="185035666"/>
                    </a:ext>
                  </a:extLst>
                </a:gridCol>
                <a:gridCol w="1076325">
                  <a:extLst>
                    <a:ext uri="{9D8B030D-6E8A-4147-A177-3AD203B41FA5}">
                      <a16:colId xmlns:a16="http://schemas.microsoft.com/office/drawing/2014/main" val="2000909901"/>
                    </a:ext>
                  </a:extLst>
                </a:gridCol>
                <a:gridCol w="1076325">
                  <a:extLst>
                    <a:ext uri="{9D8B030D-6E8A-4147-A177-3AD203B41FA5}">
                      <a16:colId xmlns:a16="http://schemas.microsoft.com/office/drawing/2014/main" val="3595005477"/>
                    </a:ext>
                  </a:extLst>
                </a:gridCol>
                <a:gridCol w="1076325">
                  <a:extLst>
                    <a:ext uri="{9D8B030D-6E8A-4147-A177-3AD203B41FA5}">
                      <a16:colId xmlns:a16="http://schemas.microsoft.com/office/drawing/2014/main" val="2762243844"/>
                    </a:ext>
                  </a:extLst>
                </a:gridCol>
                <a:gridCol w="1076325">
                  <a:extLst>
                    <a:ext uri="{9D8B030D-6E8A-4147-A177-3AD203B41FA5}">
                      <a16:colId xmlns:a16="http://schemas.microsoft.com/office/drawing/2014/main" val="2524607163"/>
                    </a:ext>
                  </a:extLst>
                </a:gridCol>
                <a:gridCol w="1076325">
                  <a:extLst>
                    <a:ext uri="{9D8B030D-6E8A-4147-A177-3AD203B41FA5}">
                      <a16:colId xmlns:a16="http://schemas.microsoft.com/office/drawing/2014/main" val="524537420"/>
                    </a:ext>
                  </a:extLst>
                </a:gridCol>
                <a:gridCol w="1076325">
                  <a:extLst>
                    <a:ext uri="{9D8B030D-6E8A-4147-A177-3AD203B41FA5}">
                      <a16:colId xmlns:a16="http://schemas.microsoft.com/office/drawing/2014/main" val="944558856"/>
                    </a:ext>
                  </a:extLst>
                </a:gridCol>
              </a:tblGrid>
              <a:tr h="370840">
                <a:tc>
                  <a:txBody>
                    <a:bodyPr/>
                    <a:lstStyle/>
                    <a:p>
                      <a:r>
                        <a:rPr lang="en-US" sz="1200" dirty="0"/>
                        <a:t>Hour</a:t>
                      </a:r>
                    </a:p>
                  </a:txBody>
                  <a:tcPr/>
                </a:tc>
                <a:tc>
                  <a:txBody>
                    <a:bodyPr/>
                    <a:lstStyle/>
                    <a:p>
                      <a:r>
                        <a:rPr lang="en-US" sz="1200" dirty="0"/>
                        <a:t>HSL </a:t>
                      </a:r>
                    </a:p>
                    <a:p>
                      <a:r>
                        <a:rPr lang="en-US" sz="1200" dirty="0"/>
                        <a:t>(MW)</a:t>
                      </a:r>
                    </a:p>
                  </a:txBody>
                  <a:tcPr/>
                </a:tc>
                <a:tc>
                  <a:txBody>
                    <a:bodyPr/>
                    <a:lstStyle/>
                    <a:p>
                      <a:r>
                        <a:rPr lang="en-US" sz="1200" dirty="0"/>
                        <a:t>LSL</a:t>
                      </a:r>
                    </a:p>
                    <a:p>
                      <a:r>
                        <a:rPr lang="en-US" sz="1200" dirty="0"/>
                        <a:t>(MW)</a:t>
                      </a:r>
                    </a:p>
                  </a:txBody>
                  <a:tcPr/>
                </a:tc>
                <a:tc>
                  <a:txBody>
                    <a:bodyPr/>
                    <a:lstStyle/>
                    <a:p>
                      <a:r>
                        <a:rPr lang="en-US" sz="1200" dirty="0" err="1"/>
                        <a:t>MinSOC</a:t>
                      </a:r>
                      <a:endParaRPr lang="en-US" sz="1200" dirty="0"/>
                    </a:p>
                    <a:p>
                      <a:r>
                        <a:rPr lang="en-US" sz="1200" dirty="0"/>
                        <a:t>(MWh)</a:t>
                      </a:r>
                    </a:p>
                  </a:txBody>
                  <a:tcPr/>
                </a:tc>
                <a:tc>
                  <a:txBody>
                    <a:bodyPr/>
                    <a:lstStyle/>
                    <a:p>
                      <a:r>
                        <a:rPr lang="en-US" sz="1200" dirty="0" err="1"/>
                        <a:t>MaxSOC</a:t>
                      </a:r>
                      <a:endParaRPr lang="en-US" sz="1200" dirty="0"/>
                    </a:p>
                    <a:p>
                      <a:r>
                        <a:rPr lang="en-US" sz="1200" dirty="0"/>
                        <a:t>(MWh)</a:t>
                      </a:r>
                    </a:p>
                  </a:txBody>
                  <a:tcPr/>
                </a:tc>
                <a:tc>
                  <a:txBody>
                    <a:bodyPr/>
                    <a:lstStyle/>
                    <a:p>
                      <a:r>
                        <a:rPr lang="en-US" sz="1200" dirty="0"/>
                        <a:t>HBSOC</a:t>
                      </a:r>
                    </a:p>
                    <a:p>
                      <a:r>
                        <a:rPr lang="en-US" sz="1200" dirty="0"/>
                        <a:t>(MWh)</a:t>
                      </a:r>
                    </a:p>
                  </a:txBody>
                  <a:tcPr/>
                </a:tc>
                <a:tc>
                  <a:txBody>
                    <a:bodyPr/>
                    <a:lstStyle/>
                    <a:p>
                      <a:r>
                        <a:rPr lang="en-US" sz="1200" dirty="0" err="1"/>
                        <a:t>RegUp</a:t>
                      </a:r>
                      <a:r>
                        <a:rPr lang="en-US" sz="1200" dirty="0"/>
                        <a:t> Capability</a:t>
                      </a:r>
                    </a:p>
                    <a:p>
                      <a:r>
                        <a:rPr lang="en-US" sz="1200" dirty="0"/>
                        <a:t>(MW)</a:t>
                      </a:r>
                    </a:p>
                  </a:txBody>
                  <a:tcPr/>
                </a:tc>
                <a:tc>
                  <a:txBody>
                    <a:bodyPr/>
                    <a:lstStyle/>
                    <a:p>
                      <a:r>
                        <a:rPr lang="en-US" sz="1200" dirty="0" err="1"/>
                        <a:t>RegDn</a:t>
                      </a:r>
                      <a:r>
                        <a:rPr lang="en-US" sz="1200" dirty="0"/>
                        <a:t> Capability</a:t>
                      </a:r>
                    </a:p>
                    <a:p>
                      <a:r>
                        <a:rPr lang="en-US" sz="1200" dirty="0"/>
                        <a:t>(MW)</a:t>
                      </a:r>
                    </a:p>
                  </a:txBody>
                  <a:tcPr/>
                </a:tc>
                <a:extLst>
                  <a:ext uri="{0D108BD9-81ED-4DB2-BD59-A6C34878D82A}">
                    <a16:rowId xmlns:a16="http://schemas.microsoft.com/office/drawing/2014/main" val="3026411992"/>
                  </a:ext>
                </a:extLst>
              </a:tr>
              <a:tr h="370840">
                <a:tc>
                  <a:txBody>
                    <a:bodyPr/>
                    <a:lstStyle/>
                    <a:p>
                      <a:r>
                        <a:rPr lang="en-US" sz="1200" dirty="0"/>
                        <a:t>X</a:t>
                      </a:r>
                    </a:p>
                  </a:txBody>
                  <a:tcPr/>
                </a:tc>
                <a:tc>
                  <a:txBody>
                    <a:bodyPr/>
                    <a:lstStyle/>
                    <a:p>
                      <a:r>
                        <a:rPr lang="en-US" sz="1200" dirty="0"/>
                        <a:t>10</a:t>
                      </a:r>
                    </a:p>
                  </a:txBody>
                  <a:tcPr/>
                </a:tc>
                <a:tc>
                  <a:txBody>
                    <a:bodyPr/>
                    <a:lstStyle/>
                    <a:p>
                      <a:r>
                        <a:rPr lang="en-US" sz="1200" dirty="0"/>
                        <a:t>-10</a:t>
                      </a:r>
                    </a:p>
                  </a:txBody>
                  <a:tcPr/>
                </a:tc>
                <a:tc>
                  <a:txBody>
                    <a:bodyPr/>
                    <a:lstStyle/>
                    <a:p>
                      <a:r>
                        <a:rPr lang="en-US" sz="1200" dirty="0"/>
                        <a:t>0</a:t>
                      </a:r>
                    </a:p>
                  </a:txBody>
                  <a:tcPr/>
                </a:tc>
                <a:tc>
                  <a:txBody>
                    <a:bodyPr/>
                    <a:lstStyle/>
                    <a:p>
                      <a:r>
                        <a:rPr lang="en-US" sz="1200" dirty="0"/>
                        <a:t>10</a:t>
                      </a:r>
                    </a:p>
                  </a:txBody>
                  <a:tcPr/>
                </a:tc>
                <a:tc>
                  <a:txBody>
                    <a:bodyPr/>
                    <a:lstStyle/>
                    <a:p>
                      <a:r>
                        <a:rPr lang="en-US" sz="1200" dirty="0">
                          <a:highlight>
                            <a:srgbClr val="FFFF00"/>
                          </a:highlight>
                        </a:rPr>
                        <a:t>6</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3152673818"/>
                  </a:ext>
                </a:extLst>
              </a:tr>
              <a:tr h="370840">
                <a:tc>
                  <a:txBody>
                    <a:bodyPr/>
                    <a:lstStyle/>
                    <a:p>
                      <a:r>
                        <a:rPr lang="en-US" sz="1200" dirty="0"/>
                        <a:t>X+1</a:t>
                      </a:r>
                    </a:p>
                  </a:txBody>
                  <a:tcPr/>
                </a:tc>
                <a:tc>
                  <a:txBody>
                    <a:bodyPr/>
                    <a:lstStyle/>
                    <a:p>
                      <a:r>
                        <a:rPr lang="en-US" sz="1200" dirty="0"/>
                        <a:t>10</a:t>
                      </a:r>
                    </a:p>
                  </a:txBody>
                  <a:tcPr/>
                </a:tc>
                <a:tc>
                  <a:txBody>
                    <a:bodyPr/>
                    <a:lstStyle/>
                    <a:p>
                      <a:r>
                        <a:rPr lang="en-US" sz="1200" dirty="0"/>
                        <a:t>-10</a:t>
                      </a:r>
                    </a:p>
                  </a:txBody>
                  <a:tcPr/>
                </a:tc>
                <a:tc>
                  <a:txBody>
                    <a:bodyPr/>
                    <a:lstStyle/>
                    <a:p>
                      <a:r>
                        <a:rPr lang="en-US" sz="1200" dirty="0"/>
                        <a:t>0</a:t>
                      </a:r>
                    </a:p>
                  </a:txBody>
                  <a:tcPr/>
                </a:tc>
                <a:tc>
                  <a:txBody>
                    <a:bodyPr/>
                    <a:lstStyle/>
                    <a:p>
                      <a:r>
                        <a:rPr lang="en-US" sz="1200" dirty="0"/>
                        <a:t>10</a:t>
                      </a:r>
                    </a:p>
                  </a:txBody>
                  <a:tcPr/>
                </a:tc>
                <a:tc>
                  <a:txBody>
                    <a:bodyPr/>
                    <a:lstStyle/>
                    <a:p>
                      <a:r>
                        <a:rPr lang="en-US" sz="1200" dirty="0">
                          <a:highlight>
                            <a:srgbClr val="FFFF00"/>
                          </a:highlight>
                        </a:rPr>
                        <a:t>0</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1373807334"/>
                  </a:ext>
                </a:extLst>
              </a:tr>
              <a:tr h="370840">
                <a:tc>
                  <a:txBody>
                    <a:bodyPr/>
                    <a:lstStyle/>
                    <a:p>
                      <a:r>
                        <a:rPr lang="en-US" sz="1200" dirty="0"/>
                        <a:t>X+2</a:t>
                      </a:r>
                    </a:p>
                  </a:txBody>
                  <a:tcPr/>
                </a:tc>
                <a:tc>
                  <a:txBody>
                    <a:bodyPr/>
                    <a:lstStyle/>
                    <a:p>
                      <a:r>
                        <a:rPr lang="en-US" sz="1200" dirty="0"/>
                        <a:t>10</a:t>
                      </a:r>
                    </a:p>
                  </a:txBody>
                  <a:tcPr/>
                </a:tc>
                <a:tc>
                  <a:txBody>
                    <a:bodyPr/>
                    <a:lstStyle/>
                    <a:p>
                      <a:r>
                        <a:rPr lang="en-US" sz="1200" dirty="0"/>
                        <a:t>-10</a:t>
                      </a:r>
                    </a:p>
                  </a:txBody>
                  <a:tcPr/>
                </a:tc>
                <a:tc>
                  <a:txBody>
                    <a:bodyPr/>
                    <a:lstStyle/>
                    <a:p>
                      <a:r>
                        <a:rPr lang="en-US" sz="1200" dirty="0"/>
                        <a:t>0</a:t>
                      </a:r>
                    </a:p>
                  </a:txBody>
                  <a:tcPr/>
                </a:tc>
                <a:tc>
                  <a:txBody>
                    <a:bodyPr/>
                    <a:lstStyle/>
                    <a:p>
                      <a:r>
                        <a:rPr lang="en-US" sz="1200" dirty="0"/>
                        <a:t>10</a:t>
                      </a:r>
                    </a:p>
                  </a:txBody>
                  <a:tcPr/>
                </a:tc>
                <a:tc>
                  <a:txBody>
                    <a:bodyPr/>
                    <a:lstStyle/>
                    <a:p>
                      <a:r>
                        <a:rPr lang="en-US" sz="1200" dirty="0">
                          <a:highlight>
                            <a:srgbClr val="FFFF00"/>
                          </a:highlight>
                        </a:rPr>
                        <a:t>10</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3466738825"/>
                  </a:ext>
                </a:extLst>
              </a:tr>
            </a:tbl>
          </a:graphicData>
        </a:graphic>
      </p:graphicFrame>
      <p:graphicFrame>
        <p:nvGraphicFramePr>
          <p:cNvPr id="10" name="Table 10">
            <a:extLst>
              <a:ext uri="{FF2B5EF4-FFF2-40B4-BE49-F238E27FC236}">
                <a16:creationId xmlns:a16="http://schemas.microsoft.com/office/drawing/2014/main" id="{15711B0A-AD6E-18F9-D065-D890DE6154F6}"/>
              </a:ext>
            </a:extLst>
          </p:cNvPr>
          <p:cNvGraphicFramePr>
            <a:graphicFrameLocks noGrp="1"/>
          </p:cNvGraphicFramePr>
          <p:nvPr>
            <p:extLst>
              <p:ext uri="{D42A27DB-BD31-4B8C-83A1-F6EECF244321}">
                <p14:modId xmlns:p14="http://schemas.microsoft.com/office/powerpoint/2010/main" val="2409019803"/>
              </p:ext>
            </p:extLst>
          </p:nvPr>
        </p:nvGraphicFramePr>
        <p:xfrm>
          <a:off x="266700" y="4478020"/>
          <a:ext cx="8572500" cy="186436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1949228472"/>
                    </a:ext>
                  </a:extLst>
                </a:gridCol>
                <a:gridCol w="1028700">
                  <a:extLst>
                    <a:ext uri="{9D8B030D-6E8A-4147-A177-3AD203B41FA5}">
                      <a16:colId xmlns:a16="http://schemas.microsoft.com/office/drawing/2014/main" val="3861488099"/>
                    </a:ext>
                  </a:extLst>
                </a:gridCol>
                <a:gridCol w="857250">
                  <a:extLst>
                    <a:ext uri="{9D8B030D-6E8A-4147-A177-3AD203B41FA5}">
                      <a16:colId xmlns:a16="http://schemas.microsoft.com/office/drawing/2014/main" val="2291906075"/>
                    </a:ext>
                  </a:extLst>
                </a:gridCol>
                <a:gridCol w="857250">
                  <a:extLst>
                    <a:ext uri="{9D8B030D-6E8A-4147-A177-3AD203B41FA5}">
                      <a16:colId xmlns:a16="http://schemas.microsoft.com/office/drawing/2014/main" val="1565149368"/>
                    </a:ext>
                  </a:extLst>
                </a:gridCol>
                <a:gridCol w="857250">
                  <a:extLst>
                    <a:ext uri="{9D8B030D-6E8A-4147-A177-3AD203B41FA5}">
                      <a16:colId xmlns:a16="http://schemas.microsoft.com/office/drawing/2014/main" val="2005129417"/>
                    </a:ext>
                  </a:extLst>
                </a:gridCol>
                <a:gridCol w="857250">
                  <a:extLst>
                    <a:ext uri="{9D8B030D-6E8A-4147-A177-3AD203B41FA5}">
                      <a16:colId xmlns:a16="http://schemas.microsoft.com/office/drawing/2014/main" val="2442012542"/>
                    </a:ext>
                  </a:extLst>
                </a:gridCol>
                <a:gridCol w="857250">
                  <a:extLst>
                    <a:ext uri="{9D8B030D-6E8A-4147-A177-3AD203B41FA5}">
                      <a16:colId xmlns:a16="http://schemas.microsoft.com/office/drawing/2014/main" val="2393498655"/>
                    </a:ext>
                  </a:extLst>
                </a:gridCol>
                <a:gridCol w="857250">
                  <a:extLst>
                    <a:ext uri="{9D8B030D-6E8A-4147-A177-3AD203B41FA5}">
                      <a16:colId xmlns:a16="http://schemas.microsoft.com/office/drawing/2014/main" val="2337359970"/>
                    </a:ext>
                  </a:extLst>
                </a:gridCol>
                <a:gridCol w="857250">
                  <a:extLst>
                    <a:ext uri="{9D8B030D-6E8A-4147-A177-3AD203B41FA5}">
                      <a16:colId xmlns:a16="http://schemas.microsoft.com/office/drawing/2014/main" val="1715176059"/>
                    </a:ext>
                  </a:extLst>
                </a:gridCol>
                <a:gridCol w="857250">
                  <a:extLst>
                    <a:ext uri="{9D8B030D-6E8A-4147-A177-3AD203B41FA5}">
                      <a16:colId xmlns:a16="http://schemas.microsoft.com/office/drawing/2014/main" val="703409007"/>
                    </a:ext>
                  </a:extLst>
                </a:gridCol>
              </a:tblGrid>
              <a:tr h="370840">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RUC Capacity Short Calc – </a:t>
                      </a:r>
                      <a:r>
                        <a:rPr lang="en-US" sz="1200" u="sng" dirty="0"/>
                        <a:t>Example shows that QSE is NOT short (RUCSFSNAP=0 for Hour X and Hour X+1)</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478614031"/>
                  </a:ext>
                </a:extLst>
              </a:tr>
              <a:tr h="370840">
                <a:tc>
                  <a:txBody>
                    <a:bodyPr/>
                    <a:lstStyle/>
                    <a:p>
                      <a:r>
                        <a:rPr lang="en-US" sz="1000" dirty="0" err="1"/>
                        <a:t>Settl</a:t>
                      </a:r>
                      <a:r>
                        <a:rPr lang="en-US" sz="1000" dirty="0"/>
                        <a:t>.</a:t>
                      </a:r>
                    </a:p>
                    <a:p>
                      <a:r>
                        <a:rPr lang="en-US" sz="1000" dirty="0"/>
                        <a:t>Int.</a:t>
                      </a:r>
                    </a:p>
                    <a:p>
                      <a:r>
                        <a:rPr lang="en-US" sz="1000" dirty="0"/>
                        <a:t>(15min)</a:t>
                      </a:r>
                    </a:p>
                  </a:txBody>
                  <a:tcPr/>
                </a:tc>
                <a:tc>
                  <a:txBody>
                    <a:bodyPr/>
                    <a:lstStyle/>
                    <a:p>
                      <a:r>
                        <a:rPr lang="en-US" sz="900" dirty="0"/>
                        <a:t>RUCASSFSNAP </a:t>
                      </a:r>
                      <a:r>
                        <a:rPr lang="en-US" sz="900" baseline="-25000" dirty="0" err="1"/>
                        <a:t>ruc,q,i</a:t>
                      </a:r>
                      <a:endParaRPr lang="en-US" sz="900" baseline="-25000" dirty="0"/>
                    </a:p>
                  </a:txBody>
                  <a:tcPr marL="45720" marR="45720"/>
                </a:tc>
                <a:tc>
                  <a:txBody>
                    <a:bodyPr/>
                    <a:lstStyle/>
                    <a:p>
                      <a:r>
                        <a:rPr lang="en-US" sz="900" dirty="0"/>
                        <a:t>RCAPSNAP </a:t>
                      </a:r>
                      <a:r>
                        <a:rPr lang="en-US" sz="900" baseline="-25000" dirty="0" err="1"/>
                        <a:t>ruc,q,h</a:t>
                      </a:r>
                      <a:endParaRPr lang="en-US" sz="900" dirty="0"/>
                    </a:p>
                    <a:p>
                      <a:r>
                        <a:rPr lang="en-US" sz="900" dirty="0"/>
                        <a:t>(MW)</a:t>
                      </a:r>
                    </a:p>
                  </a:txBody>
                  <a:tcPr marL="45720" marR="45720"/>
                </a:tc>
                <a:tc>
                  <a:txBody>
                    <a:bodyPr/>
                    <a:lstStyle/>
                    <a:p>
                      <a:r>
                        <a:rPr lang="en-US" sz="900" kern="1200" dirty="0">
                          <a:solidFill>
                            <a:schemeClr val="dk1"/>
                          </a:solidFill>
                          <a:latin typeface="+mn-lt"/>
                          <a:ea typeface="+mn-ea"/>
                          <a:cs typeface="+mn-cs"/>
                        </a:rPr>
                        <a:t>ESRASSNAP </a:t>
                      </a:r>
                      <a:r>
                        <a:rPr lang="en-US" sz="900" baseline="-25000" dirty="0" err="1"/>
                        <a:t>ruc,q,h</a:t>
                      </a:r>
                      <a:endParaRPr lang="en-US" sz="900" kern="1200" dirty="0">
                        <a:solidFill>
                          <a:schemeClr val="dk1"/>
                        </a:solidFill>
                        <a:latin typeface="+mn-lt"/>
                        <a:ea typeface="+mn-ea"/>
                        <a:cs typeface="+mn-cs"/>
                      </a:endParaRPr>
                    </a:p>
                    <a:p>
                      <a:r>
                        <a:rPr lang="en-US" sz="900" kern="1200" dirty="0">
                          <a:solidFill>
                            <a:schemeClr val="dk1"/>
                          </a:solidFill>
                          <a:latin typeface="+mn-lt"/>
                          <a:ea typeface="+mn-ea"/>
                          <a:cs typeface="+mn-cs"/>
                        </a:rPr>
                        <a:t>(MW)</a:t>
                      </a:r>
                    </a:p>
                  </a:txBody>
                  <a:tcPr marL="45720" marR="45720"/>
                </a:tc>
                <a:tc>
                  <a:txBody>
                    <a:bodyPr/>
                    <a:lstStyle/>
                    <a:p>
                      <a:r>
                        <a:rPr lang="en-US" sz="900" dirty="0"/>
                        <a:t>ESRMWSNAP </a:t>
                      </a:r>
                      <a:r>
                        <a:rPr lang="en-US" sz="900" baseline="-25000" dirty="0" err="1"/>
                        <a:t>ruc,q,h</a:t>
                      </a:r>
                      <a:endParaRPr lang="en-US" sz="900" dirty="0"/>
                    </a:p>
                    <a:p>
                      <a:r>
                        <a:rPr lang="en-US" sz="900" dirty="0"/>
                        <a:t>(MW)</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ASOFRLRSNAP </a:t>
                      </a:r>
                      <a:r>
                        <a:rPr lang="en-US" sz="900" baseline="-25000" dirty="0" err="1"/>
                        <a:t>ruc,q,h</a:t>
                      </a:r>
                      <a:endParaRPr lang="en-US" sz="900" baseline="-25000" dirty="0"/>
                    </a:p>
                  </a:txBody>
                  <a:tcPr marL="45720" marR="45720"/>
                </a:tc>
                <a:tc>
                  <a:txBody>
                    <a:bodyPr/>
                    <a:lstStyle/>
                    <a:p>
                      <a:r>
                        <a:rPr lang="en-US" sz="900" dirty="0"/>
                        <a:t>RUCCAPSNAP </a:t>
                      </a:r>
                      <a:r>
                        <a:rPr lang="en-US" sz="900" baseline="-25000" dirty="0" err="1"/>
                        <a:t>ruc,q,i</a:t>
                      </a:r>
                      <a:endParaRPr lang="en-US" sz="900" baseline="-25000" dirty="0"/>
                    </a:p>
                  </a:txBody>
                  <a:tcPr marL="45720" marR="45720"/>
                </a:tc>
                <a:tc>
                  <a:txBody>
                    <a:bodyPr/>
                    <a:lstStyle/>
                    <a:p>
                      <a:r>
                        <a:rPr lang="en-US" sz="900" dirty="0"/>
                        <a:t>ASONPOSSNAP </a:t>
                      </a:r>
                      <a:r>
                        <a:rPr lang="en-US" sz="900" baseline="-25000" dirty="0" err="1"/>
                        <a:t>ruc,q</a:t>
                      </a:r>
                      <a:r>
                        <a:rPr lang="en-US" sz="900" baseline="-25000" dirty="0"/>
                        <a:t>, </a:t>
                      </a:r>
                      <a:r>
                        <a:rPr lang="en-US" sz="900" baseline="-25000" dirty="0" err="1"/>
                        <a:t>i</a:t>
                      </a:r>
                      <a:endParaRPr lang="en-US" sz="900" baseline="-25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RUCOSFSNAP </a:t>
                      </a:r>
                      <a:r>
                        <a:rPr lang="en-US" sz="900" baseline="-25000" dirty="0" err="1"/>
                        <a:t>ruc,q</a:t>
                      </a:r>
                      <a:r>
                        <a:rPr lang="en-US" sz="900" baseline="-25000" dirty="0"/>
                        <a:t>, </a:t>
                      </a:r>
                      <a:r>
                        <a:rPr lang="en-US" sz="900" baseline="-25000" dirty="0" err="1"/>
                        <a:t>i</a:t>
                      </a:r>
                      <a:endParaRPr lang="en-US" sz="900" baseline="-25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highlight>
                            <a:srgbClr val="FFFF00"/>
                          </a:highlight>
                        </a:rPr>
                        <a:t>RUCSFSNAP </a:t>
                      </a:r>
                      <a:r>
                        <a:rPr lang="en-US" sz="900" baseline="-25000" dirty="0" err="1">
                          <a:highlight>
                            <a:srgbClr val="FFFF00"/>
                          </a:highlight>
                        </a:rPr>
                        <a:t>ruc,q</a:t>
                      </a:r>
                      <a:r>
                        <a:rPr lang="en-US" sz="900" baseline="-25000" dirty="0">
                          <a:highlight>
                            <a:srgbClr val="FFFF00"/>
                          </a:highlight>
                        </a:rPr>
                        <a:t>, </a:t>
                      </a:r>
                      <a:r>
                        <a:rPr lang="en-US" sz="900" baseline="-25000" dirty="0" err="1">
                          <a:highlight>
                            <a:srgbClr val="FFFF00"/>
                          </a:highlight>
                        </a:rPr>
                        <a:t>i</a:t>
                      </a:r>
                      <a:endParaRPr lang="en-US" sz="900" baseline="-25000" dirty="0">
                        <a:highlight>
                          <a:srgbClr val="FFFF00"/>
                        </a:highlight>
                      </a:endParaRPr>
                    </a:p>
                  </a:txBody>
                  <a:tcPr marL="45720" marR="45720"/>
                </a:tc>
                <a:extLst>
                  <a:ext uri="{0D108BD9-81ED-4DB2-BD59-A6C34878D82A}">
                    <a16:rowId xmlns:a16="http://schemas.microsoft.com/office/drawing/2014/main" val="3152286639"/>
                  </a:ext>
                </a:extLst>
              </a:tr>
              <a:tr h="370840">
                <a:tc>
                  <a:txBody>
                    <a:bodyPr/>
                    <a:lstStyle/>
                    <a:p>
                      <a:r>
                        <a:rPr lang="en-US" sz="1000" dirty="0"/>
                        <a:t>All SI in Hour X</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10</a:t>
                      </a:r>
                    </a:p>
                  </a:txBody>
                  <a:tcPr/>
                </a:tc>
                <a:tc>
                  <a:txBody>
                    <a:bodyPr/>
                    <a:lstStyle/>
                    <a:p>
                      <a:r>
                        <a:rPr lang="en-US" sz="1000" dirty="0">
                          <a:highlight>
                            <a:srgbClr val="FFFF00"/>
                          </a:highlight>
                        </a:rPr>
                        <a:t>-4</a:t>
                      </a:r>
                    </a:p>
                  </a:txBody>
                  <a:tcPr/>
                </a:tc>
                <a:tc>
                  <a:txBody>
                    <a:bodyPr/>
                    <a:lstStyle/>
                    <a:p>
                      <a:r>
                        <a:rPr lang="en-US" sz="1000" dirty="0"/>
                        <a:t>0</a:t>
                      </a:r>
                    </a:p>
                  </a:txBody>
                  <a:tcPr/>
                </a:tc>
                <a:tc>
                  <a:txBody>
                    <a:bodyPr/>
                    <a:lstStyle/>
                    <a:p>
                      <a:r>
                        <a:rPr lang="en-US" sz="1000" dirty="0"/>
                        <a:t>10</a:t>
                      </a:r>
                    </a:p>
                  </a:txBody>
                  <a:tcPr/>
                </a:tc>
                <a:tc>
                  <a:txBody>
                    <a:bodyPr/>
                    <a:lstStyle/>
                    <a:p>
                      <a:r>
                        <a:rPr lang="en-US" sz="1000" dirty="0"/>
                        <a:t>10</a:t>
                      </a:r>
                    </a:p>
                  </a:txBody>
                  <a:tcPr/>
                </a:tc>
                <a:tc>
                  <a:txBody>
                    <a:bodyPr/>
                    <a:lstStyle/>
                    <a:p>
                      <a:r>
                        <a:rPr lang="en-US" sz="1000" dirty="0"/>
                        <a:t>0</a:t>
                      </a:r>
                    </a:p>
                  </a:txBody>
                  <a:tcPr/>
                </a:tc>
                <a:tc>
                  <a:txBody>
                    <a:bodyPr/>
                    <a:lstStyle/>
                    <a:p>
                      <a:r>
                        <a:rPr lang="en-US" sz="1000" dirty="0">
                          <a:highlight>
                            <a:srgbClr val="FFFF00"/>
                          </a:highlight>
                        </a:rPr>
                        <a:t>0</a:t>
                      </a:r>
                    </a:p>
                  </a:txBody>
                  <a:tcPr/>
                </a:tc>
                <a:extLst>
                  <a:ext uri="{0D108BD9-81ED-4DB2-BD59-A6C34878D82A}">
                    <a16:rowId xmlns:a16="http://schemas.microsoft.com/office/drawing/2014/main" val="2039979861"/>
                  </a:ext>
                </a:extLst>
              </a:tr>
              <a:tr h="370840">
                <a:tc>
                  <a:txBody>
                    <a:bodyPr/>
                    <a:lstStyle/>
                    <a:p>
                      <a:r>
                        <a:rPr lang="en-US" sz="1000" dirty="0"/>
                        <a:t>All SI in Hour X+1</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highlight>
                            <a:srgbClr val="FFFF00"/>
                          </a:highlight>
                        </a:rPr>
                        <a:t>0</a:t>
                      </a:r>
                    </a:p>
                  </a:txBody>
                  <a:tcPr/>
                </a:tc>
                <a:extLst>
                  <a:ext uri="{0D108BD9-81ED-4DB2-BD59-A6C34878D82A}">
                    <a16:rowId xmlns:a16="http://schemas.microsoft.com/office/drawing/2014/main" val="969812305"/>
                  </a:ext>
                </a:extLst>
              </a:tr>
            </a:tbl>
          </a:graphicData>
        </a:graphic>
      </p:graphicFrame>
    </p:spTree>
    <p:extLst>
      <p:ext uri="{BB962C8B-B14F-4D97-AF65-F5344CB8AC3E}">
        <p14:creationId xmlns:p14="http://schemas.microsoft.com/office/powerpoint/2010/main" val="1991239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Scenario 2 Examples</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266700" y="674637"/>
            <a:ext cx="8686800" cy="1905000"/>
          </a:xfrm>
        </p:spPr>
        <p:txBody>
          <a:bodyPr/>
          <a:lstStyle/>
          <a:p>
            <a:pPr marL="0" marR="0" indent="0">
              <a:lnSpc>
                <a:spcPct val="107000"/>
              </a:lnSpc>
              <a:spcBef>
                <a:spcPts val="0"/>
              </a:spcBef>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u="sng" kern="100" dirty="0">
                <a:effectLst/>
                <a:latin typeface="Calibri" panose="020F0502020204030204" pitchFamily="34" charset="0"/>
                <a:ea typeface="Calibri" panose="020F0502020204030204" pitchFamily="34" charset="0"/>
                <a:cs typeface="Times New Roman" panose="02020603050405020304" pitchFamily="18" charset="0"/>
              </a:rPr>
              <a:t>For simplicity, assume QSE has only one Resource which is an ESR</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ESR: +-10MW, 10 MWh, ESR gets WSL treatment (charging energy does not show up in RTAML)</a:t>
            </a:r>
          </a:p>
          <a:p>
            <a:pPr marL="0" indent="0">
              <a:lnSpc>
                <a:spcPct val="107000"/>
              </a:lnSpc>
              <a:spcBef>
                <a:spcPts val="0"/>
              </a:spcBef>
              <a:spcAft>
                <a:spcPts val="800"/>
              </a:spcAft>
              <a:buNone/>
            </a:pPr>
            <a:r>
              <a:rPr lang="en-US" sz="1600" u="sng" kern="100" dirty="0">
                <a:effectLst/>
                <a:latin typeface="Calibri" panose="020F0502020204030204" pitchFamily="34" charset="0"/>
                <a:ea typeface="Calibri" panose="020F0502020204030204" pitchFamily="34" charset="0"/>
                <a:cs typeface="Times New Roman" panose="02020603050405020304" pitchFamily="18" charset="0"/>
              </a:rPr>
              <a:t>Example 9a) </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QSE has 10 MW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position in Hour X and ESR is OUT in Hour X+1. ESR provides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in Hour X by injecting energy (discharge)</a:t>
            </a:r>
          </a:p>
          <a:p>
            <a:pPr>
              <a:lnSpc>
                <a:spcPct val="107000"/>
              </a:lnSpc>
              <a:spcBef>
                <a:spcPts val="0"/>
              </a:spcBef>
              <a:spcAft>
                <a:spcPts val="800"/>
              </a:spcAft>
            </a:pP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AS deployment Factors for Hour X is 1. Assume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duration requirement is 1 hour.</a:t>
            </a:r>
          </a:p>
          <a:p>
            <a:pPr marL="0" marR="0" indent="0">
              <a:lnSpc>
                <a:spcPct val="107000"/>
              </a:lnSpc>
              <a:spcBef>
                <a:spcPts val="0"/>
              </a:spcBef>
              <a:spcAft>
                <a:spcPts val="800"/>
              </a:spcAft>
              <a:buNone/>
            </a:pPr>
            <a:r>
              <a:rPr lang="en-US" sz="1600" kern="100" dirty="0">
                <a:latin typeface="Calibri" panose="020F0502020204030204" pitchFamily="34" charset="0"/>
                <a:ea typeface="Calibri" panose="020F0502020204030204" pitchFamily="34" charset="0"/>
                <a:cs typeface="Times New Roman" panose="02020603050405020304" pitchFamily="18" charset="0"/>
              </a:rPr>
              <a:t>COP Data:</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8" name="Table 8">
            <a:extLst>
              <a:ext uri="{FF2B5EF4-FFF2-40B4-BE49-F238E27FC236}">
                <a16:creationId xmlns:a16="http://schemas.microsoft.com/office/drawing/2014/main" id="{D845C332-A4A8-B44D-EC4B-2835C3D95BE8}"/>
              </a:ext>
            </a:extLst>
          </p:cNvPr>
          <p:cNvGraphicFramePr>
            <a:graphicFrameLocks noGrp="1"/>
          </p:cNvGraphicFramePr>
          <p:nvPr>
            <p:extLst>
              <p:ext uri="{D42A27DB-BD31-4B8C-83A1-F6EECF244321}">
                <p14:modId xmlns:p14="http://schemas.microsoft.com/office/powerpoint/2010/main" val="398777466"/>
              </p:ext>
            </p:extLst>
          </p:nvPr>
        </p:nvGraphicFramePr>
        <p:xfrm>
          <a:off x="247650" y="2911746"/>
          <a:ext cx="8610600" cy="1468120"/>
        </p:xfrm>
        <a:graphic>
          <a:graphicData uri="http://schemas.openxmlformats.org/drawingml/2006/table">
            <a:tbl>
              <a:tblPr firstRow="1" bandRow="1">
                <a:tableStyleId>{5C22544A-7EE6-4342-B048-85BDC9FD1C3A}</a:tableStyleId>
              </a:tblPr>
              <a:tblGrid>
                <a:gridCol w="1076325">
                  <a:extLst>
                    <a:ext uri="{9D8B030D-6E8A-4147-A177-3AD203B41FA5}">
                      <a16:colId xmlns:a16="http://schemas.microsoft.com/office/drawing/2014/main" val="262913389"/>
                    </a:ext>
                  </a:extLst>
                </a:gridCol>
                <a:gridCol w="1076325">
                  <a:extLst>
                    <a:ext uri="{9D8B030D-6E8A-4147-A177-3AD203B41FA5}">
                      <a16:colId xmlns:a16="http://schemas.microsoft.com/office/drawing/2014/main" val="185035666"/>
                    </a:ext>
                  </a:extLst>
                </a:gridCol>
                <a:gridCol w="1076325">
                  <a:extLst>
                    <a:ext uri="{9D8B030D-6E8A-4147-A177-3AD203B41FA5}">
                      <a16:colId xmlns:a16="http://schemas.microsoft.com/office/drawing/2014/main" val="2000909901"/>
                    </a:ext>
                  </a:extLst>
                </a:gridCol>
                <a:gridCol w="1076325">
                  <a:extLst>
                    <a:ext uri="{9D8B030D-6E8A-4147-A177-3AD203B41FA5}">
                      <a16:colId xmlns:a16="http://schemas.microsoft.com/office/drawing/2014/main" val="3595005477"/>
                    </a:ext>
                  </a:extLst>
                </a:gridCol>
                <a:gridCol w="1076325">
                  <a:extLst>
                    <a:ext uri="{9D8B030D-6E8A-4147-A177-3AD203B41FA5}">
                      <a16:colId xmlns:a16="http://schemas.microsoft.com/office/drawing/2014/main" val="2762243844"/>
                    </a:ext>
                  </a:extLst>
                </a:gridCol>
                <a:gridCol w="1076325">
                  <a:extLst>
                    <a:ext uri="{9D8B030D-6E8A-4147-A177-3AD203B41FA5}">
                      <a16:colId xmlns:a16="http://schemas.microsoft.com/office/drawing/2014/main" val="2524607163"/>
                    </a:ext>
                  </a:extLst>
                </a:gridCol>
                <a:gridCol w="1076325">
                  <a:extLst>
                    <a:ext uri="{9D8B030D-6E8A-4147-A177-3AD203B41FA5}">
                      <a16:colId xmlns:a16="http://schemas.microsoft.com/office/drawing/2014/main" val="524537420"/>
                    </a:ext>
                  </a:extLst>
                </a:gridCol>
                <a:gridCol w="1076325">
                  <a:extLst>
                    <a:ext uri="{9D8B030D-6E8A-4147-A177-3AD203B41FA5}">
                      <a16:colId xmlns:a16="http://schemas.microsoft.com/office/drawing/2014/main" val="944558856"/>
                    </a:ext>
                  </a:extLst>
                </a:gridCol>
              </a:tblGrid>
              <a:tr h="370840">
                <a:tc>
                  <a:txBody>
                    <a:bodyPr/>
                    <a:lstStyle/>
                    <a:p>
                      <a:r>
                        <a:rPr lang="en-US" sz="1200" dirty="0"/>
                        <a:t>Hour</a:t>
                      </a:r>
                    </a:p>
                  </a:txBody>
                  <a:tcPr/>
                </a:tc>
                <a:tc>
                  <a:txBody>
                    <a:bodyPr/>
                    <a:lstStyle/>
                    <a:p>
                      <a:r>
                        <a:rPr lang="en-US" sz="1200" dirty="0"/>
                        <a:t>HSL </a:t>
                      </a:r>
                    </a:p>
                    <a:p>
                      <a:r>
                        <a:rPr lang="en-US" sz="1200" dirty="0"/>
                        <a:t>(MW)</a:t>
                      </a:r>
                    </a:p>
                  </a:txBody>
                  <a:tcPr/>
                </a:tc>
                <a:tc>
                  <a:txBody>
                    <a:bodyPr/>
                    <a:lstStyle/>
                    <a:p>
                      <a:r>
                        <a:rPr lang="en-US" sz="1200" dirty="0"/>
                        <a:t>LSL</a:t>
                      </a:r>
                    </a:p>
                    <a:p>
                      <a:r>
                        <a:rPr lang="en-US" sz="1200" dirty="0"/>
                        <a:t>(MW)</a:t>
                      </a:r>
                    </a:p>
                  </a:txBody>
                  <a:tcPr/>
                </a:tc>
                <a:tc>
                  <a:txBody>
                    <a:bodyPr/>
                    <a:lstStyle/>
                    <a:p>
                      <a:r>
                        <a:rPr lang="en-US" sz="1200" dirty="0" err="1"/>
                        <a:t>MinSOC</a:t>
                      </a:r>
                      <a:endParaRPr lang="en-US" sz="1200" dirty="0"/>
                    </a:p>
                    <a:p>
                      <a:r>
                        <a:rPr lang="en-US" sz="1200" dirty="0"/>
                        <a:t>(MWh)</a:t>
                      </a:r>
                    </a:p>
                  </a:txBody>
                  <a:tcPr/>
                </a:tc>
                <a:tc>
                  <a:txBody>
                    <a:bodyPr/>
                    <a:lstStyle/>
                    <a:p>
                      <a:r>
                        <a:rPr lang="en-US" sz="1200" dirty="0" err="1"/>
                        <a:t>MaxSOC</a:t>
                      </a:r>
                      <a:endParaRPr lang="en-US" sz="1200" dirty="0"/>
                    </a:p>
                    <a:p>
                      <a:r>
                        <a:rPr lang="en-US" sz="1200" dirty="0"/>
                        <a:t>(MWh)</a:t>
                      </a:r>
                    </a:p>
                  </a:txBody>
                  <a:tcPr/>
                </a:tc>
                <a:tc>
                  <a:txBody>
                    <a:bodyPr/>
                    <a:lstStyle/>
                    <a:p>
                      <a:r>
                        <a:rPr lang="en-US" sz="1200" dirty="0"/>
                        <a:t>HBSOC</a:t>
                      </a:r>
                    </a:p>
                    <a:p>
                      <a:r>
                        <a:rPr lang="en-US" sz="1200" dirty="0"/>
                        <a:t>(MWh)</a:t>
                      </a:r>
                    </a:p>
                  </a:txBody>
                  <a:tcPr/>
                </a:tc>
                <a:tc>
                  <a:txBody>
                    <a:bodyPr/>
                    <a:lstStyle/>
                    <a:p>
                      <a:r>
                        <a:rPr lang="en-US" sz="1200" dirty="0" err="1"/>
                        <a:t>RegUp</a:t>
                      </a:r>
                      <a:r>
                        <a:rPr lang="en-US" sz="1200" dirty="0"/>
                        <a:t> Capability</a:t>
                      </a:r>
                    </a:p>
                    <a:p>
                      <a:r>
                        <a:rPr lang="en-US" sz="1200" dirty="0"/>
                        <a:t>(MW)</a:t>
                      </a:r>
                    </a:p>
                  </a:txBody>
                  <a:tcPr/>
                </a:tc>
                <a:tc>
                  <a:txBody>
                    <a:bodyPr/>
                    <a:lstStyle/>
                    <a:p>
                      <a:r>
                        <a:rPr lang="en-US" sz="1200" dirty="0" err="1"/>
                        <a:t>RegDn</a:t>
                      </a:r>
                      <a:r>
                        <a:rPr lang="en-US" sz="1200" dirty="0"/>
                        <a:t> Capability</a:t>
                      </a:r>
                    </a:p>
                    <a:p>
                      <a:r>
                        <a:rPr lang="en-US" sz="1200" dirty="0"/>
                        <a:t>(MW)</a:t>
                      </a:r>
                    </a:p>
                  </a:txBody>
                  <a:tcPr/>
                </a:tc>
                <a:extLst>
                  <a:ext uri="{0D108BD9-81ED-4DB2-BD59-A6C34878D82A}">
                    <a16:rowId xmlns:a16="http://schemas.microsoft.com/office/drawing/2014/main" val="3026411992"/>
                  </a:ext>
                </a:extLst>
              </a:tr>
              <a:tr h="370840">
                <a:tc>
                  <a:txBody>
                    <a:bodyPr/>
                    <a:lstStyle/>
                    <a:p>
                      <a:r>
                        <a:rPr lang="en-US" sz="1200" dirty="0"/>
                        <a:t>X</a:t>
                      </a:r>
                    </a:p>
                  </a:txBody>
                  <a:tcPr/>
                </a:tc>
                <a:tc>
                  <a:txBody>
                    <a:bodyPr/>
                    <a:lstStyle/>
                    <a:p>
                      <a:r>
                        <a:rPr lang="en-US" sz="1200" dirty="0"/>
                        <a:t>10</a:t>
                      </a:r>
                    </a:p>
                  </a:txBody>
                  <a:tcPr/>
                </a:tc>
                <a:tc>
                  <a:txBody>
                    <a:bodyPr/>
                    <a:lstStyle/>
                    <a:p>
                      <a:r>
                        <a:rPr lang="en-US" sz="1200" dirty="0"/>
                        <a:t>-10</a:t>
                      </a:r>
                    </a:p>
                  </a:txBody>
                  <a:tcPr/>
                </a:tc>
                <a:tc>
                  <a:txBody>
                    <a:bodyPr/>
                    <a:lstStyle/>
                    <a:p>
                      <a:r>
                        <a:rPr lang="en-US" sz="1200" dirty="0"/>
                        <a:t>0</a:t>
                      </a:r>
                    </a:p>
                  </a:txBody>
                  <a:tcPr/>
                </a:tc>
                <a:tc>
                  <a:txBody>
                    <a:bodyPr/>
                    <a:lstStyle/>
                    <a:p>
                      <a:r>
                        <a:rPr lang="en-US" sz="1200" dirty="0"/>
                        <a:t>10</a:t>
                      </a:r>
                    </a:p>
                  </a:txBody>
                  <a:tcPr/>
                </a:tc>
                <a:tc>
                  <a:txBody>
                    <a:bodyPr/>
                    <a:lstStyle/>
                    <a:p>
                      <a:r>
                        <a:rPr lang="en-US" sz="1200" dirty="0">
                          <a:highlight>
                            <a:srgbClr val="FFFF00"/>
                          </a:highlight>
                        </a:rPr>
                        <a:t>10</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3152673818"/>
                  </a:ext>
                </a:extLst>
              </a:tr>
              <a:tr h="370840">
                <a:tc>
                  <a:txBody>
                    <a:bodyPr/>
                    <a:lstStyle/>
                    <a:p>
                      <a:r>
                        <a:rPr lang="en-US" sz="1200" dirty="0"/>
                        <a:t>X+1 </a:t>
                      </a:r>
                    </a:p>
                    <a:p>
                      <a:r>
                        <a:rPr lang="en-US" sz="1200" dirty="0"/>
                        <a:t>(OUT status)</a:t>
                      </a:r>
                    </a:p>
                  </a:txBody>
                  <a:tcPr/>
                </a:tc>
                <a:tc>
                  <a:txBody>
                    <a:bodyPr/>
                    <a:lstStyle/>
                    <a:p>
                      <a:r>
                        <a:rPr lang="en-US" sz="1200" dirty="0"/>
                        <a:t>10</a:t>
                      </a:r>
                    </a:p>
                  </a:txBody>
                  <a:tcPr/>
                </a:tc>
                <a:tc>
                  <a:txBody>
                    <a:bodyPr/>
                    <a:lstStyle/>
                    <a:p>
                      <a:r>
                        <a:rPr lang="en-US" sz="1200" dirty="0"/>
                        <a:t>-10</a:t>
                      </a:r>
                    </a:p>
                  </a:txBody>
                  <a:tcPr/>
                </a:tc>
                <a:tc>
                  <a:txBody>
                    <a:bodyPr/>
                    <a:lstStyle/>
                    <a:p>
                      <a:r>
                        <a:rPr lang="en-US" sz="1200" dirty="0"/>
                        <a:t>0</a:t>
                      </a:r>
                    </a:p>
                  </a:txBody>
                  <a:tcPr/>
                </a:tc>
                <a:tc>
                  <a:txBody>
                    <a:bodyPr/>
                    <a:lstStyle/>
                    <a:p>
                      <a:r>
                        <a:rPr lang="en-US" sz="1200" dirty="0"/>
                        <a:t>10</a:t>
                      </a:r>
                    </a:p>
                  </a:txBody>
                  <a:tcPr/>
                </a:tc>
                <a:tc>
                  <a:txBody>
                    <a:bodyPr/>
                    <a:lstStyle/>
                    <a:p>
                      <a:r>
                        <a:rPr lang="en-US" sz="1200" dirty="0">
                          <a:highlight>
                            <a:srgbClr val="FFFF00"/>
                          </a:highlight>
                        </a:rPr>
                        <a:t>0</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1373807334"/>
                  </a:ext>
                </a:extLst>
              </a:tr>
            </a:tbl>
          </a:graphicData>
        </a:graphic>
      </p:graphicFrame>
      <p:graphicFrame>
        <p:nvGraphicFramePr>
          <p:cNvPr id="10" name="Table 10">
            <a:extLst>
              <a:ext uri="{FF2B5EF4-FFF2-40B4-BE49-F238E27FC236}">
                <a16:creationId xmlns:a16="http://schemas.microsoft.com/office/drawing/2014/main" id="{15711B0A-AD6E-18F9-D065-D890DE6154F6}"/>
              </a:ext>
            </a:extLst>
          </p:cNvPr>
          <p:cNvGraphicFramePr>
            <a:graphicFrameLocks noGrp="1"/>
          </p:cNvGraphicFramePr>
          <p:nvPr>
            <p:extLst>
              <p:ext uri="{D42A27DB-BD31-4B8C-83A1-F6EECF244321}">
                <p14:modId xmlns:p14="http://schemas.microsoft.com/office/powerpoint/2010/main" val="778682178"/>
              </p:ext>
            </p:extLst>
          </p:nvPr>
        </p:nvGraphicFramePr>
        <p:xfrm>
          <a:off x="266700" y="4441643"/>
          <a:ext cx="8572500" cy="131572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1949228472"/>
                    </a:ext>
                  </a:extLst>
                </a:gridCol>
                <a:gridCol w="1028700">
                  <a:extLst>
                    <a:ext uri="{9D8B030D-6E8A-4147-A177-3AD203B41FA5}">
                      <a16:colId xmlns:a16="http://schemas.microsoft.com/office/drawing/2014/main" val="3861488099"/>
                    </a:ext>
                  </a:extLst>
                </a:gridCol>
                <a:gridCol w="857250">
                  <a:extLst>
                    <a:ext uri="{9D8B030D-6E8A-4147-A177-3AD203B41FA5}">
                      <a16:colId xmlns:a16="http://schemas.microsoft.com/office/drawing/2014/main" val="2291906075"/>
                    </a:ext>
                  </a:extLst>
                </a:gridCol>
                <a:gridCol w="857250">
                  <a:extLst>
                    <a:ext uri="{9D8B030D-6E8A-4147-A177-3AD203B41FA5}">
                      <a16:colId xmlns:a16="http://schemas.microsoft.com/office/drawing/2014/main" val="1565149368"/>
                    </a:ext>
                  </a:extLst>
                </a:gridCol>
                <a:gridCol w="857250">
                  <a:extLst>
                    <a:ext uri="{9D8B030D-6E8A-4147-A177-3AD203B41FA5}">
                      <a16:colId xmlns:a16="http://schemas.microsoft.com/office/drawing/2014/main" val="2005129417"/>
                    </a:ext>
                  </a:extLst>
                </a:gridCol>
                <a:gridCol w="857250">
                  <a:extLst>
                    <a:ext uri="{9D8B030D-6E8A-4147-A177-3AD203B41FA5}">
                      <a16:colId xmlns:a16="http://schemas.microsoft.com/office/drawing/2014/main" val="2442012542"/>
                    </a:ext>
                  </a:extLst>
                </a:gridCol>
                <a:gridCol w="857250">
                  <a:extLst>
                    <a:ext uri="{9D8B030D-6E8A-4147-A177-3AD203B41FA5}">
                      <a16:colId xmlns:a16="http://schemas.microsoft.com/office/drawing/2014/main" val="2393498655"/>
                    </a:ext>
                  </a:extLst>
                </a:gridCol>
                <a:gridCol w="857250">
                  <a:extLst>
                    <a:ext uri="{9D8B030D-6E8A-4147-A177-3AD203B41FA5}">
                      <a16:colId xmlns:a16="http://schemas.microsoft.com/office/drawing/2014/main" val="2337359970"/>
                    </a:ext>
                  </a:extLst>
                </a:gridCol>
                <a:gridCol w="857250">
                  <a:extLst>
                    <a:ext uri="{9D8B030D-6E8A-4147-A177-3AD203B41FA5}">
                      <a16:colId xmlns:a16="http://schemas.microsoft.com/office/drawing/2014/main" val="1715176059"/>
                    </a:ext>
                  </a:extLst>
                </a:gridCol>
                <a:gridCol w="857250">
                  <a:extLst>
                    <a:ext uri="{9D8B030D-6E8A-4147-A177-3AD203B41FA5}">
                      <a16:colId xmlns:a16="http://schemas.microsoft.com/office/drawing/2014/main" val="703409007"/>
                    </a:ext>
                  </a:extLst>
                </a:gridCol>
              </a:tblGrid>
              <a:tr h="370840">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RUC Capacity Short Calc – </a:t>
                      </a:r>
                      <a:r>
                        <a:rPr lang="en-US" sz="1200" u="sng" dirty="0"/>
                        <a:t>Example shows that QSE is NOT short (RUCSFSNAP=0 for Hour X)</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478614031"/>
                  </a:ext>
                </a:extLst>
              </a:tr>
              <a:tr h="370840">
                <a:tc>
                  <a:txBody>
                    <a:bodyPr/>
                    <a:lstStyle/>
                    <a:p>
                      <a:r>
                        <a:rPr lang="en-US" sz="1000" dirty="0" err="1"/>
                        <a:t>Settl</a:t>
                      </a:r>
                      <a:r>
                        <a:rPr lang="en-US" sz="1000" dirty="0"/>
                        <a:t>.</a:t>
                      </a:r>
                    </a:p>
                    <a:p>
                      <a:r>
                        <a:rPr lang="en-US" sz="1000" dirty="0"/>
                        <a:t>Int.</a:t>
                      </a:r>
                    </a:p>
                    <a:p>
                      <a:r>
                        <a:rPr lang="en-US" sz="1000" dirty="0"/>
                        <a:t>(15min)</a:t>
                      </a:r>
                    </a:p>
                  </a:txBody>
                  <a:tcPr/>
                </a:tc>
                <a:tc>
                  <a:txBody>
                    <a:bodyPr/>
                    <a:lstStyle/>
                    <a:p>
                      <a:r>
                        <a:rPr lang="en-US" sz="900" dirty="0"/>
                        <a:t>RUCASSFSNAP </a:t>
                      </a:r>
                      <a:r>
                        <a:rPr lang="en-US" sz="900" baseline="-25000" dirty="0" err="1"/>
                        <a:t>ruc,q,i</a:t>
                      </a:r>
                      <a:endParaRPr lang="en-US" sz="900" baseline="-25000" dirty="0"/>
                    </a:p>
                  </a:txBody>
                  <a:tcPr marL="45720" marR="45720"/>
                </a:tc>
                <a:tc>
                  <a:txBody>
                    <a:bodyPr/>
                    <a:lstStyle/>
                    <a:p>
                      <a:r>
                        <a:rPr lang="en-US" sz="900" dirty="0"/>
                        <a:t>RCAPSNAP </a:t>
                      </a:r>
                      <a:r>
                        <a:rPr lang="en-US" sz="900" baseline="-25000" dirty="0" err="1"/>
                        <a:t>ruc,q,h</a:t>
                      </a:r>
                      <a:endParaRPr lang="en-US" sz="900" dirty="0"/>
                    </a:p>
                    <a:p>
                      <a:r>
                        <a:rPr lang="en-US" sz="900" dirty="0"/>
                        <a:t>(MW)</a:t>
                      </a:r>
                    </a:p>
                  </a:txBody>
                  <a:tcPr marL="45720" marR="45720"/>
                </a:tc>
                <a:tc>
                  <a:txBody>
                    <a:bodyPr/>
                    <a:lstStyle/>
                    <a:p>
                      <a:r>
                        <a:rPr lang="en-US" sz="900" kern="1200" dirty="0">
                          <a:solidFill>
                            <a:schemeClr val="dk1"/>
                          </a:solidFill>
                          <a:latin typeface="+mn-lt"/>
                          <a:ea typeface="+mn-ea"/>
                          <a:cs typeface="+mn-cs"/>
                        </a:rPr>
                        <a:t>ESRASSNAP </a:t>
                      </a:r>
                      <a:r>
                        <a:rPr lang="en-US" sz="900" baseline="-25000" dirty="0" err="1"/>
                        <a:t>ruc,q,h</a:t>
                      </a:r>
                      <a:endParaRPr lang="en-US" sz="900" kern="1200" dirty="0">
                        <a:solidFill>
                          <a:schemeClr val="dk1"/>
                        </a:solidFill>
                        <a:latin typeface="+mn-lt"/>
                        <a:ea typeface="+mn-ea"/>
                        <a:cs typeface="+mn-cs"/>
                      </a:endParaRPr>
                    </a:p>
                    <a:p>
                      <a:r>
                        <a:rPr lang="en-US" sz="900" kern="1200" dirty="0">
                          <a:solidFill>
                            <a:schemeClr val="dk1"/>
                          </a:solidFill>
                          <a:latin typeface="+mn-lt"/>
                          <a:ea typeface="+mn-ea"/>
                          <a:cs typeface="+mn-cs"/>
                        </a:rPr>
                        <a:t>(MW)</a:t>
                      </a:r>
                    </a:p>
                  </a:txBody>
                  <a:tcPr marL="45720" marR="45720"/>
                </a:tc>
                <a:tc>
                  <a:txBody>
                    <a:bodyPr/>
                    <a:lstStyle/>
                    <a:p>
                      <a:r>
                        <a:rPr lang="en-US" sz="900" dirty="0"/>
                        <a:t>ESRMWSNAP </a:t>
                      </a:r>
                      <a:r>
                        <a:rPr lang="en-US" sz="900" baseline="-25000" dirty="0" err="1"/>
                        <a:t>ruc,q,h</a:t>
                      </a:r>
                      <a:endParaRPr lang="en-US" sz="900" dirty="0"/>
                    </a:p>
                    <a:p>
                      <a:r>
                        <a:rPr lang="en-US" sz="900" dirty="0"/>
                        <a:t>(MW)</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ASOFRLRSNAP </a:t>
                      </a:r>
                      <a:r>
                        <a:rPr lang="en-US" sz="900" baseline="-25000" dirty="0" err="1"/>
                        <a:t>ruc,q,h</a:t>
                      </a:r>
                      <a:endParaRPr lang="en-US" sz="900" baseline="-25000" dirty="0"/>
                    </a:p>
                  </a:txBody>
                  <a:tcPr marL="45720" marR="45720"/>
                </a:tc>
                <a:tc>
                  <a:txBody>
                    <a:bodyPr/>
                    <a:lstStyle/>
                    <a:p>
                      <a:r>
                        <a:rPr lang="en-US" sz="900" dirty="0"/>
                        <a:t>RUCCAPSNAP </a:t>
                      </a:r>
                      <a:r>
                        <a:rPr lang="en-US" sz="900" baseline="-25000" dirty="0" err="1"/>
                        <a:t>ruc,q,i</a:t>
                      </a:r>
                      <a:endParaRPr lang="en-US" sz="900" baseline="-25000" dirty="0"/>
                    </a:p>
                  </a:txBody>
                  <a:tcPr marL="45720" marR="45720"/>
                </a:tc>
                <a:tc>
                  <a:txBody>
                    <a:bodyPr/>
                    <a:lstStyle/>
                    <a:p>
                      <a:r>
                        <a:rPr lang="en-US" sz="900" dirty="0"/>
                        <a:t>ASONPOSSNAP </a:t>
                      </a:r>
                      <a:r>
                        <a:rPr lang="en-US" sz="900" baseline="-25000" dirty="0" err="1"/>
                        <a:t>ruc,q</a:t>
                      </a:r>
                      <a:r>
                        <a:rPr lang="en-US" sz="900" baseline="-25000" dirty="0"/>
                        <a:t>, </a:t>
                      </a:r>
                      <a:r>
                        <a:rPr lang="en-US" sz="900" baseline="-25000" dirty="0" err="1"/>
                        <a:t>i</a:t>
                      </a:r>
                      <a:endParaRPr lang="en-US" sz="900" baseline="-25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RUCOSFSNAP </a:t>
                      </a:r>
                      <a:r>
                        <a:rPr lang="en-US" sz="900" baseline="-25000" dirty="0" err="1"/>
                        <a:t>ruc,q</a:t>
                      </a:r>
                      <a:r>
                        <a:rPr lang="en-US" sz="900" baseline="-25000" dirty="0"/>
                        <a:t>, </a:t>
                      </a:r>
                      <a:r>
                        <a:rPr lang="en-US" sz="900" baseline="-25000" dirty="0" err="1"/>
                        <a:t>i</a:t>
                      </a:r>
                      <a:endParaRPr lang="en-US" sz="900" baseline="-25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highlight>
                            <a:srgbClr val="FFFF00"/>
                          </a:highlight>
                        </a:rPr>
                        <a:t>RUCSFSNAP </a:t>
                      </a:r>
                      <a:r>
                        <a:rPr lang="en-US" sz="900" baseline="-25000" dirty="0" err="1">
                          <a:highlight>
                            <a:srgbClr val="FFFF00"/>
                          </a:highlight>
                        </a:rPr>
                        <a:t>ruc,q</a:t>
                      </a:r>
                      <a:r>
                        <a:rPr lang="en-US" sz="900" baseline="-25000" dirty="0">
                          <a:highlight>
                            <a:srgbClr val="FFFF00"/>
                          </a:highlight>
                        </a:rPr>
                        <a:t>, </a:t>
                      </a:r>
                      <a:r>
                        <a:rPr lang="en-US" sz="900" baseline="-25000" dirty="0" err="1">
                          <a:highlight>
                            <a:srgbClr val="FFFF00"/>
                          </a:highlight>
                        </a:rPr>
                        <a:t>i</a:t>
                      </a:r>
                      <a:endParaRPr lang="en-US" sz="900" baseline="-25000" dirty="0">
                        <a:highlight>
                          <a:srgbClr val="FFFF00"/>
                        </a:highlight>
                      </a:endParaRPr>
                    </a:p>
                  </a:txBody>
                  <a:tcPr marL="45720" marR="45720"/>
                </a:tc>
                <a:extLst>
                  <a:ext uri="{0D108BD9-81ED-4DB2-BD59-A6C34878D82A}">
                    <a16:rowId xmlns:a16="http://schemas.microsoft.com/office/drawing/2014/main" val="3152286639"/>
                  </a:ext>
                </a:extLst>
              </a:tr>
              <a:tr h="370840">
                <a:tc>
                  <a:txBody>
                    <a:bodyPr/>
                    <a:lstStyle/>
                    <a:p>
                      <a:r>
                        <a:rPr lang="en-US" sz="1000" dirty="0"/>
                        <a:t>All SI in Hour X</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10</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10</a:t>
                      </a:r>
                    </a:p>
                  </a:txBody>
                  <a:tcPr/>
                </a:tc>
                <a:tc>
                  <a:txBody>
                    <a:bodyPr/>
                    <a:lstStyle/>
                    <a:p>
                      <a:r>
                        <a:rPr lang="en-US" sz="1000" dirty="0"/>
                        <a:t>10</a:t>
                      </a:r>
                    </a:p>
                  </a:txBody>
                  <a:tcPr/>
                </a:tc>
                <a:tc>
                  <a:txBody>
                    <a:bodyPr/>
                    <a:lstStyle/>
                    <a:p>
                      <a:r>
                        <a:rPr lang="en-US" sz="1000" dirty="0"/>
                        <a:t>0</a:t>
                      </a:r>
                    </a:p>
                  </a:txBody>
                  <a:tcPr/>
                </a:tc>
                <a:tc>
                  <a:txBody>
                    <a:bodyPr/>
                    <a:lstStyle/>
                    <a:p>
                      <a:r>
                        <a:rPr lang="en-US" sz="1000" dirty="0">
                          <a:highlight>
                            <a:srgbClr val="FFFF00"/>
                          </a:highlight>
                        </a:rPr>
                        <a:t>0</a:t>
                      </a:r>
                    </a:p>
                  </a:txBody>
                  <a:tcPr/>
                </a:tc>
                <a:extLst>
                  <a:ext uri="{0D108BD9-81ED-4DB2-BD59-A6C34878D82A}">
                    <a16:rowId xmlns:a16="http://schemas.microsoft.com/office/drawing/2014/main" val="2039979861"/>
                  </a:ext>
                </a:extLst>
              </a:tr>
            </a:tbl>
          </a:graphicData>
        </a:graphic>
      </p:graphicFrame>
    </p:spTree>
    <p:extLst>
      <p:ext uri="{BB962C8B-B14F-4D97-AF65-F5344CB8AC3E}">
        <p14:creationId xmlns:p14="http://schemas.microsoft.com/office/powerpoint/2010/main" val="876784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Scenario 2 Examples</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266700" y="674637"/>
            <a:ext cx="8686800" cy="1905000"/>
          </a:xfrm>
        </p:spPr>
        <p:txBody>
          <a:bodyPr/>
          <a:lstStyle/>
          <a:p>
            <a:pPr marL="0" marR="0" indent="0">
              <a:lnSpc>
                <a:spcPct val="107000"/>
              </a:lnSpc>
              <a:spcBef>
                <a:spcPts val="0"/>
              </a:spcBef>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u="sng" kern="100" dirty="0">
                <a:effectLst/>
                <a:latin typeface="Calibri" panose="020F0502020204030204" pitchFamily="34" charset="0"/>
                <a:ea typeface="Calibri" panose="020F0502020204030204" pitchFamily="34" charset="0"/>
                <a:cs typeface="Times New Roman" panose="02020603050405020304" pitchFamily="18" charset="0"/>
              </a:rPr>
              <a:t>For simplicity, assume QSE has only one Resource which is an ESR</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ESR: +-10MW, 10 MWh, ESR gets WSL treatment (charging energy does not show up in RTAML)</a:t>
            </a:r>
          </a:p>
          <a:p>
            <a:pPr marL="0" indent="0">
              <a:lnSpc>
                <a:spcPct val="107000"/>
              </a:lnSpc>
              <a:spcBef>
                <a:spcPts val="0"/>
              </a:spcBef>
              <a:spcAft>
                <a:spcPts val="800"/>
              </a:spcAft>
              <a:buNone/>
            </a:pPr>
            <a:r>
              <a:rPr lang="en-US" sz="1600" u="sng" kern="100" dirty="0">
                <a:effectLst/>
                <a:latin typeface="Calibri" panose="020F0502020204030204" pitchFamily="34" charset="0"/>
                <a:ea typeface="Calibri" panose="020F0502020204030204" pitchFamily="34" charset="0"/>
                <a:cs typeface="Times New Roman" panose="02020603050405020304" pitchFamily="18" charset="0"/>
              </a:rPr>
              <a:t>Example 9b) </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QSE has 10 MW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position in Hour X and ESR is OUT in Hour X+1. In addition, QSE has a net energy purchase of 4 MW for Hour X. ESR provides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in Hour X by withdrawing energy (charging)</a:t>
            </a:r>
          </a:p>
          <a:p>
            <a:pPr>
              <a:lnSpc>
                <a:spcPct val="107000"/>
              </a:lnSpc>
              <a:spcBef>
                <a:spcPts val="0"/>
              </a:spcBef>
              <a:spcAft>
                <a:spcPts val="800"/>
              </a:spcAft>
            </a:pP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AS deployment Factors for Hour X is 1. Assume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RegUp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duration requirement is 1 hour.</a:t>
            </a:r>
          </a:p>
          <a:p>
            <a:pPr marL="0" marR="0" indent="0">
              <a:lnSpc>
                <a:spcPct val="107000"/>
              </a:lnSpc>
              <a:spcBef>
                <a:spcPts val="0"/>
              </a:spcBef>
              <a:spcAft>
                <a:spcPts val="800"/>
              </a:spcAft>
              <a:buNone/>
            </a:pPr>
            <a:r>
              <a:rPr lang="en-US" sz="1600" kern="100" dirty="0">
                <a:latin typeface="Calibri" panose="020F0502020204030204" pitchFamily="34" charset="0"/>
                <a:ea typeface="Calibri" panose="020F0502020204030204" pitchFamily="34" charset="0"/>
                <a:cs typeface="Times New Roman" panose="02020603050405020304" pitchFamily="18" charset="0"/>
              </a:rPr>
              <a:t>COP Data:</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7</a:t>
            </a:fld>
            <a:endParaRPr lang="en-US" dirty="0"/>
          </a:p>
        </p:txBody>
      </p:sp>
      <p:graphicFrame>
        <p:nvGraphicFramePr>
          <p:cNvPr id="8" name="Table 8">
            <a:extLst>
              <a:ext uri="{FF2B5EF4-FFF2-40B4-BE49-F238E27FC236}">
                <a16:creationId xmlns:a16="http://schemas.microsoft.com/office/drawing/2014/main" id="{D845C332-A4A8-B44D-EC4B-2835C3D95BE8}"/>
              </a:ext>
            </a:extLst>
          </p:cNvPr>
          <p:cNvGraphicFramePr>
            <a:graphicFrameLocks noGrp="1"/>
          </p:cNvGraphicFramePr>
          <p:nvPr>
            <p:extLst>
              <p:ext uri="{D42A27DB-BD31-4B8C-83A1-F6EECF244321}">
                <p14:modId xmlns:p14="http://schemas.microsoft.com/office/powerpoint/2010/main" val="1345550754"/>
              </p:ext>
            </p:extLst>
          </p:nvPr>
        </p:nvGraphicFramePr>
        <p:xfrm>
          <a:off x="247650" y="3275381"/>
          <a:ext cx="8610600" cy="1468120"/>
        </p:xfrm>
        <a:graphic>
          <a:graphicData uri="http://schemas.openxmlformats.org/drawingml/2006/table">
            <a:tbl>
              <a:tblPr firstRow="1" bandRow="1">
                <a:tableStyleId>{5C22544A-7EE6-4342-B048-85BDC9FD1C3A}</a:tableStyleId>
              </a:tblPr>
              <a:tblGrid>
                <a:gridCol w="1076325">
                  <a:extLst>
                    <a:ext uri="{9D8B030D-6E8A-4147-A177-3AD203B41FA5}">
                      <a16:colId xmlns:a16="http://schemas.microsoft.com/office/drawing/2014/main" val="262913389"/>
                    </a:ext>
                  </a:extLst>
                </a:gridCol>
                <a:gridCol w="1076325">
                  <a:extLst>
                    <a:ext uri="{9D8B030D-6E8A-4147-A177-3AD203B41FA5}">
                      <a16:colId xmlns:a16="http://schemas.microsoft.com/office/drawing/2014/main" val="185035666"/>
                    </a:ext>
                  </a:extLst>
                </a:gridCol>
                <a:gridCol w="1076325">
                  <a:extLst>
                    <a:ext uri="{9D8B030D-6E8A-4147-A177-3AD203B41FA5}">
                      <a16:colId xmlns:a16="http://schemas.microsoft.com/office/drawing/2014/main" val="2000909901"/>
                    </a:ext>
                  </a:extLst>
                </a:gridCol>
                <a:gridCol w="1076325">
                  <a:extLst>
                    <a:ext uri="{9D8B030D-6E8A-4147-A177-3AD203B41FA5}">
                      <a16:colId xmlns:a16="http://schemas.microsoft.com/office/drawing/2014/main" val="3595005477"/>
                    </a:ext>
                  </a:extLst>
                </a:gridCol>
                <a:gridCol w="1076325">
                  <a:extLst>
                    <a:ext uri="{9D8B030D-6E8A-4147-A177-3AD203B41FA5}">
                      <a16:colId xmlns:a16="http://schemas.microsoft.com/office/drawing/2014/main" val="2762243844"/>
                    </a:ext>
                  </a:extLst>
                </a:gridCol>
                <a:gridCol w="1076325">
                  <a:extLst>
                    <a:ext uri="{9D8B030D-6E8A-4147-A177-3AD203B41FA5}">
                      <a16:colId xmlns:a16="http://schemas.microsoft.com/office/drawing/2014/main" val="2524607163"/>
                    </a:ext>
                  </a:extLst>
                </a:gridCol>
                <a:gridCol w="1076325">
                  <a:extLst>
                    <a:ext uri="{9D8B030D-6E8A-4147-A177-3AD203B41FA5}">
                      <a16:colId xmlns:a16="http://schemas.microsoft.com/office/drawing/2014/main" val="524537420"/>
                    </a:ext>
                  </a:extLst>
                </a:gridCol>
                <a:gridCol w="1076325">
                  <a:extLst>
                    <a:ext uri="{9D8B030D-6E8A-4147-A177-3AD203B41FA5}">
                      <a16:colId xmlns:a16="http://schemas.microsoft.com/office/drawing/2014/main" val="944558856"/>
                    </a:ext>
                  </a:extLst>
                </a:gridCol>
              </a:tblGrid>
              <a:tr h="370840">
                <a:tc>
                  <a:txBody>
                    <a:bodyPr/>
                    <a:lstStyle/>
                    <a:p>
                      <a:r>
                        <a:rPr lang="en-US" sz="1200" dirty="0"/>
                        <a:t>Hour</a:t>
                      </a:r>
                    </a:p>
                  </a:txBody>
                  <a:tcPr/>
                </a:tc>
                <a:tc>
                  <a:txBody>
                    <a:bodyPr/>
                    <a:lstStyle/>
                    <a:p>
                      <a:r>
                        <a:rPr lang="en-US" sz="1200" dirty="0"/>
                        <a:t>HSL </a:t>
                      </a:r>
                    </a:p>
                    <a:p>
                      <a:r>
                        <a:rPr lang="en-US" sz="1200" dirty="0"/>
                        <a:t>(MW)</a:t>
                      </a:r>
                    </a:p>
                  </a:txBody>
                  <a:tcPr/>
                </a:tc>
                <a:tc>
                  <a:txBody>
                    <a:bodyPr/>
                    <a:lstStyle/>
                    <a:p>
                      <a:r>
                        <a:rPr lang="en-US" sz="1200" dirty="0"/>
                        <a:t>LSL</a:t>
                      </a:r>
                    </a:p>
                    <a:p>
                      <a:r>
                        <a:rPr lang="en-US" sz="1200" dirty="0"/>
                        <a:t>(MW)</a:t>
                      </a:r>
                    </a:p>
                  </a:txBody>
                  <a:tcPr/>
                </a:tc>
                <a:tc>
                  <a:txBody>
                    <a:bodyPr/>
                    <a:lstStyle/>
                    <a:p>
                      <a:r>
                        <a:rPr lang="en-US" sz="1200" dirty="0" err="1"/>
                        <a:t>MinSOC</a:t>
                      </a:r>
                      <a:endParaRPr lang="en-US" sz="1200" dirty="0"/>
                    </a:p>
                    <a:p>
                      <a:r>
                        <a:rPr lang="en-US" sz="1200" dirty="0"/>
                        <a:t>(MWh)</a:t>
                      </a:r>
                    </a:p>
                  </a:txBody>
                  <a:tcPr/>
                </a:tc>
                <a:tc>
                  <a:txBody>
                    <a:bodyPr/>
                    <a:lstStyle/>
                    <a:p>
                      <a:r>
                        <a:rPr lang="en-US" sz="1200" dirty="0" err="1"/>
                        <a:t>MaxSOC</a:t>
                      </a:r>
                      <a:endParaRPr lang="en-US" sz="1200" dirty="0"/>
                    </a:p>
                    <a:p>
                      <a:r>
                        <a:rPr lang="en-US" sz="1200" dirty="0"/>
                        <a:t>(MWh)</a:t>
                      </a:r>
                    </a:p>
                  </a:txBody>
                  <a:tcPr/>
                </a:tc>
                <a:tc>
                  <a:txBody>
                    <a:bodyPr/>
                    <a:lstStyle/>
                    <a:p>
                      <a:r>
                        <a:rPr lang="en-US" sz="1200" dirty="0"/>
                        <a:t>HBSOC</a:t>
                      </a:r>
                    </a:p>
                    <a:p>
                      <a:r>
                        <a:rPr lang="en-US" sz="1200" dirty="0"/>
                        <a:t>(MWh)</a:t>
                      </a:r>
                    </a:p>
                  </a:txBody>
                  <a:tcPr/>
                </a:tc>
                <a:tc>
                  <a:txBody>
                    <a:bodyPr/>
                    <a:lstStyle/>
                    <a:p>
                      <a:r>
                        <a:rPr lang="en-US" sz="1200" dirty="0" err="1"/>
                        <a:t>RegUp</a:t>
                      </a:r>
                      <a:r>
                        <a:rPr lang="en-US" sz="1200" dirty="0"/>
                        <a:t> Capability</a:t>
                      </a:r>
                    </a:p>
                    <a:p>
                      <a:r>
                        <a:rPr lang="en-US" sz="1200" dirty="0"/>
                        <a:t>(MW)</a:t>
                      </a:r>
                    </a:p>
                  </a:txBody>
                  <a:tcPr/>
                </a:tc>
                <a:tc>
                  <a:txBody>
                    <a:bodyPr/>
                    <a:lstStyle/>
                    <a:p>
                      <a:r>
                        <a:rPr lang="en-US" sz="1200" dirty="0" err="1"/>
                        <a:t>RegDn</a:t>
                      </a:r>
                      <a:r>
                        <a:rPr lang="en-US" sz="1200" dirty="0"/>
                        <a:t> Capability</a:t>
                      </a:r>
                    </a:p>
                    <a:p>
                      <a:r>
                        <a:rPr lang="en-US" sz="1200" dirty="0"/>
                        <a:t>(MW)</a:t>
                      </a:r>
                    </a:p>
                  </a:txBody>
                  <a:tcPr/>
                </a:tc>
                <a:extLst>
                  <a:ext uri="{0D108BD9-81ED-4DB2-BD59-A6C34878D82A}">
                    <a16:rowId xmlns:a16="http://schemas.microsoft.com/office/drawing/2014/main" val="3026411992"/>
                  </a:ext>
                </a:extLst>
              </a:tr>
              <a:tr h="370840">
                <a:tc>
                  <a:txBody>
                    <a:bodyPr/>
                    <a:lstStyle/>
                    <a:p>
                      <a:r>
                        <a:rPr lang="en-US" sz="1200" dirty="0"/>
                        <a:t>X</a:t>
                      </a:r>
                    </a:p>
                  </a:txBody>
                  <a:tcPr/>
                </a:tc>
                <a:tc>
                  <a:txBody>
                    <a:bodyPr/>
                    <a:lstStyle/>
                    <a:p>
                      <a:r>
                        <a:rPr lang="en-US" sz="1200" dirty="0"/>
                        <a:t>10</a:t>
                      </a:r>
                    </a:p>
                  </a:txBody>
                  <a:tcPr/>
                </a:tc>
                <a:tc>
                  <a:txBody>
                    <a:bodyPr/>
                    <a:lstStyle/>
                    <a:p>
                      <a:r>
                        <a:rPr lang="en-US" sz="1200" dirty="0"/>
                        <a:t>-10</a:t>
                      </a:r>
                    </a:p>
                  </a:txBody>
                  <a:tcPr/>
                </a:tc>
                <a:tc>
                  <a:txBody>
                    <a:bodyPr/>
                    <a:lstStyle/>
                    <a:p>
                      <a:r>
                        <a:rPr lang="en-US" sz="1200" dirty="0"/>
                        <a:t>0</a:t>
                      </a:r>
                    </a:p>
                  </a:txBody>
                  <a:tcPr/>
                </a:tc>
                <a:tc>
                  <a:txBody>
                    <a:bodyPr/>
                    <a:lstStyle/>
                    <a:p>
                      <a:r>
                        <a:rPr lang="en-US" sz="1200" dirty="0"/>
                        <a:t>10</a:t>
                      </a:r>
                    </a:p>
                  </a:txBody>
                  <a:tcPr/>
                </a:tc>
                <a:tc>
                  <a:txBody>
                    <a:bodyPr/>
                    <a:lstStyle/>
                    <a:p>
                      <a:r>
                        <a:rPr lang="en-US" sz="1200" dirty="0">
                          <a:highlight>
                            <a:srgbClr val="FFFF00"/>
                          </a:highlight>
                        </a:rPr>
                        <a:t>6</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3152673818"/>
                  </a:ext>
                </a:extLst>
              </a:tr>
              <a:tr h="370840">
                <a:tc>
                  <a:txBody>
                    <a:bodyPr/>
                    <a:lstStyle/>
                    <a:p>
                      <a:r>
                        <a:rPr lang="en-US" sz="1200" dirty="0"/>
                        <a:t>X+1 </a:t>
                      </a:r>
                    </a:p>
                    <a:p>
                      <a:r>
                        <a:rPr lang="en-US" sz="1200" dirty="0"/>
                        <a:t>(OUT status)</a:t>
                      </a:r>
                    </a:p>
                  </a:txBody>
                  <a:tcPr/>
                </a:tc>
                <a:tc>
                  <a:txBody>
                    <a:bodyPr/>
                    <a:lstStyle/>
                    <a:p>
                      <a:r>
                        <a:rPr lang="en-US" sz="1200" dirty="0"/>
                        <a:t>10</a:t>
                      </a:r>
                    </a:p>
                  </a:txBody>
                  <a:tcPr/>
                </a:tc>
                <a:tc>
                  <a:txBody>
                    <a:bodyPr/>
                    <a:lstStyle/>
                    <a:p>
                      <a:r>
                        <a:rPr lang="en-US" sz="1200" dirty="0"/>
                        <a:t>-10</a:t>
                      </a:r>
                    </a:p>
                  </a:txBody>
                  <a:tcPr/>
                </a:tc>
                <a:tc>
                  <a:txBody>
                    <a:bodyPr/>
                    <a:lstStyle/>
                    <a:p>
                      <a:r>
                        <a:rPr lang="en-US" sz="1200" dirty="0"/>
                        <a:t>0</a:t>
                      </a:r>
                    </a:p>
                  </a:txBody>
                  <a:tcPr/>
                </a:tc>
                <a:tc>
                  <a:txBody>
                    <a:bodyPr/>
                    <a:lstStyle/>
                    <a:p>
                      <a:r>
                        <a:rPr lang="en-US" sz="1200" dirty="0"/>
                        <a:t>10</a:t>
                      </a:r>
                    </a:p>
                  </a:txBody>
                  <a:tcPr/>
                </a:tc>
                <a:tc>
                  <a:txBody>
                    <a:bodyPr/>
                    <a:lstStyle/>
                    <a:p>
                      <a:r>
                        <a:rPr lang="en-US" sz="1200" dirty="0">
                          <a:highlight>
                            <a:srgbClr val="FFFF00"/>
                          </a:highlight>
                        </a:rPr>
                        <a:t>0</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1373807334"/>
                  </a:ext>
                </a:extLst>
              </a:tr>
            </a:tbl>
          </a:graphicData>
        </a:graphic>
      </p:graphicFrame>
      <p:graphicFrame>
        <p:nvGraphicFramePr>
          <p:cNvPr id="10" name="Table 10">
            <a:extLst>
              <a:ext uri="{FF2B5EF4-FFF2-40B4-BE49-F238E27FC236}">
                <a16:creationId xmlns:a16="http://schemas.microsoft.com/office/drawing/2014/main" id="{15711B0A-AD6E-18F9-D065-D890DE6154F6}"/>
              </a:ext>
            </a:extLst>
          </p:cNvPr>
          <p:cNvGraphicFramePr>
            <a:graphicFrameLocks noGrp="1"/>
          </p:cNvGraphicFramePr>
          <p:nvPr>
            <p:extLst>
              <p:ext uri="{D42A27DB-BD31-4B8C-83A1-F6EECF244321}">
                <p14:modId xmlns:p14="http://schemas.microsoft.com/office/powerpoint/2010/main" val="2796497961"/>
              </p:ext>
            </p:extLst>
          </p:nvPr>
        </p:nvGraphicFramePr>
        <p:xfrm>
          <a:off x="266700" y="4825917"/>
          <a:ext cx="8572500" cy="131572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1949228472"/>
                    </a:ext>
                  </a:extLst>
                </a:gridCol>
                <a:gridCol w="1028700">
                  <a:extLst>
                    <a:ext uri="{9D8B030D-6E8A-4147-A177-3AD203B41FA5}">
                      <a16:colId xmlns:a16="http://schemas.microsoft.com/office/drawing/2014/main" val="3861488099"/>
                    </a:ext>
                  </a:extLst>
                </a:gridCol>
                <a:gridCol w="857250">
                  <a:extLst>
                    <a:ext uri="{9D8B030D-6E8A-4147-A177-3AD203B41FA5}">
                      <a16:colId xmlns:a16="http://schemas.microsoft.com/office/drawing/2014/main" val="2291906075"/>
                    </a:ext>
                  </a:extLst>
                </a:gridCol>
                <a:gridCol w="857250">
                  <a:extLst>
                    <a:ext uri="{9D8B030D-6E8A-4147-A177-3AD203B41FA5}">
                      <a16:colId xmlns:a16="http://schemas.microsoft.com/office/drawing/2014/main" val="1565149368"/>
                    </a:ext>
                  </a:extLst>
                </a:gridCol>
                <a:gridCol w="857250">
                  <a:extLst>
                    <a:ext uri="{9D8B030D-6E8A-4147-A177-3AD203B41FA5}">
                      <a16:colId xmlns:a16="http://schemas.microsoft.com/office/drawing/2014/main" val="2005129417"/>
                    </a:ext>
                  </a:extLst>
                </a:gridCol>
                <a:gridCol w="857250">
                  <a:extLst>
                    <a:ext uri="{9D8B030D-6E8A-4147-A177-3AD203B41FA5}">
                      <a16:colId xmlns:a16="http://schemas.microsoft.com/office/drawing/2014/main" val="2442012542"/>
                    </a:ext>
                  </a:extLst>
                </a:gridCol>
                <a:gridCol w="857250">
                  <a:extLst>
                    <a:ext uri="{9D8B030D-6E8A-4147-A177-3AD203B41FA5}">
                      <a16:colId xmlns:a16="http://schemas.microsoft.com/office/drawing/2014/main" val="2393498655"/>
                    </a:ext>
                  </a:extLst>
                </a:gridCol>
                <a:gridCol w="857250">
                  <a:extLst>
                    <a:ext uri="{9D8B030D-6E8A-4147-A177-3AD203B41FA5}">
                      <a16:colId xmlns:a16="http://schemas.microsoft.com/office/drawing/2014/main" val="2337359970"/>
                    </a:ext>
                  </a:extLst>
                </a:gridCol>
                <a:gridCol w="857250">
                  <a:extLst>
                    <a:ext uri="{9D8B030D-6E8A-4147-A177-3AD203B41FA5}">
                      <a16:colId xmlns:a16="http://schemas.microsoft.com/office/drawing/2014/main" val="1715176059"/>
                    </a:ext>
                  </a:extLst>
                </a:gridCol>
                <a:gridCol w="857250">
                  <a:extLst>
                    <a:ext uri="{9D8B030D-6E8A-4147-A177-3AD203B41FA5}">
                      <a16:colId xmlns:a16="http://schemas.microsoft.com/office/drawing/2014/main" val="703409007"/>
                    </a:ext>
                  </a:extLst>
                </a:gridCol>
              </a:tblGrid>
              <a:tr h="370840">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RUC Capacity Short Calc – </a:t>
                      </a:r>
                      <a:r>
                        <a:rPr lang="en-US" sz="1200" u="sng" dirty="0"/>
                        <a:t>Example shows that QSE is NOT short (RUCSFSNAP=0 for Hour X)</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478614031"/>
                  </a:ext>
                </a:extLst>
              </a:tr>
              <a:tr h="370840">
                <a:tc>
                  <a:txBody>
                    <a:bodyPr/>
                    <a:lstStyle/>
                    <a:p>
                      <a:r>
                        <a:rPr lang="en-US" sz="1000" dirty="0" err="1"/>
                        <a:t>Settl</a:t>
                      </a:r>
                      <a:r>
                        <a:rPr lang="en-US" sz="1000" dirty="0"/>
                        <a:t>.</a:t>
                      </a:r>
                    </a:p>
                    <a:p>
                      <a:r>
                        <a:rPr lang="en-US" sz="1000" dirty="0"/>
                        <a:t>Int.</a:t>
                      </a:r>
                    </a:p>
                    <a:p>
                      <a:r>
                        <a:rPr lang="en-US" sz="1000" dirty="0"/>
                        <a:t>(15min)</a:t>
                      </a:r>
                    </a:p>
                  </a:txBody>
                  <a:tcPr/>
                </a:tc>
                <a:tc>
                  <a:txBody>
                    <a:bodyPr/>
                    <a:lstStyle/>
                    <a:p>
                      <a:r>
                        <a:rPr lang="en-US" sz="900" dirty="0"/>
                        <a:t>RUCASSFSNAP </a:t>
                      </a:r>
                      <a:r>
                        <a:rPr lang="en-US" sz="900" baseline="-25000" dirty="0" err="1"/>
                        <a:t>ruc,q,i</a:t>
                      </a:r>
                      <a:endParaRPr lang="en-US" sz="900" baseline="-25000" dirty="0"/>
                    </a:p>
                  </a:txBody>
                  <a:tcPr marL="45720" marR="45720"/>
                </a:tc>
                <a:tc>
                  <a:txBody>
                    <a:bodyPr/>
                    <a:lstStyle/>
                    <a:p>
                      <a:r>
                        <a:rPr lang="en-US" sz="900" dirty="0"/>
                        <a:t>RCAPSNAP </a:t>
                      </a:r>
                      <a:r>
                        <a:rPr lang="en-US" sz="900" baseline="-25000" dirty="0" err="1"/>
                        <a:t>ruc,q,h</a:t>
                      </a:r>
                      <a:endParaRPr lang="en-US" sz="900" dirty="0"/>
                    </a:p>
                    <a:p>
                      <a:r>
                        <a:rPr lang="en-US" sz="900" dirty="0"/>
                        <a:t>(MW)</a:t>
                      </a:r>
                    </a:p>
                  </a:txBody>
                  <a:tcPr marL="45720" marR="45720"/>
                </a:tc>
                <a:tc>
                  <a:txBody>
                    <a:bodyPr/>
                    <a:lstStyle/>
                    <a:p>
                      <a:r>
                        <a:rPr lang="en-US" sz="900" kern="1200" dirty="0">
                          <a:solidFill>
                            <a:schemeClr val="dk1"/>
                          </a:solidFill>
                          <a:latin typeface="+mn-lt"/>
                          <a:ea typeface="+mn-ea"/>
                          <a:cs typeface="+mn-cs"/>
                        </a:rPr>
                        <a:t>ESRASSNAP </a:t>
                      </a:r>
                      <a:r>
                        <a:rPr lang="en-US" sz="900" baseline="-25000" dirty="0" err="1"/>
                        <a:t>ruc,q,h</a:t>
                      </a:r>
                      <a:endParaRPr lang="en-US" sz="900" kern="1200" dirty="0">
                        <a:solidFill>
                          <a:schemeClr val="dk1"/>
                        </a:solidFill>
                        <a:latin typeface="+mn-lt"/>
                        <a:ea typeface="+mn-ea"/>
                        <a:cs typeface="+mn-cs"/>
                      </a:endParaRPr>
                    </a:p>
                    <a:p>
                      <a:r>
                        <a:rPr lang="en-US" sz="900" kern="1200" dirty="0">
                          <a:solidFill>
                            <a:schemeClr val="dk1"/>
                          </a:solidFill>
                          <a:latin typeface="+mn-lt"/>
                          <a:ea typeface="+mn-ea"/>
                          <a:cs typeface="+mn-cs"/>
                        </a:rPr>
                        <a:t>(MW)</a:t>
                      </a:r>
                    </a:p>
                  </a:txBody>
                  <a:tcPr marL="45720" marR="45720"/>
                </a:tc>
                <a:tc>
                  <a:txBody>
                    <a:bodyPr/>
                    <a:lstStyle/>
                    <a:p>
                      <a:r>
                        <a:rPr lang="en-US" sz="900" dirty="0"/>
                        <a:t>ESRMWSNAP </a:t>
                      </a:r>
                      <a:r>
                        <a:rPr lang="en-US" sz="900" baseline="-25000" dirty="0" err="1"/>
                        <a:t>ruc,q,h</a:t>
                      </a:r>
                      <a:endParaRPr lang="en-US" sz="900" dirty="0"/>
                    </a:p>
                    <a:p>
                      <a:r>
                        <a:rPr lang="en-US" sz="900" dirty="0"/>
                        <a:t>(MW)</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ASOFRLRSNAP </a:t>
                      </a:r>
                      <a:r>
                        <a:rPr lang="en-US" sz="900" baseline="-25000" dirty="0" err="1"/>
                        <a:t>ruc,q,h</a:t>
                      </a:r>
                      <a:endParaRPr lang="en-US" sz="900" baseline="-25000" dirty="0"/>
                    </a:p>
                  </a:txBody>
                  <a:tcPr marL="45720" marR="45720"/>
                </a:tc>
                <a:tc>
                  <a:txBody>
                    <a:bodyPr/>
                    <a:lstStyle/>
                    <a:p>
                      <a:r>
                        <a:rPr lang="en-US" sz="900" dirty="0"/>
                        <a:t>RUCCAPSNAP </a:t>
                      </a:r>
                      <a:r>
                        <a:rPr lang="en-US" sz="900" baseline="-25000" dirty="0" err="1"/>
                        <a:t>ruc,q,i</a:t>
                      </a:r>
                      <a:endParaRPr lang="en-US" sz="900" baseline="-25000" dirty="0"/>
                    </a:p>
                  </a:txBody>
                  <a:tcPr marL="45720" marR="45720"/>
                </a:tc>
                <a:tc>
                  <a:txBody>
                    <a:bodyPr/>
                    <a:lstStyle/>
                    <a:p>
                      <a:r>
                        <a:rPr lang="en-US" sz="900" dirty="0"/>
                        <a:t>ASONPOSSNAP </a:t>
                      </a:r>
                      <a:r>
                        <a:rPr lang="en-US" sz="900" baseline="-25000" dirty="0" err="1"/>
                        <a:t>ruc,q</a:t>
                      </a:r>
                      <a:r>
                        <a:rPr lang="en-US" sz="900" baseline="-25000" dirty="0"/>
                        <a:t>, </a:t>
                      </a:r>
                      <a:r>
                        <a:rPr lang="en-US" sz="900" baseline="-25000" dirty="0" err="1"/>
                        <a:t>i</a:t>
                      </a:r>
                      <a:endParaRPr lang="en-US" sz="900" baseline="-25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RUCOSFSNAP </a:t>
                      </a:r>
                      <a:r>
                        <a:rPr lang="en-US" sz="900" baseline="-25000" dirty="0" err="1"/>
                        <a:t>ruc,q</a:t>
                      </a:r>
                      <a:r>
                        <a:rPr lang="en-US" sz="900" baseline="-25000" dirty="0"/>
                        <a:t>, </a:t>
                      </a:r>
                      <a:r>
                        <a:rPr lang="en-US" sz="900" baseline="-25000" dirty="0" err="1"/>
                        <a:t>i</a:t>
                      </a:r>
                      <a:endParaRPr lang="en-US" sz="900" baseline="-250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highlight>
                            <a:srgbClr val="FFFF00"/>
                          </a:highlight>
                        </a:rPr>
                        <a:t>RUCSFSNAP </a:t>
                      </a:r>
                      <a:r>
                        <a:rPr lang="en-US" sz="900" baseline="-25000" dirty="0" err="1">
                          <a:highlight>
                            <a:srgbClr val="FFFF00"/>
                          </a:highlight>
                        </a:rPr>
                        <a:t>ruc,q</a:t>
                      </a:r>
                      <a:r>
                        <a:rPr lang="en-US" sz="900" baseline="-25000" dirty="0">
                          <a:highlight>
                            <a:srgbClr val="FFFF00"/>
                          </a:highlight>
                        </a:rPr>
                        <a:t>, </a:t>
                      </a:r>
                      <a:r>
                        <a:rPr lang="en-US" sz="900" baseline="-25000" dirty="0" err="1">
                          <a:highlight>
                            <a:srgbClr val="FFFF00"/>
                          </a:highlight>
                        </a:rPr>
                        <a:t>i</a:t>
                      </a:r>
                      <a:endParaRPr lang="en-US" sz="900" baseline="-25000" dirty="0">
                        <a:highlight>
                          <a:srgbClr val="FFFF00"/>
                        </a:highlight>
                      </a:endParaRPr>
                    </a:p>
                  </a:txBody>
                  <a:tcPr marL="45720" marR="45720"/>
                </a:tc>
                <a:extLst>
                  <a:ext uri="{0D108BD9-81ED-4DB2-BD59-A6C34878D82A}">
                    <a16:rowId xmlns:a16="http://schemas.microsoft.com/office/drawing/2014/main" val="3152286639"/>
                  </a:ext>
                </a:extLst>
              </a:tr>
              <a:tr h="370840">
                <a:tc>
                  <a:txBody>
                    <a:bodyPr/>
                    <a:lstStyle/>
                    <a:p>
                      <a:r>
                        <a:rPr lang="en-US" sz="1000" dirty="0"/>
                        <a:t>All SI in Hour X</a:t>
                      </a:r>
                    </a:p>
                  </a:txBody>
                  <a:tcPr/>
                </a:tc>
                <a:tc>
                  <a:txBody>
                    <a:bodyPr/>
                    <a:lstStyle/>
                    <a:p>
                      <a:r>
                        <a:rPr lang="en-US" sz="1000" dirty="0"/>
                        <a:t>0</a:t>
                      </a:r>
                    </a:p>
                  </a:txBody>
                  <a:tcPr/>
                </a:tc>
                <a:tc>
                  <a:txBody>
                    <a:bodyPr/>
                    <a:lstStyle/>
                    <a:p>
                      <a:r>
                        <a:rPr lang="en-US" sz="1000" dirty="0"/>
                        <a:t>0</a:t>
                      </a:r>
                    </a:p>
                  </a:txBody>
                  <a:tcPr/>
                </a:tc>
                <a:tc>
                  <a:txBody>
                    <a:bodyPr/>
                    <a:lstStyle/>
                    <a:p>
                      <a:r>
                        <a:rPr lang="en-US" sz="1000" dirty="0"/>
                        <a:t>10</a:t>
                      </a:r>
                    </a:p>
                  </a:txBody>
                  <a:tcPr/>
                </a:tc>
                <a:tc>
                  <a:txBody>
                    <a:bodyPr/>
                    <a:lstStyle/>
                    <a:p>
                      <a:r>
                        <a:rPr lang="en-US" sz="1000" dirty="0">
                          <a:highlight>
                            <a:srgbClr val="FFFF00"/>
                          </a:highlight>
                        </a:rPr>
                        <a:t>-4</a:t>
                      </a:r>
                    </a:p>
                  </a:txBody>
                  <a:tcPr/>
                </a:tc>
                <a:tc>
                  <a:txBody>
                    <a:bodyPr/>
                    <a:lstStyle/>
                    <a:p>
                      <a:r>
                        <a:rPr lang="en-US" sz="1000" dirty="0"/>
                        <a:t>0</a:t>
                      </a:r>
                    </a:p>
                  </a:txBody>
                  <a:tcPr/>
                </a:tc>
                <a:tc>
                  <a:txBody>
                    <a:bodyPr/>
                    <a:lstStyle/>
                    <a:p>
                      <a:r>
                        <a:rPr lang="en-US" sz="1000" dirty="0"/>
                        <a:t>10</a:t>
                      </a:r>
                    </a:p>
                  </a:txBody>
                  <a:tcPr/>
                </a:tc>
                <a:tc>
                  <a:txBody>
                    <a:bodyPr/>
                    <a:lstStyle/>
                    <a:p>
                      <a:r>
                        <a:rPr lang="en-US" sz="1000" dirty="0"/>
                        <a:t>10</a:t>
                      </a:r>
                    </a:p>
                  </a:txBody>
                  <a:tcPr/>
                </a:tc>
                <a:tc>
                  <a:txBody>
                    <a:bodyPr/>
                    <a:lstStyle/>
                    <a:p>
                      <a:r>
                        <a:rPr lang="en-US" sz="1000" dirty="0"/>
                        <a:t>0</a:t>
                      </a:r>
                    </a:p>
                  </a:txBody>
                  <a:tcPr/>
                </a:tc>
                <a:tc>
                  <a:txBody>
                    <a:bodyPr/>
                    <a:lstStyle/>
                    <a:p>
                      <a:r>
                        <a:rPr lang="en-US" sz="1000" dirty="0">
                          <a:highlight>
                            <a:srgbClr val="FFFF00"/>
                          </a:highlight>
                        </a:rPr>
                        <a:t>0</a:t>
                      </a:r>
                    </a:p>
                  </a:txBody>
                  <a:tcPr/>
                </a:tc>
                <a:extLst>
                  <a:ext uri="{0D108BD9-81ED-4DB2-BD59-A6C34878D82A}">
                    <a16:rowId xmlns:a16="http://schemas.microsoft.com/office/drawing/2014/main" val="2039979861"/>
                  </a:ext>
                </a:extLst>
              </a:tr>
            </a:tbl>
          </a:graphicData>
        </a:graphic>
      </p:graphicFrame>
    </p:spTree>
    <p:extLst>
      <p:ext uri="{BB962C8B-B14F-4D97-AF65-F5344CB8AC3E}">
        <p14:creationId xmlns:p14="http://schemas.microsoft.com/office/powerpoint/2010/main" val="335044976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5" ma:contentTypeDescription="Create a new document." ma:contentTypeScope="" ma:versionID="999f095e3c3c2712e9c3c3ada0c640f4">
  <xsd:schema xmlns:xsd="http://www.w3.org/2001/XMLSchema" xmlns:xs="http://www.w3.org/2001/XMLSchema" xmlns:p="http://schemas.microsoft.com/office/2006/metadata/properties" xmlns:ns3="ded7f6be-006e-48d8-8435-0405bc84a9a7" xmlns:ns4="97deaf5a-01d9-4834-89d2-802f43df07d1" targetNamespace="http://schemas.microsoft.com/office/2006/metadata/properties" ma:root="true" ma:fieldsID="2f4bdb2bc82288d565e375e555e0c2e2" ns3:_="" ns4:_="">
    <xsd:import namespace="ded7f6be-006e-48d8-8435-0405bc84a9a7"/>
    <xsd:import namespace="97deaf5a-01d9-4834-89d2-802f43df07d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www.w3.org/XML/1998/namespace"/>
    <ds:schemaRef ds:uri="http://purl.org/dc/elements/1.1/"/>
    <ds:schemaRef ds:uri="http://schemas.microsoft.com/office/2006/documentManagement/types"/>
    <ds:schemaRef ds:uri="http://schemas.microsoft.com/office/2006/metadata/properties"/>
    <ds:schemaRef ds:uri="ded7f6be-006e-48d8-8435-0405bc84a9a7"/>
    <ds:schemaRef ds:uri="http://purl.org/dc/terms/"/>
    <ds:schemaRef ds:uri="http://schemas.microsoft.com/office/infopath/2007/PartnerControls"/>
    <ds:schemaRef ds:uri="http://schemas.openxmlformats.org/package/2006/metadata/core-properties"/>
    <ds:schemaRef ds:uri="97deaf5a-01d9-4834-89d2-802f43df07d1"/>
    <ds:schemaRef ds:uri="http://purl.org/dc/dcmitype/"/>
  </ds:schemaRefs>
</ds:datastoreItem>
</file>

<file path=customXml/itemProps3.xml><?xml version="1.0" encoding="utf-8"?>
<ds:datastoreItem xmlns:ds="http://schemas.openxmlformats.org/officeDocument/2006/customXml" ds:itemID="{6550B747-2048-4E27-9E7E-01241B80EE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d7f6be-006e-48d8-8435-0405bc84a9a7"/>
    <ds:schemaRef ds:uri="97deaf5a-01d9-4834-89d2-802f43df07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11185</TotalTime>
  <Words>1656</Words>
  <Application>Microsoft Office PowerPoint</Application>
  <PresentationFormat>On-screen Show (4:3)</PresentationFormat>
  <Paragraphs>332</Paragraphs>
  <Slides>7</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Scenarios:</vt:lpstr>
      <vt:lpstr>Scenarios:</vt:lpstr>
      <vt:lpstr>Scenario 1 Examples</vt:lpstr>
      <vt:lpstr>Scenario 1 Examples</vt:lpstr>
      <vt:lpstr>Scenario 2 Examples</vt:lpstr>
      <vt:lpstr>Scenario 2 Examples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SM</cp:lastModifiedBy>
  <cp:revision>358</cp:revision>
  <cp:lastPrinted>2016-01-21T20:53:15Z</cp:lastPrinted>
  <dcterms:created xsi:type="dcterms:W3CDTF">2016-01-21T15:20:31Z</dcterms:created>
  <dcterms:modified xsi:type="dcterms:W3CDTF">2024-03-18T20:10:13Z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0x010100E238A853E2A21D478864F317E572DCF9</vt:lpwstr>
  </property>
  <property fmtid="{D5CDD505-2E9C-101B-9397-08002B2CF9AE}" pid="3" name="MSIP_Label_7084cbda-52b8-46fb-a7b7-cb5bd465ed85_Enabled">
    <vt:lpwstr>true</vt:lpwstr>
  </property>
  <property fmtid="{D5CDD505-2E9C-101B-9397-08002B2CF9AE}" pid="4" name="MSIP_Label_7084cbda-52b8-46fb-a7b7-cb5bd465ed85_SetDate">
    <vt:lpwstr>2024-02-07T21:04:44Z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8b113ffa-fcdf-449a-9d23-98f82b03c326</vt:lpwstr>
  </property>
  <property fmtid="{D5CDD505-2E9C-101B-9397-08002B2CF9AE}" pid="9" name="MSIP_Label_7084cbda-52b8-46fb-a7b7-cb5bd465ed85_ContentBits">
    <vt:lpwstr>0</vt:lpwstr>
  </property>
</Properties>
</file>