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3"/>
  </p:notesMasterIdLst>
  <p:handoutMasterIdLst>
    <p:handoutMasterId r:id="rId24"/>
  </p:handoutMasterIdLst>
  <p:sldIdLst>
    <p:sldId id="260" r:id="rId7"/>
    <p:sldId id="330" r:id="rId8"/>
    <p:sldId id="338" r:id="rId9"/>
    <p:sldId id="337" r:id="rId10"/>
    <p:sldId id="356" r:id="rId11"/>
    <p:sldId id="357" r:id="rId12"/>
    <p:sldId id="314" r:id="rId13"/>
    <p:sldId id="347" r:id="rId14"/>
    <p:sldId id="295" r:id="rId15"/>
    <p:sldId id="355" r:id="rId16"/>
    <p:sldId id="343" r:id="rId17"/>
    <p:sldId id="351" r:id="rId18"/>
    <p:sldId id="341" r:id="rId19"/>
    <p:sldId id="344" r:id="rId20"/>
    <p:sldId id="345" r:id="rId21"/>
    <p:sldId id="322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130" autoAdjust="0"/>
  </p:normalViewPr>
  <p:slideViewPr>
    <p:cSldViewPr showGuides="1">
      <p:cViewPr varScale="1">
        <p:scale>
          <a:sx n="126" d="100"/>
          <a:sy n="126" d="100"/>
        </p:scale>
        <p:origin x="1152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Credit\Credit\QSE_EAL\2024\CFSG\Source%20data%20files\Mar%2020%202024\Monthly%20Credit%20Report%20Mar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Data1!$F$1</c:f>
              <c:strCache>
                <c:ptCount val="1"/>
                <c:pt idx="0">
                  <c:v> TPE </c:v>
                </c:pt>
              </c:strCache>
            </c:strRef>
          </c:tx>
          <c:spPr>
            <a:solidFill>
              <a:srgbClr val="857DD1"/>
            </a:solidFill>
            <a:ln w="25400">
              <a:noFill/>
            </a:ln>
            <a:effectLst/>
          </c:spPr>
          <c:cat>
            <c:numRef>
              <c:f>Data1!$A$459:$A$518</c:f>
              <c:numCache>
                <c:formatCode>m/d/yyyy</c:formatCode>
                <c:ptCount val="60"/>
                <c:pt idx="0">
                  <c:v>45292</c:v>
                </c:pt>
                <c:pt idx="1">
                  <c:v>45293</c:v>
                </c:pt>
                <c:pt idx="2">
                  <c:v>45294</c:v>
                </c:pt>
                <c:pt idx="3">
                  <c:v>45295</c:v>
                </c:pt>
                <c:pt idx="4">
                  <c:v>45296</c:v>
                </c:pt>
                <c:pt idx="5">
                  <c:v>45297</c:v>
                </c:pt>
                <c:pt idx="6">
                  <c:v>45298</c:v>
                </c:pt>
                <c:pt idx="7">
                  <c:v>45299</c:v>
                </c:pt>
                <c:pt idx="8">
                  <c:v>45300</c:v>
                </c:pt>
                <c:pt idx="9">
                  <c:v>45301</c:v>
                </c:pt>
                <c:pt idx="10">
                  <c:v>45302</c:v>
                </c:pt>
                <c:pt idx="11">
                  <c:v>45303</c:v>
                </c:pt>
                <c:pt idx="12">
                  <c:v>45304</c:v>
                </c:pt>
                <c:pt idx="13">
                  <c:v>45305</c:v>
                </c:pt>
                <c:pt idx="14">
                  <c:v>45306</c:v>
                </c:pt>
                <c:pt idx="15">
                  <c:v>45307</c:v>
                </c:pt>
                <c:pt idx="16">
                  <c:v>45308</c:v>
                </c:pt>
                <c:pt idx="17">
                  <c:v>45309</c:v>
                </c:pt>
                <c:pt idx="18">
                  <c:v>45310</c:v>
                </c:pt>
                <c:pt idx="19">
                  <c:v>45311</c:v>
                </c:pt>
                <c:pt idx="20">
                  <c:v>45312</c:v>
                </c:pt>
                <c:pt idx="21">
                  <c:v>45313</c:v>
                </c:pt>
                <c:pt idx="22">
                  <c:v>45314</c:v>
                </c:pt>
                <c:pt idx="23">
                  <c:v>45315</c:v>
                </c:pt>
                <c:pt idx="24">
                  <c:v>45316</c:v>
                </c:pt>
                <c:pt idx="25">
                  <c:v>45317</c:v>
                </c:pt>
                <c:pt idx="26">
                  <c:v>45318</c:v>
                </c:pt>
                <c:pt idx="27">
                  <c:v>45319</c:v>
                </c:pt>
                <c:pt idx="28">
                  <c:v>45320</c:v>
                </c:pt>
                <c:pt idx="29">
                  <c:v>45321</c:v>
                </c:pt>
                <c:pt idx="30">
                  <c:v>45322</c:v>
                </c:pt>
                <c:pt idx="31">
                  <c:v>45323</c:v>
                </c:pt>
                <c:pt idx="32">
                  <c:v>45324</c:v>
                </c:pt>
                <c:pt idx="33">
                  <c:v>45325</c:v>
                </c:pt>
                <c:pt idx="34">
                  <c:v>45326</c:v>
                </c:pt>
                <c:pt idx="35">
                  <c:v>45327</c:v>
                </c:pt>
                <c:pt idx="36">
                  <c:v>45328</c:v>
                </c:pt>
                <c:pt idx="37">
                  <c:v>45329</c:v>
                </c:pt>
                <c:pt idx="38">
                  <c:v>45330</c:v>
                </c:pt>
                <c:pt idx="39">
                  <c:v>45331</c:v>
                </c:pt>
                <c:pt idx="40">
                  <c:v>45332</c:v>
                </c:pt>
                <c:pt idx="41">
                  <c:v>45333</c:v>
                </c:pt>
                <c:pt idx="42">
                  <c:v>45334</c:v>
                </c:pt>
                <c:pt idx="43">
                  <c:v>45335</c:v>
                </c:pt>
                <c:pt idx="44">
                  <c:v>45336</c:v>
                </c:pt>
                <c:pt idx="45">
                  <c:v>45337</c:v>
                </c:pt>
                <c:pt idx="46">
                  <c:v>45338</c:v>
                </c:pt>
                <c:pt idx="47">
                  <c:v>45339</c:v>
                </c:pt>
                <c:pt idx="48">
                  <c:v>45340</c:v>
                </c:pt>
                <c:pt idx="49">
                  <c:v>45341</c:v>
                </c:pt>
                <c:pt idx="50">
                  <c:v>45342</c:v>
                </c:pt>
                <c:pt idx="51">
                  <c:v>45343</c:v>
                </c:pt>
                <c:pt idx="52">
                  <c:v>45344</c:v>
                </c:pt>
                <c:pt idx="53">
                  <c:v>45345</c:v>
                </c:pt>
                <c:pt idx="54">
                  <c:v>45346</c:v>
                </c:pt>
                <c:pt idx="55">
                  <c:v>45347</c:v>
                </c:pt>
                <c:pt idx="56">
                  <c:v>45348</c:v>
                </c:pt>
                <c:pt idx="57">
                  <c:v>45349</c:v>
                </c:pt>
                <c:pt idx="58">
                  <c:v>45350</c:v>
                </c:pt>
                <c:pt idx="59">
                  <c:v>45351</c:v>
                </c:pt>
              </c:numCache>
            </c:numRef>
          </c:cat>
          <c:val>
            <c:numRef>
              <c:f>Data1!$F$459:$F$518</c:f>
              <c:numCache>
                <c:formatCode>_(* #,##0.00_);_(* \(#,##0.00\);_(* "-"??_);_(@_)</c:formatCode>
                <c:ptCount val="60"/>
                <c:pt idx="0">
                  <c:v>1416872791.5400009</c:v>
                </c:pt>
                <c:pt idx="1">
                  <c:v>1414492170.6300004</c:v>
                </c:pt>
                <c:pt idx="2">
                  <c:v>1391313015.9899995</c:v>
                </c:pt>
                <c:pt idx="3">
                  <c:v>1448293507.1399999</c:v>
                </c:pt>
                <c:pt idx="4">
                  <c:v>2017316846.1400006</c:v>
                </c:pt>
                <c:pt idx="5">
                  <c:v>2166491891.5699992</c:v>
                </c:pt>
                <c:pt idx="6">
                  <c:v>2215979748.6600003</c:v>
                </c:pt>
                <c:pt idx="7">
                  <c:v>2233633969.9499998</c:v>
                </c:pt>
                <c:pt idx="8">
                  <c:v>1931202031.3500011</c:v>
                </c:pt>
                <c:pt idx="9">
                  <c:v>2835213012.1099982</c:v>
                </c:pt>
                <c:pt idx="10">
                  <c:v>2297563632.1199994</c:v>
                </c:pt>
                <c:pt idx="11">
                  <c:v>2603329700.4300003</c:v>
                </c:pt>
                <c:pt idx="12">
                  <c:v>2869872998.3599992</c:v>
                </c:pt>
                <c:pt idx="13">
                  <c:v>2902983045.5299964</c:v>
                </c:pt>
                <c:pt idx="14">
                  <c:v>2865373501.7400012</c:v>
                </c:pt>
                <c:pt idx="15">
                  <c:v>2200044232.7000008</c:v>
                </c:pt>
                <c:pt idx="16">
                  <c:v>1593053158.5800004</c:v>
                </c:pt>
                <c:pt idx="17">
                  <c:v>1620383795.3399997</c:v>
                </c:pt>
                <c:pt idx="18">
                  <c:v>1502894056.8199995</c:v>
                </c:pt>
                <c:pt idx="19">
                  <c:v>1438802410.1899998</c:v>
                </c:pt>
                <c:pt idx="20">
                  <c:v>1474381397.4099991</c:v>
                </c:pt>
                <c:pt idx="21">
                  <c:v>1440674030.1900008</c:v>
                </c:pt>
                <c:pt idx="22">
                  <c:v>1404643086.9399991</c:v>
                </c:pt>
                <c:pt idx="23">
                  <c:v>1291088429.1000001</c:v>
                </c:pt>
                <c:pt idx="24">
                  <c:v>1346759382.249999</c:v>
                </c:pt>
                <c:pt idx="25">
                  <c:v>1337562296.6100004</c:v>
                </c:pt>
                <c:pt idx="26">
                  <c:v>1338932288.8399994</c:v>
                </c:pt>
                <c:pt idx="27">
                  <c:v>1347699050.7699995</c:v>
                </c:pt>
                <c:pt idx="28">
                  <c:v>1337269710.4000008</c:v>
                </c:pt>
                <c:pt idx="29">
                  <c:v>1224267224.0500002</c:v>
                </c:pt>
                <c:pt idx="30">
                  <c:v>1201080393.6900003</c:v>
                </c:pt>
                <c:pt idx="31">
                  <c:v>1299456485.1400003</c:v>
                </c:pt>
                <c:pt idx="32">
                  <c:v>1280979217.1900005</c:v>
                </c:pt>
                <c:pt idx="33">
                  <c:v>1288427757.1299987</c:v>
                </c:pt>
                <c:pt idx="34">
                  <c:v>1300942711.9000008</c:v>
                </c:pt>
                <c:pt idx="35">
                  <c:v>1302154389.8299994</c:v>
                </c:pt>
                <c:pt idx="36">
                  <c:v>1415607510.1100001</c:v>
                </c:pt>
                <c:pt idx="37">
                  <c:v>1285048944.3799999</c:v>
                </c:pt>
                <c:pt idx="38">
                  <c:v>1314371101.4699986</c:v>
                </c:pt>
                <c:pt idx="39">
                  <c:v>1319837977.8700004</c:v>
                </c:pt>
                <c:pt idx="40">
                  <c:v>1290602462.6399999</c:v>
                </c:pt>
                <c:pt idx="41">
                  <c:v>1300934947.9400001</c:v>
                </c:pt>
                <c:pt idx="42">
                  <c:v>1303410214.5100007</c:v>
                </c:pt>
                <c:pt idx="43">
                  <c:v>1309127789.9300001</c:v>
                </c:pt>
                <c:pt idx="44">
                  <c:v>1286479338.8999999</c:v>
                </c:pt>
                <c:pt idx="45">
                  <c:v>1353582439.8400011</c:v>
                </c:pt>
                <c:pt idx="46">
                  <c:v>1357171083.6399999</c:v>
                </c:pt>
                <c:pt idx="47">
                  <c:v>1359598962.5999985</c:v>
                </c:pt>
                <c:pt idx="48">
                  <c:v>1358905524.5200007</c:v>
                </c:pt>
                <c:pt idx="49">
                  <c:v>1355572306.6500001</c:v>
                </c:pt>
                <c:pt idx="50">
                  <c:v>1395488914.4699981</c:v>
                </c:pt>
                <c:pt idx="51">
                  <c:v>1357459882.9799991</c:v>
                </c:pt>
                <c:pt idx="52">
                  <c:v>1356978807.4000003</c:v>
                </c:pt>
                <c:pt idx="53">
                  <c:v>1386032012.8399997</c:v>
                </c:pt>
                <c:pt idx="54">
                  <c:v>1377471184.2400005</c:v>
                </c:pt>
                <c:pt idx="55">
                  <c:v>1359400727.8499992</c:v>
                </c:pt>
                <c:pt idx="56">
                  <c:v>1360267110.1699998</c:v>
                </c:pt>
                <c:pt idx="57">
                  <c:v>1392639628.8599992</c:v>
                </c:pt>
                <c:pt idx="58">
                  <c:v>1369504326.3300021</c:v>
                </c:pt>
                <c:pt idx="59">
                  <c:v>1504764276.1900005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BA-441A-9A80-F56ACDC25DA5}"/>
            </c:ext>
          </c:extLst>
        </c:ser>
        <c:ser>
          <c:idx val="1"/>
          <c:order val="1"/>
          <c:tx>
            <c:strRef>
              <c:f>Data1!$P$1</c:f>
              <c:strCache>
                <c:ptCount val="1"/>
                <c:pt idx="0">
                  <c:v> CRR Locked Credit 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 w="25400">
              <a:noFill/>
            </a:ln>
            <a:effectLst/>
          </c:spPr>
          <c:cat>
            <c:numRef>
              <c:f>Data1!$A$459:$A$518</c:f>
              <c:numCache>
                <c:formatCode>m/d/yyyy</c:formatCode>
                <c:ptCount val="60"/>
                <c:pt idx="0">
                  <c:v>45292</c:v>
                </c:pt>
                <c:pt idx="1">
                  <c:v>45293</c:v>
                </c:pt>
                <c:pt idx="2">
                  <c:v>45294</c:v>
                </c:pt>
                <c:pt idx="3">
                  <c:v>45295</c:v>
                </c:pt>
                <c:pt idx="4">
                  <c:v>45296</c:v>
                </c:pt>
                <c:pt idx="5">
                  <c:v>45297</c:v>
                </c:pt>
                <c:pt idx="6">
                  <c:v>45298</c:v>
                </c:pt>
                <c:pt idx="7">
                  <c:v>45299</c:v>
                </c:pt>
                <c:pt idx="8">
                  <c:v>45300</c:v>
                </c:pt>
                <c:pt idx="9">
                  <c:v>45301</c:v>
                </c:pt>
                <c:pt idx="10">
                  <c:v>45302</c:v>
                </c:pt>
                <c:pt idx="11">
                  <c:v>45303</c:v>
                </c:pt>
                <c:pt idx="12">
                  <c:v>45304</c:v>
                </c:pt>
                <c:pt idx="13">
                  <c:v>45305</c:v>
                </c:pt>
                <c:pt idx="14">
                  <c:v>45306</c:v>
                </c:pt>
                <c:pt idx="15">
                  <c:v>45307</c:v>
                </c:pt>
                <c:pt idx="16">
                  <c:v>45308</c:v>
                </c:pt>
                <c:pt idx="17">
                  <c:v>45309</c:v>
                </c:pt>
                <c:pt idx="18">
                  <c:v>45310</c:v>
                </c:pt>
                <c:pt idx="19">
                  <c:v>45311</c:v>
                </c:pt>
                <c:pt idx="20">
                  <c:v>45312</c:v>
                </c:pt>
                <c:pt idx="21">
                  <c:v>45313</c:v>
                </c:pt>
                <c:pt idx="22">
                  <c:v>45314</c:v>
                </c:pt>
                <c:pt idx="23">
                  <c:v>45315</c:v>
                </c:pt>
                <c:pt idx="24">
                  <c:v>45316</c:v>
                </c:pt>
                <c:pt idx="25">
                  <c:v>45317</c:v>
                </c:pt>
                <c:pt idx="26">
                  <c:v>45318</c:v>
                </c:pt>
                <c:pt idx="27">
                  <c:v>45319</c:v>
                </c:pt>
                <c:pt idx="28">
                  <c:v>45320</c:v>
                </c:pt>
                <c:pt idx="29">
                  <c:v>45321</c:v>
                </c:pt>
                <c:pt idx="30">
                  <c:v>45322</c:v>
                </c:pt>
                <c:pt idx="31">
                  <c:v>45323</c:v>
                </c:pt>
                <c:pt idx="32">
                  <c:v>45324</c:v>
                </c:pt>
                <c:pt idx="33">
                  <c:v>45325</c:v>
                </c:pt>
                <c:pt idx="34">
                  <c:v>45326</c:v>
                </c:pt>
                <c:pt idx="35">
                  <c:v>45327</c:v>
                </c:pt>
                <c:pt idx="36">
                  <c:v>45328</c:v>
                </c:pt>
                <c:pt idx="37">
                  <c:v>45329</c:v>
                </c:pt>
                <c:pt idx="38">
                  <c:v>45330</c:v>
                </c:pt>
                <c:pt idx="39">
                  <c:v>45331</c:v>
                </c:pt>
                <c:pt idx="40">
                  <c:v>45332</c:v>
                </c:pt>
                <c:pt idx="41">
                  <c:v>45333</c:v>
                </c:pt>
                <c:pt idx="42">
                  <c:v>45334</c:v>
                </c:pt>
                <c:pt idx="43">
                  <c:v>45335</c:v>
                </c:pt>
                <c:pt idx="44">
                  <c:v>45336</c:v>
                </c:pt>
                <c:pt idx="45">
                  <c:v>45337</c:v>
                </c:pt>
                <c:pt idx="46">
                  <c:v>45338</c:v>
                </c:pt>
                <c:pt idx="47">
                  <c:v>45339</c:v>
                </c:pt>
                <c:pt idx="48">
                  <c:v>45340</c:v>
                </c:pt>
                <c:pt idx="49">
                  <c:v>45341</c:v>
                </c:pt>
                <c:pt idx="50">
                  <c:v>45342</c:v>
                </c:pt>
                <c:pt idx="51">
                  <c:v>45343</c:v>
                </c:pt>
                <c:pt idx="52">
                  <c:v>45344</c:v>
                </c:pt>
                <c:pt idx="53">
                  <c:v>45345</c:v>
                </c:pt>
                <c:pt idx="54">
                  <c:v>45346</c:v>
                </c:pt>
                <c:pt idx="55">
                  <c:v>45347</c:v>
                </c:pt>
                <c:pt idx="56">
                  <c:v>45348</c:v>
                </c:pt>
                <c:pt idx="57">
                  <c:v>45349</c:v>
                </c:pt>
                <c:pt idx="58">
                  <c:v>45350</c:v>
                </c:pt>
                <c:pt idx="59">
                  <c:v>45351</c:v>
                </c:pt>
              </c:numCache>
            </c:numRef>
          </c:cat>
          <c:val>
            <c:numRef>
              <c:f>Data1!$P$459:$P$518</c:f>
              <c:numCache>
                <c:formatCode>_(* #,##0.00_);_(* \(#,##0.00\);_(* "-"??_);_(@_)</c:formatCode>
                <c:ptCount val="6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446813036.54000002</c:v>
                </c:pt>
                <c:pt idx="11">
                  <c:v>446813036.54000002</c:v>
                </c:pt>
                <c:pt idx="12">
                  <c:v>336766815.84000003</c:v>
                </c:pt>
                <c:pt idx="13">
                  <c:v>336766815.84000009</c:v>
                </c:pt>
                <c:pt idx="14">
                  <c:v>336766815.83999997</c:v>
                </c:pt>
                <c:pt idx="15">
                  <c:v>336766815.83999997</c:v>
                </c:pt>
                <c:pt idx="16">
                  <c:v>336766815.83999997</c:v>
                </c:pt>
                <c:pt idx="17">
                  <c:v>1062006068.9100001</c:v>
                </c:pt>
                <c:pt idx="18">
                  <c:v>813284638.81999969</c:v>
                </c:pt>
                <c:pt idx="19">
                  <c:v>813284638.81999969</c:v>
                </c:pt>
                <c:pt idx="20">
                  <c:v>813284638.81999969</c:v>
                </c:pt>
                <c:pt idx="21">
                  <c:v>813284638.81999969</c:v>
                </c:pt>
                <c:pt idx="22">
                  <c:v>813284638.81999969</c:v>
                </c:pt>
                <c:pt idx="23">
                  <c:v>813284638.81999969</c:v>
                </c:pt>
                <c:pt idx="24">
                  <c:v>813284638.81999969</c:v>
                </c:pt>
                <c:pt idx="25">
                  <c:v>813284638.81999969</c:v>
                </c:pt>
                <c:pt idx="26">
                  <c:v>813284638.81999981</c:v>
                </c:pt>
                <c:pt idx="27">
                  <c:v>813284638.81999981</c:v>
                </c:pt>
                <c:pt idx="28">
                  <c:v>813284638.81999981</c:v>
                </c:pt>
                <c:pt idx="29">
                  <c:v>813284638.81999981</c:v>
                </c:pt>
                <c:pt idx="30">
                  <c:v>813284638.81999981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486026578.31</c:v>
                </c:pt>
                <c:pt idx="39">
                  <c:v>393969577.0200001</c:v>
                </c:pt>
                <c:pt idx="40">
                  <c:v>393969577.01999998</c:v>
                </c:pt>
                <c:pt idx="41">
                  <c:v>393969577.0200001</c:v>
                </c:pt>
                <c:pt idx="42">
                  <c:v>393969577.02000004</c:v>
                </c:pt>
                <c:pt idx="43">
                  <c:v>393969577.01999998</c:v>
                </c:pt>
                <c:pt idx="44">
                  <c:v>393969577.01999998</c:v>
                </c:pt>
                <c:pt idx="45">
                  <c:v>979486926.83999991</c:v>
                </c:pt>
                <c:pt idx="46">
                  <c:v>807637198.8900001</c:v>
                </c:pt>
                <c:pt idx="47">
                  <c:v>807637198.8900001</c:v>
                </c:pt>
                <c:pt idx="48">
                  <c:v>807637198.89000022</c:v>
                </c:pt>
                <c:pt idx="49">
                  <c:v>807637198.88999999</c:v>
                </c:pt>
                <c:pt idx="50">
                  <c:v>807637198.8900001</c:v>
                </c:pt>
                <c:pt idx="51">
                  <c:v>807637198.8900001</c:v>
                </c:pt>
                <c:pt idx="52">
                  <c:v>807637198.8900001</c:v>
                </c:pt>
                <c:pt idx="53">
                  <c:v>807637198.8900001</c:v>
                </c:pt>
                <c:pt idx="54">
                  <c:v>807637198.8900001</c:v>
                </c:pt>
                <c:pt idx="55">
                  <c:v>807637198.8900001</c:v>
                </c:pt>
                <c:pt idx="56">
                  <c:v>807637198.8900001</c:v>
                </c:pt>
                <c:pt idx="57">
                  <c:v>807637198.8900001</c:v>
                </c:pt>
                <c:pt idx="58">
                  <c:v>807637198.8900001</c:v>
                </c:pt>
                <c:pt idx="5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BA-441A-9A80-F56ACDC25DA5}"/>
            </c:ext>
          </c:extLst>
        </c:ser>
        <c:ser>
          <c:idx val="2"/>
          <c:order val="2"/>
          <c:tx>
            <c:strRef>
              <c:f>Data1!$Q$1</c:f>
              <c:strCache>
                <c:ptCount val="1"/>
                <c:pt idx="0">
                  <c:v> DAM Exposure </c:v>
                </c:pt>
              </c:strCache>
            </c:strRef>
          </c:tx>
          <c:spPr>
            <a:solidFill>
              <a:srgbClr val="335F82"/>
            </a:solidFill>
            <a:ln w="25400">
              <a:noFill/>
            </a:ln>
            <a:effectLst/>
          </c:spPr>
          <c:cat>
            <c:numRef>
              <c:f>Data1!$A$459:$A$518</c:f>
              <c:numCache>
                <c:formatCode>m/d/yyyy</c:formatCode>
                <c:ptCount val="60"/>
                <c:pt idx="0">
                  <c:v>45292</c:v>
                </c:pt>
                <c:pt idx="1">
                  <c:v>45293</c:v>
                </c:pt>
                <c:pt idx="2">
                  <c:v>45294</c:v>
                </c:pt>
                <c:pt idx="3">
                  <c:v>45295</c:v>
                </c:pt>
                <c:pt idx="4">
                  <c:v>45296</c:v>
                </c:pt>
                <c:pt idx="5">
                  <c:v>45297</c:v>
                </c:pt>
                <c:pt idx="6">
                  <c:v>45298</c:v>
                </c:pt>
                <c:pt idx="7">
                  <c:v>45299</c:v>
                </c:pt>
                <c:pt idx="8">
                  <c:v>45300</c:v>
                </c:pt>
                <c:pt idx="9">
                  <c:v>45301</c:v>
                </c:pt>
                <c:pt idx="10">
                  <c:v>45302</c:v>
                </c:pt>
                <c:pt idx="11">
                  <c:v>45303</c:v>
                </c:pt>
                <c:pt idx="12">
                  <c:v>45304</c:v>
                </c:pt>
                <c:pt idx="13">
                  <c:v>45305</c:v>
                </c:pt>
                <c:pt idx="14">
                  <c:v>45306</c:v>
                </c:pt>
                <c:pt idx="15">
                  <c:v>45307</c:v>
                </c:pt>
                <c:pt idx="16">
                  <c:v>45308</c:v>
                </c:pt>
                <c:pt idx="17">
                  <c:v>45309</c:v>
                </c:pt>
                <c:pt idx="18">
                  <c:v>45310</c:v>
                </c:pt>
                <c:pt idx="19">
                  <c:v>45311</c:v>
                </c:pt>
                <c:pt idx="20">
                  <c:v>45312</c:v>
                </c:pt>
                <c:pt idx="21">
                  <c:v>45313</c:v>
                </c:pt>
                <c:pt idx="22">
                  <c:v>45314</c:v>
                </c:pt>
                <c:pt idx="23">
                  <c:v>45315</c:v>
                </c:pt>
                <c:pt idx="24">
                  <c:v>45316</c:v>
                </c:pt>
                <c:pt idx="25">
                  <c:v>45317</c:v>
                </c:pt>
                <c:pt idx="26">
                  <c:v>45318</c:v>
                </c:pt>
                <c:pt idx="27">
                  <c:v>45319</c:v>
                </c:pt>
                <c:pt idx="28">
                  <c:v>45320</c:v>
                </c:pt>
                <c:pt idx="29">
                  <c:v>45321</c:v>
                </c:pt>
                <c:pt idx="30">
                  <c:v>45322</c:v>
                </c:pt>
                <c:pt idx="31">
                  <c:v>45323</c:v>
                </c:pt>
                <c:pt idx="32">
                  <c:v>45324</c:v>
                </c:pt>
                <c:pt idx="33">
                  <c:v>45325</c:v>
                </c:pt>
                <c:pt idx="34">
                  <c:v>45326</c:v>
                </c:pt>
                <c:pt idx="35">
                  <c:v>45327</c:v>
                </c:pt>
                <c:pt idx="36">
                  <c:v>45328</c:v>
                </c:pt>
                <c:pt idx="37">
                  <c:v>45329</c:v>
                </c:pt>
                <c:pt idx="38">
                  <c:v>45330</c:v>
                </c:pt>
                <c:pt idx="39">
                  <c:v>45331</c:v>
                </c:pt>
                <c:pt idx="40">
                  <c:v>45332</c:v>
                </c:pt>
                <c:pt idx="41">
                  <c:v>45333</c:v>
                </c:pt>
                <c:pt idx="42">
                  <c:v>45334</c:v>
                </c:pt>
                <c:pt idx="43">
                  <c:v>45335</c:v>
                </c:pt>
                <c:pt idx="44">
                  <c:v>45336</c:v>
                </c:pt>
                <c:pt idx="45">
                  <c:v>45337</c:v>
                </c:pt>
                <c:pt idx="46">
                  <c:v>45338</c:v>
                </c:pt>
                <c:pt idx="47">
                  <c:v>45339</c:v>
                </c:pt>
                <c:pt idx="48">
                  <c:v>45340</c:v>
                </c:pt>
                <c:pt idx="49">
                  <c:v>45341</c:v>
                </c:pt>
                <c:pt idx="50">
                  <c:v>45342</c:v>
                </c:pt>
                <c:pt idx="51">
                  <c:v>45343</c:v>
                </c:pt>
                <c:pt idx="52">
                  <c:v>45344</c:v>
                </c:pt>
                <c:pt idx="53">
                  <c:v>45345</c:v>
                </c:pt>
                <c:pt idx="54">
                  <c:v>45346</c:v>
                </c:pt>
                <c:pt idx="55">
                  <c:v>45347</c:v>
                </c:pt>
                <c:pt idx="56">
                  <c:v>45348</c:v>
                </c:pt>
                <c:pt idx="57">
                  <c:v>45349</c:v>
                </c:pt>
                <c:pt idx="58">
                  <c:v>45350</c:v>
                </c:pt>
                <c:pt idx="59">
                  <c:v>45351</c:v>
                </c:pt>
              </c:numCache>
            </c:numRef>
          </c:cat>
          <c:val>
            <c:numRef>
              <c:f>Data1!$Q$459:$Q$518</c:f>
              <c:numCache>
                <c:formatCode>_(* #,##0.00_);_(* \(#,##0.00\);_(* "-"??_);_(@_)</c:formatCode>
                <c:ptCount val="60"/>
                <c:pt idx="0">
                  <c:v>317198442.7899999</c:v>
                </c:pt>
                <c:pt idx="1">
                  <c:v>346729168.49999946</c:v>
                </c:pt>
                <c:pt idx="2">
                  <c:v>329880688.19000006</c:v>
                </c:pt>
                <c:pt idx="3">
                  <c:v>314742686.70000035</c:v>
                </c:pt>
                <c:pt idx="4">
                  <c:v>299294932.05000007</c:v>
                </c:pt>
                <c:pt idx="5">
                  <c:v>333273589.04000014</c:v>
                </c:pt>
                <c:pt idx="6">
                  <c:v>330817749.80999994</c:v>
                </c:pt>
                <c:pt idx="7">
                  <c:v>305017900.72999996</c:v>
                </c:pt>
                <c:pt idx="8">
                  <c:v>350519151.96000028</c:v>
                </c:pt>
                <c:pt idx="9">
                  <c:v>344563694.05000013</c:v>
                </c:pt>
                <c:pt idx="10">
                  <c:v>330234748.18000019</c:v>
                </c:pt>
                <c:pt idx="11">
                  <c:v>327472606.46000028</c:v>
                </c:pt>
                <c:pt idx="12">
                  <c:v>423306754.95999992</c:v>
                </c:pt>
                <c:pt idx="13">
                  <c:v>564117470.48999965</c:v>
                </c:pt>
                <c:pt idx="14">
                  <c:v>967219888.9799999</c:v>
                </c:pt>
                <c:pt idx="15">
                  <c:v>1038627488.6999996</c:v>
                </c:pt>
                <c:pt idx="16">
                  <c:v>635660677.61000037</c:v>
                </c:pt>
                <c:pt idx="17">
                  <c:v>344163187.54999983</c:v>
                </c:pt>
                <c:pt idx="18">
                  <c:v>429223617.69000006</c:v>
                </c:pt>
                <c:pt idx="19">
                  <c:v>437850969.73000014</c:v>
                </c:pt>
                <c:pt idx="20">
                  <c:v>404034174.81999999</c:v>
                </c:pt>
                <c:pt idx="21">
                  <c:v>330529996.74000019</c:v>
                </c:pt>
                <c:pt idx="22">
                  <c:v>324741981.47999996</c:v>
                </c:pt>
                <c:pt idx="23">
                  <c:v>319794120.2499997</c:v>
                </c:pt>
                <c:pt idx="24">
                  <c:v>329962438.51999992</c:v>
                </c:pt>
                <c:pt idx="25">
                  <c:v>301918682.13000011</c:v>
                </c:pt>
                <c:pt idx="26">
                  <c:v>296497194.06999981</c:v>
                </c:pt>
                <c:pt idx="27">
                  <c:v>322458293.96999997</c:v>
                </c:pt>
                <c:pt idx="28">
                  <c:v>297705671.42000008</c:v>
                </c:pt>
                <c:pt idx="29">
                  <c:v>287105060.17999983</c:v>
                </c:pt>
                <c:pt idx="30">
                  <c:v>261593309.43000007</c:v>
                </c:pt>
                <c:pt idx="31">
                  <c:v>243367749.26999998</c:v>
                </c:pt>
                <c:pt idx="32">
                  <c:v>251316507.52999997</c:v>
                </c:pt>
                <c:pt idx="33">
                  <c:v>242205608.19999996</c:v>
                </c:pt>
                <c:pt idx="34">
                  <c:v>256459038.17999998</c:v>
                </c:pt>
                <c:pt idx="35">
                  <c:v>267853215.03</c:v>
                </c:pt>
                <c:pt idx="36">
                  <c:v>254470040.59000003</c:v>
                </c:pt>
                <c:pt idx="37">
                  <c:v>255430205.48999989</c:v>
                </c:pt>
                <c:pt idx="38">
                  <c:v>233610596.60000008</c:v>
                </c:pt>
                <c:pt idx="39">
                  <c:v>253722403.55999997</c:v>
                </c:pt>
                <c:pt idx="40">
                  <c:v>289496858.34000009</c:v>
                </c:pt>
                <c:pt idx="41">
                  <c:v>263673470.34999993</c:v>
                </c:pt>
                <c:pt idx="42">
                  <c:v>287399166.18999988</c:v>
                </c:pt>
                <c:pt idx="43">
                  <c:v>267930607.76999995</c:v>
                </c:pt>
                <c:pt idx="44">
                  <c:v>257437546.03</c:v>
                </c:pt>
                <c:pt idx="45">
                  <c:v>225553910.22999999</c:v>
                </c:pt>
                <c:pt idx="46">
                  <c:v>215033405.36999986</c:v>
                </c:pt>
                <c:pt idx="47">
                  <c:v>275886428.50999999</c:v>
                </c:pt>
                <c:pt idx="48">
                  <c:v>283034533.66000003</c:v>
                </c:pt>
                <c:pt idx="49">
                  <c:v>235138943.60000005</c:v>
                </c:pt>
                <c:pt idx="50">
                  <c:v>240733194.14000022</c:v>
                </c:pt>
                <c:pt idx="51">
                  <c:v>237921920.57999992</c:v>
                </c:pt>
                <c:pt idx="52">
                  <c:v>239341060.93000004</c:v>
                </c:pt>
                <c:pt idx="53">
                  <c:v>244684684.50000009</c:v>
                </c:pt>
                <c:pt idx="54">
                  <c:v>251259283.44999987</c:v>
                </c:pt>
                <c:pt idx="55">
                  <c:v>249976116.79000008</c:v>
                </c:pt>
                <c:pt idx="56">
                  <c:v>303683016.89999986</c:v>
                </c:pt>
                <c:pt idx="57">
                  <c:v>302028018.31</c:v>
                </c:pt>
                <c:pt idx="58">
                  <c:v>259474939.1699999</c:v>
                </c:pt>
                <c:pt idx="59">
                  <c:v>273538261.72999978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BA-441A-9A80-F56ACDC25DA5}"/>
            </c:ext>
          </c:extLst>
        </c:ser>
        <c:ser>
          <c:idx val="3"/>
          <c:order val="3"/>
          <c:tx>
            <c:strRef>
              <c:f>Data1!$R$1</c:f>
              <c:strCache>
                <c:ptCount val="1"/>
                <c:pt idx="0">
                  <c:v> Discretionary Coll </c:v>
                </c:pt>
              </c:strCache>
            </c:strRef>
          </c:tx>
          <c:spPr>
            <a:solidFill>
              <a:srgbClr val="33BED2"/>
            </a:solidFill>
            <a:ln w="25400">
              <a:noFill/>
            </a:ln>
            <a:effectLst/>
          </c:spPr>
          <c:cat>
            <c:numRef>
              <c:f>Data1!$A$459:$A$518</c:f>
              <c:numCache>
                <c:formatCode>m/d/yyyy</c:formatCode>
                <c:ptCount val="60"/>
                <c:pt idx="0">
                  <c:v>45292</c:v>
                </c:pt>
                <c:pt idx="1">
                  <c:v>45293</c:v>
                </c:pt>
                <c:pt idx="2">
                  <c:v>45294</c:v>
                </c:pt>
                <c:pt idx="3">
                  <c:v>45295</c:v>
                </c:pt>
                <c:pt idx="4">
                  <c:v>45296</c:v>
                </c:pt>
                <c:pt idx="5">
                  <c:v>45297</c:v>
                </c:pt>
                <c:pt idx="6">
                  <c:v>45298</c:v>
                </c:pt>
                <c:pt idx="7">
                  <c:v>45299</c:v>
                </c:pt>
                <c:pt idx="8">
                  <c:v>45300</c:v>
                </c:pt>
                <c:pt idx="9">
                  <c:v>45301</c:v>
                </c:pt>
                <c:pt idx="10">
                  <c:v>45302</c:v>
                </c:pt>
                <c:pt idx="11">
                  <c:v>45303</c:v>
                </c:pt>
                <c:pt idx="12">
                  <c:v>45304</c:v>
                </c:pt>
                <c:pt idx="13">
                  <c:v>45305</c:v>
                </c:pt>
                <c:pt idx="14">
                  <c:v>45306</c:v>
                </c:pt>
                <c:pt idx="15">
                  <c:v>45307</c:v>
                </c:pt>
                <c:pt idx="16">
                  <c:v>45308</c:v>
                </c:pt>
                <c:pt idx="17">
                  <c:v>45309</c:v>
                </c:pt>
                <c:pt idx="18">
                  <c:v>45310</c:v>
                </c:pt>
                <c:pt idx="19">
                  <c:v>45311</c:v>
                </c:pt>
                <c:pt idx="20">
                  <c:v>45312</c:v>
                </c:pt>
                <c:pt idx="21">
                  <c:v>45313</c:v>
                </c:pt>
                <c:pt idx="22">
                  <c:v>45314</c:v>
                </c:pt>
                <c:pt idx="23">
                  <c:v>45315</c:v>
                </c:pt>
                <c:pt idx="24">
                  <c:v>45316</c:v>
                </c:pt>
                <c:pt idx="25">
                  <c:v>45317</c:v>
                </c:pt>
                <c:pt idx="26">
                  <c:v>45318</c:v>
                </c:pt>
                <c:pt idx="27">
                  <c:v>45319</c:v>
                </c:pt>
                <c:pt idx="28">
                  <c:v>45320</c:v>
                </c:pt>
                <c:pt idx="29">
                  <c:v>45321</c:v>
                </c:pt>
                <c:pt idx="30">
                  <c:v>45322</c:v>
                </c:pt>
                <c:pt idx="31">
                  <c:v>45323</c:v>
                </c:pt>
                <c:pt idx="32">
                  <c:v>45324</c:v>
                </c:pt>
                <c:pt idx="33">
                  <c:v>45325</c:v>
                </c:pt>
                <c:pt idx="34">
                  <c:v>45326</c:v>
                </c:pt>
                <c:pt idx="35">
                  <c:v>45327</c:v>
                </c:pt>
                <c:pt idx="36">
                  <c:v>45328</c:v>
                </c:pt>
                <c:pt idx="37">
                  <c:v>45329</c:v>
                </c:pt>
                <c:pt idx="38">
                  <c:v>45330</c:v>
                </c:pt>
                <c:pt idx="39">
                  <c:v>45331</c:v>
                </c:pt>
                <c:pt idx="40">
                  <c:v>45332</c:v>
                </c:pt>
                <c:pt idx="41">
                  <c:v>45333</c:v>
                </c:pt>
                <c:pt idx="42">
                  <c:v>45334</c:v>
                </c:pt>
                <c:pt idx="43">
                  <c:v>45335</c:v>
                </c:pt>
                <c:pt idx="44">
                  <c:v>45336</c:v>
                </c:pt>
                <c:pt idx="45">
                  <c:v>45337</c:v>
                </c:pt>
                <c:pt idx="46">
                  <c:v>45338</c:v>
                </c:pt>
                <c:pt idx="47">
                  <c:v>45339</c:v>
                </c:pt>
                <c:pt idx="48">
                  <c:v>45340</c:v>
                </c:pt>
                <c:pt idx="49">
                  <c:v>45341</c:v>
                </c:pt>
                <c:pt idx="50">
                  <c:v>45342</c:v>
                </c:pt>
                <c:pt idx="51">
                  <c:v>45343</c:v>
                </c:pt>
                <c:pt idx="52">
                  <c:v>45344</c:v>
                </c:pt>
                <c:pt idx="53">
                  <c:v>45345</c:v>
                </c:pt>
                <c:pt idx="54">
                  <c:v>45346</c:v>
                </c:pt>
                <c:pt idx="55">
                  <c:v>45347</c:v>
                </c:pt>
                <c:pt idx="56">
                  <c:v>45348</c:v>
                </c:pt>
                <c:pt idx="57">
                  <c:v>45349</c:v>
                </c:pt>
                <c:pt idx="58">
                  <c:v>45350</c:v>
                </c:pt>
                <c:pt idx="59">
                  <c:v>45351</c:v>
                </c:pt>
              </c:numCache>
            </c:numRef>
          </c:cat>
          <c:val>
            <c:numRef>
              <c:f>Data1!$R$459:$R$518</c:f>
              <c:numCache>
                <c:formatCode>_(* #,##0.00_);_(* \(#,##0.00\);_(* "-"??_);_(@_)</c:formatCode>
                <c:ptCount val="60"/>
                <c:pt idx="0">
                  <c:v>4564755592.6100054</c:v>
                </c:pt>
                <c:pt idx="1">
                  <c:v>4531107941.6499996</c:v>
                </c:pt>
                <c:pt idx="2">
                  <c:v>4358177398.8200026</c:v>
                </c:pt>
                <c:pt idx="3">
                  <c:v>4356049752.7299967</c:v>
                </c:pt>
                <c:pt idx="4">
                  <c:v>4592519305.4399986</c:v>
                </c:pt>
                <c:pt idx="5">
                  <c:v>4409365603.0200024</c:v>
                </c:pt>
                <c:pt idx="6">
                  <c:v>4362333585.1600018</c:v>
                </c:pt>
                <c:pt idx="7">
                  <c:v>4576156383.6500006</c:v>
                </c:pt>
                <c:pt idx="8">
                  <c:v>5424158064.0600004</c:v>
                </c:pt>
                <c:pt idx="9">
                  <c:v>5554405728.2900028</c:v>
                </c:pt>
                <c:pt idx="10">
                  <c:v>6409462322.3500013</c:v>
                </c:pt>
                <c:pt idx="11">
                  <c:v>7655527100.7799931</c:v>
                </c:pt>
                <c:pt idx="12">
                  <c:v>7403195875.0499945</c:v>
                </c:pt>
                <c:pt idx="13">
                  <c:v>7229275112.3499985</c:v>
                </c:pt>
                <c:pt idx="14">
                  <c:v>6863782237.6500025</c:v>
                </c:pt>
                <c:pt idx="15">
                  <c:v>6955170261.8899879</c:v>
                </c:pt>
                <c:pt idx="16">
                  <c:v>7412754259.6099958</c:v>
                </c:pt>
                <c:pt idx="17">
                  <c:v>6408209026.0599976</c:v>
                </c:pt>
                <c:pt idx="18">
                  <c:v>6415194556.6800032</c:v>
                </c:pt>
                <c:pt idx="19">
                  <c:v>6470658851.2700052</c:v>
                </c:pt>
                <c:pt idx="20">
                  <c:v>6468896658.96</c:v>
                </c:pt>
                <c:pt idx="21">
                  <c:v>6270171850.8699989</c:v>
                </c:pt>
                <c:pt idx="22">
                  <c:v>5652317294.8900003</c:v>
                </c:pt>
                <c:pt idx="23">
                  <c:v>5294612609.2900028</c:v>
                </c:pt>
                <c:pt idx="24">
                  <c:v>4932260549.4300003</c:v>
                </c:pt>
                <c:pt idx="25">
                  <c:v>4748476132.7100019</c:v>
                </c:pt>
                <c:pt idx="26">
                  <c:v>4752527628.5400066</c:v>
                </c:pt>
                <c:pt idx="27">
                  <c:v>4717799766.710001</c:v>
                </c:pt>
                <c:pt idx="28">
                  <c:v>4720818142.9600039</c:v>
                </c:pt>
                <c:pt idx="29">
                  <c:v>4614668525.8200006</c:v>
                </c:pt>
                <c:pt idx="30">
                  <c:v>4545176584.9799995</c:v>
                </c:pt>
                <c:pt idx="31">
                  <c:v>5247486721.2899933</c:v>
                </c:pt>
                <c:pt idx="32">
                  <c:v>5200036019.9699984</c:v>
                </c:pt>
                <c:pt idx="33">
                  <c:v>5201698379.3599939</c:v>
                </c:pt>
                <c:pt idx="34">
                  <c:v>5174929994.6100006</c:v>
                </c:pt>
                <c:pt idx="35">
                  <c:v>5189933387.3499956</c:v>
                </c:pt>
                <c:pt idx="36">
                  <c:v>5070813250.9300003</c:v>
                </c:pt>
                <c:pt idx="37">
                  <c:v>5190348921.2699966</c:v>
                </c:pt>
                <c:pt idx="38">
                  <c:v>4609846793.2299976</c:v>
                </c:pt>
                <c:pt idx="39">
                  <c:v>4669865612.9700003</c:v>
                </c:pt>
                <c:pt idx="40">
                  <c:v>4663326673.420001</c:v>
                </c:pt>
                <c:pt idx="41">
                  <c:v>4678817576.1100016</c:v>
                </c:pt>
                <c:pt idx="42">
                  <c:v>4698513265.5599976</c:v>
                </c:pt>
                <c:pt idx="43">
                  <c:v>4767648202.1300001</c:v>
                </c:pt>
                <c:pt idx="44">
                  <c:v>4884004284.9499912</c:v>
                </c:pt>
                <c:pt idx="45">
                  <c:v>4255898974.7299995</c:v>
                </c:pt>
                <c:pt idx="46">
                  <c:v>4437271326.1500006</c:v>
                </c:pt>
                <c:pt idx="47">
                  <c:v>4373990424.0499973</c:v>
                </c:pt>
                <c:pt idx="48">
                  <c:v>4367535756.9799967</c:v>
                </c:pt>
                <c:pt idx="49">
                  <c:v>4418764564.9100008</c:v>
                </c:pt>
                <c:pt idx="50">
                  <c:v>4326728223.2500029</c:v>
                </c:pt>
                <c:pt idx="51">
                  <c:v>4250012450.7400002</c:v>
                </c:pt>
                <c:pt idx="52">
                  <c:v>4186043195.1899991</c:v>
                </c:pt>
                <c:pt idx="53">
                  <c:v>4157956725.6599989</c:v>
                </c:pt>
                <c:pt idx="54">
                  <c:v>4159942955.3099971</c:v>
                </c:pt>
                <c:pt idx="55">
                  <c:v>4179296578.3599944</c:v>
                </c:pt>
                <c:pt idx="56">
                  <c:v>4119631472.7500019</c:v>
                </c:pt>
                <c:pt idx="57">
                  <c:v>4077338903.2399974</c:v>
                </c:pt>
                <c:pt idx="58">
                  <c:v>4140730323.6399989</c:v>
                </c:pt>
                <c:pt idx="59">
                  <c:v>4770909366.29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BA-441A-9A80-F56ACDC25D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57326303"/>
        <c:axId val="1357331295"/>
      </c:areaChart>
      <c:dateAx>
        <c:axId val="1357326303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7331295"/>
        <c:crosses val="autoZero"/>
        <c:auto val="1"/>
        <c:lblOffset val="100"/>
        <c:baseTimeUnit val="days"/>
      </c:dateAx>
      <c:valAx>
        <c:axId val="13573312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7326303"/>
        <c:crosses val="autoZero"/>
        <c:crossBetween val="midCat"/>
        <c:dispUnits>
          <c:builtInUnit val="millions"/>
          <c:dispUnitsLbl>
            <c:layout>
              <c:manualLayout>
                <c:xMode val="edge"/>
                <c:yMode val="edge"/>
                <c:x val="1.9035257193303786E-2"/>
                <c:y val="0.37420981126786435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6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16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8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68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Market 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5334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January 2023 -  January 2024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5300" y="53340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5B677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TPEA closely approximates actual/invoice exposure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TPEA adjusted to exclude short pay entities eliminating data skew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433832F-97AD-AEA2-D4D4-02EF027DA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810650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and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F93A8B0-EDFF-50B3-4894-A12C3AE36E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3" y="1295400"/>
            <a:ext cx="8129154" cy="2460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52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53846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January 2023 -  January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730141"/>
            <a:ext cx="47143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exceeds invoice exposure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*TPEA adjusted to exclude short pay entities eliminating data skew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626E3E8B-6010-800F-1BD6-4DB94143C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168088"/>
              </p:ext>
            </p:extLst>
          </p:nvPr>
        </p:nvGraphicFramePr>
        <p:xfrm>
          <a:off x="495300" y="452402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80C47DBE-84A6-F764-EB34-08257B8014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" y="1752600"/>
            <a:ext cx="8097243" cy="2450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January 2023 -  January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437971"/>
            <a:ext cx="48365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Invoice exposure generally exceeds TPEA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TPEA adjusted to exclude short pay entities eliminating data skew 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91221B2-FE49-3408-EF37-5D62C7A88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48308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D776074-1095-27EC-0401-5B375BAF19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1371600"/>
            <a:ext cx="8153400" cy="2467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95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January 2023 -  January 2024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485379"/>
            <a:ext cx="310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57885C-C0E8-AEBC-3628-E87D4EA65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373795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C5DCFA6-B693-1573-22E6-858C1151C8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46" y="1352131"/>
            <a:ext cx="8153400" cy="2467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January 2023 -  January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638800"/>
            <a:ext cx="3201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TPEA generally exceeds Invoice exposure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97540B6-0235-C24B-AD87-6281E6FBE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425860"/>
              </p:ext>
            </p:extLst>
          </p:nvPr>
        </p:nvGraphicFramePr>
        <p:xfrm>
          <a:off x="609600" y="4341622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480991E3-9A7F-9482-2E8A-D15FBF0433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524000"/>
            <a:ext cx="8153400" cy="2462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January 2023 -  January 2024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638800"/>
            <a:ext cx="290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*TPES exceeds actual/invoice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230388-AAD6-835E-12ED-0806CDA38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949201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1C940934-7D16-40F9-3186-D7A1C01602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46" y="1446627"/>
            <a:ext cx="8139546" cy="2467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>
                <a:cs typeface="Times New Roman" panose="02020603050405020304" pitchFamily="18" charset="0"/>
              </a:rPr>
              <a:t>January 2024 – February 2024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1382"/>
            <a:ext cx="8686800" cy="5204618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Total Potential Exposure (TPE) decreased from $1.80 in January 2024 to $1.34 billion in February 2024.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 decreased due to lower forward adjustment factors and real-time and day-ahead prices</a:t>
            </a:r>
          </a:p>
          <a:p>
            <a:pPr marL="344488" lvl="2" indent="-344488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decreased from $5.57 billion in January 2024 to $4.60 billion in February 2024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22319"/>
          </a:xfrm>
        </p:spPr>
        <p:txBody>
          <a:bodyPr/>
          <a:lstStyle/>
          <a:p>
            <a:pPr algn="just"/>
            <a:r>
              <a:rPr lang="en-US" sz="1600" dirty="0">
                <a:cs typeface="Times New Roman" panose="02020603050405020304" pitchFamily="18" charset="0"/>
              </a:rPr>
              <a:t>TPE and Forward Adjustment Factors January 2024 – February 2024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 adjusted to exclude short pay entities eliminating data skew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4CC617-00E4-D3A3-05CA-1D3750CE37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405" y="1529931"/>
            <a:ext cx="7919390" cy="379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HB_NORTH January 2024 – February 2024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4E25771-B9BE-D423-BDB0-8E0CE83CFD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160" y="1520786"/>
            <a:ext cx="7937680" cy="3816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7"/>
          </a:xfrm>
        </p:spPr>
        <p:txBody>
          <a:bodyPr/>
          <a:lstStyle/>
          <a:p>
            <a:r>
              <a:rPr lang="en-US" sz="1600" dirty="0"/>
              <a:t>Available Credit by Type Compared to Total Potential Exposure (TPE) </a:t>
            </a:r>
            <a:br>
              <a:rPr lang="en-US" sz="1600" dirty="0"/>
            </a:br>
            <a:r>
              <a:rPr lang="en-US" sz="1600" dirty="0">
                <a:cs typeface="Times New Roman" panose="02020603050405020304" pitchFamily="18" charset="0"/>
              </a:rPr>
              <a:t>February 2023 – February 2024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7700" y="5486400"/>
            <a:ext cx="7848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 less Defaulted Amounts: TPE – Short-Paid Invoices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6F74435-9818-2325-6E3A-B65691DEE8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889" y="1371600"/>
            <a:ext cx="8216222" cy="383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089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81587"/>
          </a:xfrm>
        </p:spPr>
        <p:txBody>
          <a:bodyPr/>
          <a:lstStyle/>
          <a:p>
            <a:r>
              <a:rPr lang="en-US" sz="1600" dirty="0"/>
              <a:t>Issuer Credit Limits vs Total LC Amounts Per Issuer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7284" y="52578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As of February 29, 2024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There are a total of 36 banks that have issued LCs.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9F27C5-233B-7CEE-A09E-E3C16CA774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112" y="2022757"/>
            <a:ext cx="7806781" cy="2625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245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January 2024 – February 2024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7700" y="5598887"/>
            <a:ext cx="7924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doesn’t include Unsecured Credit Limit or parent guarantees</a:t>
            </a:r>
          </a:p>
          <a:p>
            <a:r>
              <a:rPr lang="en-US" sz="120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  <a:p>
            <a:endParaRPr lang="en-US" sz="1400"/>
          </a:p>
          <a:p>
            <a:endParaRPr lang="en-US" sz="1400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B2ECA20-703E-45A3-985D-51C3EA4E73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3768707"/>
              </p:ext>
            </p:extLst>
          </p:nvPr>
        </p:nvGraphicFramePr>
        <p:xfrm>
          <a:off x="609600" y="1447800"/>
          <a:ext cx="80010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Discretionary Collateral by Market Segment February 2022 - February 2024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73EF1C6-CC50-BC20-D688-B9E6475206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418" y="1600200"/>
            <a:ext cx="7982818" cy="3484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  -  February 2024*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9950" y="795253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1421" y="5791944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*Discretionary collateral doesn’t include Unsecured Credit Limit or parent guarantees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829416-AA7C-DC9A-0952-37E213756F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9984" y="1670151"/>
            <a:ext cx="6444031" cy="3517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171993</TotalTime>
  <Words>895</Words>
  <Application>Microsoft Office PowerPoint</Application>
  <PresentationFormat>On-screen Show (4:3)</PresentationFormat>
  <Paragraphs>152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Highlights January 2024 – February 2024</vt:lpstr>
      <vt:lpstr>TPE and Forward Adjustment Factors January 2024 – February 2024 </vt:lpstr>
      <vt:lpstr>TPE/Real-Time &amp; Day-Ahead Daily Average Settlement Point Prices for HB_NORTH January 2024 – February 2024 </vt:lpstr>
      <vt:lpstr>Available Credit by Type Compared to Total Potential Exposure (TPE)  February 2023 – February 2024</vt:lpstr>
      <vt:lpstr>Issuer Credit Limits vs Total LC Amounts Per Issuer</vt:lpstr>
      <vt:lpstr>Discretionary Collateral January 2024 – February 2024</vt:lpstr>
      <vt:lpstr>Discretionary Collateral by Market Segment February 2022 - February 2024</vt:lpstr>
      <vt:lpstr>TPE and Discretionary Collateral by Market Segment  -  February 2024*</vt:lpstr>
      <vt:lpstr>TPEA Coverage of Settlements January 2023 -  January 2024 </vt:lpstr>
      <vt:lpstr>TPEA Coverage of Settlements January 2023 -  January 2024 </vt:lpstr>
      <vt:lpstr>TPEA Coverage of Settlements January 2023 -  January 2024 </vt:lpstr>
      <vt:lpstr>TPEA Coverage of Settlements January 2023 -  January 2024 </vt:lpstr>
      <vt:lpstr>TPEA Coverage of Settlements January 2023 -  January 2024 </vt:lpstr>
      <vt:lpstr>TPEA Coverage of Settlements January 2023 -  January 2024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Zapanta, Zaldy</cp:lastModifiedBy>
  <cp:revision>1112</cp:revision>
  <cp:lastPrinted>2019-06-18T19:02:16Z</cp:lastPrinted>
  <dcterms:created xsi:type="dcterms:W3CDTF">2016-01-21T15:20:31Z</dcterms:created>
  <dcterms:modified xsi:type="dcterms:W3CDTF">2024-03-15T14:55:07Z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2023-08-11T03:22:48Z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8f01147a-d64c-431b-8326-71285533d140</vt:lpwstr>
  </property>
  <property fmtid="{D5CDD505-2E9C-101B-9397-08002B2CF9AE}" pid="9" name="MSIP_Label_7084cbda-52b8-46fb-a7b7-cb5bd465ed85_ContentBits">
    <vt:lpwstr>0</vt:lpwstr>
  </property>
</Properties>
</file>