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386" r:id="rId8"/>
    <p:sldId id="360" r:id="rId9"/>
    <p:sldId id="387" r:id="rId10"/>
    <p:sldId id="372" r:id="rId11"/>
    <p:sldId id="390" r:id="rId12"/>
    <p:sldId id="389" r:id="rId13"/>
    <p:sldId id="38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orient="horz" pos="3744" userDrawn="1">
          <p15:clr>
            <a:srgbClr val="A4A3A4"/>
          </p15:clr>
        </p15:guide>
        <p15:guide id="4" pos="672" userDrawn="1">
          <p15:clr>
            <a:srgbClr val="A4A3A4"/>
          </p15:clr>
        </p15:guide>
        <p15:guide id="5" pos="50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1" autoAdjust="0"/>
    <p:restoredTop sz="94660"/>
  </p:normalViewPr>
  <p:slideViewPr>
    <p:cSldViewPr showGuides="1">
      <p:cViewPr varScale="1">
        <p:scale>
          <a:sx n="93" d="100"/>
          <a:sy n="93" d="100"/>
        </p:scale>
        <p:origin x="1517" y="62"/>
      </p:cViewPr>
      <p:guideLst>
        <p:guide orient="horz" pos="1104"/>
        <p:guide pos="2880"/>
        <p:guide orient="horz" pos="3744"/>
        <p:guide pos="672"/>
        <p:guide pos="50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3/18/2024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3/18/2024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646878"/>
          </a:xfrm>
          <a:prstGeom prst="rect">
            <a:avLst/>
          </a:prstGeom>
          <a:noFill/>
        </p:spPr>
        <p:txBody>
          <a:bodyPr wrap="square" rtlCol="0">
            <a:spAutoFit/>
          </a:bodyPr>
          <a:lstStyle/>
          <a:p>
            <a:r>
              <a:rPr lang="en-US" sz="2000" b="1" dirty="0"/>
              <a:t>EAL Change Proposals – S1a and S1b  </a:t>
            </a:r>
          </a:p>
          <a:p>
            <a:endParaRPr lang="en-US" sz="2000" b="1" dirty="0"/>
          </a:p>
          <a:p>
            <a:endParaRPr lang="en-US" dirty="0"/>
          </a:p>
          <a:p>
            <a:r>
              <a:rPr lang="en-US" dirty="0"/>
              <a:t>Sanchir Dashnyam</a:t>
            </a:r>
          </a:p>
          <a:p>
            <a:r>
              <a:rPr lang="en-US" dirty="0"/>
              <a:t>ERCOT Market Credit Manager </a:t>
            </a:r>
          </a:p>
          <a:p>
            <a:endParaRPr lang="en-US" dirty="0"/>
          </a:p>
          <a:p>
            <a:r>
              <a:rPr lang="en-US" dirty="0"/>
              <a:t>ERCOT Public</a:t>
            </a:r>
          </a:p>
          <a:p>
            <a:r>
              <a:rPr lang="en-US" dirty="0"/>
              <a:t>March 20, 2024    </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746918"/>
          </a:xfrm>
        </p:spPr>
        <p:txBody>
          <a:bodyPr/>
          <a:lstStyle/>
          <a:p>
            <a:pPr algn="ctr"/>
            <a:r>
              <a:rPr lang="en-US" sz="2000" dirty="0"/>
              <a:t>Invoice Exposures – Definitions  </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42900" y="1295400"/>
            <a:ext cx="8534400" cy="5029200"/>
          </a:xfrm>
        </p:spPr>
        <p:txBody>
          <a:bodyPr/>
          <a:lstStyle/>
          <a:p>
            <a:pPr marL="0" marR="0" lvl="0" indent="0">
              <a:spcBef>
                <a:spcPts val="0"/>
              </a:spcBef>
              <a:spcAft>
                <a:spcPts val="0"/>
              </a:spcAft>
              <a:buNone/>
            </a:pPr>
            <a:r>
              <a:rPr lang="en-US" sz="1500" b="1" dirty="0">
                <a:effectLst/>
                <a:latin typeface="Calibri" panose="020F0502020204030204" pitchFamily="34" charset="0"/>
                <a:ea typeface="Times New Roman" panose="02020603050405020304" pitchFamily="18" charset="0"/>
              </a:rPr>
              <a:t>Invoice exposures – New </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M1 days forward invoices + 7 days look back </a:t>
            </a:r>
            <a:r>
              <a:rPr lang="en-US" sz="1500" u="sng" dirty="0">
                <a:effectLst/>
                <a:latin typeface="Calibri" panose="020F0502020204030204" pitchFamily="34" charset="0"/>
                <a:ea typeface="Times New Roman" panose="02020603050405020304" pitchFamily="18" charset="0"/>
              </a:rPr>
              <a:t>actual</a:t>
            </a:r>
            <a:r>
              <a:rPr lang="en-US" sz="1500" dirty="0">
                <a:effectLst/>
                <a:latin typeface="Calibri" panose="020F0502020204030204" pitchFamily="34" charset="0"/>
                <a:ea typeface="Times New Roman" panose="02020603050405020304" pitchFamily="18" charset="0"/>
              </a:rPr>
              <a:t> invoices </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M1 days could range from 10 to 21 days depending on weekends/holidays, MP activity</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Invoices exclude M&amp;N securitization invoices, CRR auction invoices and miscellaneous invoices relating to $2B distributed to market for Sec N on 6/21/22</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Data is for a period covering 1/1/2022 through 12/31/23</a:t>
            </a:r>
          </a:p>
          <a:p>
            <a:pPr>
              <a:spcBef>
                <a:spcPts val="0"/>
              </a:spcBef>
              <a:buFont typeface="Symbol" panose="05050102010706020507" pitchFamily="18" charset="2"/>
              <a:buChar char=""/>
            </a:pPr>
            <a:endParaRPr lang="en-US" sz="1500"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r>
              <a:rPr lang="en-US" sz="1500" b="1" dirty="0">
                <a:effectLst/>
                <a:latin typeface="Calibri" panose="020F0502020204030204" pitchFamily="34" charset="0"/>
                <a:ea typeface="Times New Roman" panose="02020603050405020304" pitchFamily="18" charset="0"/>
              </a:rPr>
              <a:t>TPEA excludes Uri invoices and PUL uplift</a:t>
            </a:r>
          </a:p>
          <a:p>
            <a:pPr marL="342900" marR="0" lvl="0" indent="-342900">
              <a:spcBef>
                <a:spcPts val="0"/>
              </a:spcBef>
              <a:spcAft>
                <a:spcPts val="0"/>
              </a:spcAft>
              <a:buFont typeface="Symbol" panose="05050102010706020507" pitchFamily="18" charset="2"/>
              <a:buChar char=""/>
            </a:pPr>
            <a:endParaRPr lang="en-US" sz="15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500" dirty="0">
              <a:latin typeface="Calibri" panose="020F0502020204030204" pitchFamily="34" charset="0"/>
              <a:ea typeface="Times New Roman" panose="02020603050405020304" pitchFamily="18" charset="0"/>
            </a:endParaRPr>
          </a:p>
          <a:p>
            <a:pPr marL="0" marR="0" lvl="0" indent="0">
              <a:spcBef>
                <a:spcPts val="0"/>
              </a:spcBef>
              <a:spcAft>
                <a:spcPts val="0"/>
              </a:spcAft>
              <a:buNone/>
            </a:pPr>
            <a:r>
              <a:rPr lang="en-US" sz="1500" b="1" dirty="0">
                <a:latin typeface="Calibri" panose="020F0502020204030204" pitchFamily="34" charset="0"/>
                <a:ea typeface="Times New Roman" panose="02020603050405020304" pitchFamily="18" charset="0"/>
              </a:rPr>
              <a:t>TPEA – Invoice exposures = Gap </a:t>
            </a:r>
            <a:endParaRPr lang="en-US" sz="1500" b="1"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Negative gap is when invoice exposures exceed TPEA (less than -$10,000) </a:t>
            </a:r>
          </a:p>
          <a:p>
            <a:pPr marL="342900" marR="0" lvl="0" indent="-342900">
              <a:spcBef>
                <a:spcPts val="0"/>
              </a:spcBef>
              <a:spcAft>
                <a:spcPts val="0"/>
              </a:spcAft>
              <a:buFont typeface="Symbol" panose="05050102010706020507" pitchFamily="18" charset="2"/>
              <a:buChar char=""/>
            </a:pPr>
            <a:r>
              <a:rPr lang="en-US" sz="1500" dirty="0">
                <a:latin typeface="Calibri" panose="020F0502020204030204" pitchFamily="34" charset="0"/>
                <a:ea typeface="Times New Roman" panose="02020603050405020304" pitchFamily="18" charset="0"/>
              </a:rPr>
              <a:t>Positive gap is when TPEA exceeds invoice exposures (more than $10,000) </a:t>
            </a:r>
            <a:endParaRPr lang="en-US" sz="1500"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endParaRPr lang="en-US" sz="15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771117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442118"/>
          </a:xfrm>
        </p:spPr>
        <p:txBody>
          <a:bodyPr/>
          <a:lstStyle/>
          <a:p>
            <a:pPr algn="ctr"/>
            <a:r>
              <a:rPr lang="en-US" sz="2000" dirty="0"/>
              <a:t>Current EAL Formula vs. Scenarios #1, #1a and 1b</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42900" y="914400"/>
            <a:ext cx="8724900" cy="5562600"/>
          </a:xfrm>
        </p:spPr>
        <p:txBody>
          <a:bodyPr/>
          <a:lstStyle/>
          <a:p>
            <a:pPr marL="0" marR="0" indent="0">
              <a:lnSpc>
                <a:spcPct val="107000"/>
              </a:lnSpc>
              <a:spcBef>
                <a:spcPts val="0"/>
              </a:spcBef>
              <a:spcAft>
                <a:spcPts val="0"/>
              </a:spcAft>
              <a:buNone/>
            </a:pPr>
            <a:r>
              <a:rPr lang="en-US" sz="1400" b="1" dirty="0">
                <a:ea typeface="Times New Roman" panose="02020603050405020304" pitchFamily="18" charset="0"/>
              </a:rPr>
              <a:t>Current: </a:t>
            </a:r>
            <a:r>
              <a:rPr lang="en-US" sz="1400" dirty="0">
                <a:effectLst/>
                <a:ea typeface="Times New Roman" panose="02020603050405020304" pitchFamily="18" charset="0"/>
              </a:rPr>
              <a:t>EAL </a:t>
            </a:r>
            <a:r>
              <a:rPr lang="en-US" sz="1400" i="1" baseline="-25000" dirty="0">
                <a:effectLst/>
                <a:ea typeface="Times New Roman" panose="02020603050405020304" pitchFamily="18" charset="0"/>
              </a:rPr>
              <a:t>q</a:t>
            </a:r>
            <a:r>
              <a:rPr lang="en-US" sz="1400" dirty="0">
                <a:effectLst/>
                <a:ea typeface="Times New Roman" panose="02020603050405020304" pitchFamily="18" charset="0"/>
              </a:rPr>
              <a:t> = Max [IEL during the first 40-day period only beginning on the date that the Counter-Party commences activity in ERCOT markets, </a:t>
            </a:r>
            <a:r>
              <a:rPr lang="en-US" sz="1400" dirty="0">
                <a:effectLst/>
                <a:highlight>
                  <a:srgbClr val="00FFFF"/>
                </a:highlight>
                <a:ea typeface="Times New Roman" panose="02020603050405020304" pitchFamily="18" charset="0"/>
              </a:rPr>
              <a:t>RFAF * Max {RTLE during the previous </a:t>
            </a:r>
            <a:r>
              <a:rPr lang="en-US" sz="1400" i="1" dirty="0" err="1">
                <a:effectLst/>
                <a:highlight>
                  <a:srgbClr val="00FFFF"/>
                </a:highlight>
                <a:ea typeface="Times New Roman" panose="02020603050405020304" pitchFamily="18" charset="0"/>
              </a:rPr>
              <a:t>lrq</a:t>
            </a:r>
            <a:r>
              <a:rPr lang="en-US" sz="1400" i="1" dirty="0">
                <a:effectLst/>
                <a:highlight>
                  <a:srgbClr val="00FFFF"/>
                </a:highlight>
                <a:ea typeface="Times New Roman" panose="02020603050405020304" pitchFamily="18" charset="0"/>
              </a:rPr>
              <a:t> </a:t>
            </a:r>
            <a:r>
              <a:rPr lang="en-US" sz="1400" dirty="0">
                <a:effectLst/>
                <a:highlight>
                  <a:srgbClr val="00FFFF"/>
                </a:highlight>
                <a:ea typeface="Times New Roman" panose="02020603050405020304" pitchFamily="18" charset="0"/>
              </a:rPr>
              <a:t>days}, RTLF</a:t>
            </a:r>
            <a:r>
              <a:rPr lang="en-US" sz="1400" dirty="0">
                <a:effectLst/>
                <a:ea typeface="Times New Roman" panose="02020603050405020304" pitchFamily="18" charset="0"/>
              </a:rPr>
              <a:t>] + </a:t>
            </a:r>
            <a:r>
              <a:rPr lang="en-US" sz="1400" dirty="0">
                <a:effectLst/>
                <a:highlight>
                  <a:srgbClr val="FF0000"/>
                </a:highlight>
                <a:ea typeface="Times New Roman" panose="02020603050405020304" pitchFamily="18" charset="0"/>
              </a:rPr>
              <a:t>DFAF * DALE</a:t>
            </a:r>
            <a:r>
              <a:rPr lang="en-US" sz="1400" dirty="0">
                <a:effectLst/>
                <a:ea typeface="Times New Roman" panose="02020603050405020304" pitchFamily="18" charset="0"/>
              </a:rPr>
              <a:t> + </a:t>
            </a:r>
            <a:r>
              <a:rPr lang="en-US" sz="1400" dirty="0">
                <a:effectLst/>
                <a:highlight>
                  <a:srgbClr val="00FF00"/>
                </a:highlight>
                <a:ea typeface="Times New Roman" panose="02020603050405020304" pitchFamily="18" charset="0"/>
              </a:rPr>
              <a:t>Max [RTLCNS, Max {URTA during the previous </a:t>
            </a:r>
            <a:r>
              <a:rPr lang="en-US" sz="1400" i="1" dirty="0" err="1">
                <a:effectLst/>
                <a:highlight>
                  <a:srgbClr val="00FF00"/>
                </a:highlight>
                <a:ea typeface="Times New Roman" panose="02020603050405020304" pitchFamily="18" charset="0"/>
              </a:rPr>
              <a:t>lrq</a:t>
            </a:r>
            <a:r>
              <a:rPr lang="en-US" sz="1400" i="1" dirty="0">
                <a:effectLst/>
                <a:highlight>
                  <a:srgbClr val="00FF00"/>
                </a:highlight>
                <a:ea typeface="Times New Roman" panose="02020603050405020304" pitchFamily="18" charset="0"/>
              </a:rPr>
              <a:t> </a:t>
            </a:r>
            <a:r>
              <a:rPr lang="en-US" sz="1400" dirty="0">
                <a:effectLst/>
                <a:highlight>
                  <a:srgbClr val="00FF00"/>
                </a:highlight>
                <a:ea typeface="Times New Roman" panose="02020603050405020304" pitchFamily="18" charset="0"/>
              </a:rPr>
              <a:t>days}]</a:t>
            </a:r>
            <a:r>
              <a:rPr lang="en-US" sz="1400" dirty="0">
                <a:effectLst/>
                <a:ea typeface="Times New Roman" panose="02020603050405020304" pitchFamily="18" charset="0"/>
              </a:rPr>
              <a:t> + OUT</a:t>
            </a:r>
            <a:r>
              <a:rPr lang="en-US" sz="1400" i="1" baseline="-25000" dirty="0">
                <a:effectLst/>
                <a:ea typeface="Times New Roman" panose="02020603050405020304" pitchFamily="18" charset="0"/>
              </a:rPr>
              <a:t> q</a:t>
            </a:r>
            <a:r>
              <a:rPr lang="en-US" sz="1400" dirty="0">
                <a:effectLst/>
                <a:ea typeface="Times New Roman" panose="02020603050405020304" pitchFamily="18" charset="0"/>
              </a:rPr>
              <a:t> + ILE</a:t>
            </a:r>
            <a:r>
              <a:rPr lang="en-US" sz="1400" baseline="-25000" dirty="0">
                <a:effectLst/>
                <a:ea typeface="Times New Roman" panose="02020603050405020304" pitchFamily="18" charset="0"/>
              </a:rPr>
              <a:t> </a:t>
            </a:r>
            <a:r>
              <a:rPr lang="en-US" sz="1400" i="1" baseline="-25000" dirty="0">
                <a:effectLst/>
                <a:ea typeface="Times New Roman" panose="02020603050405020304" pitchFamily="18" charset="0"/>
              </a:rPr>
              <a:t>q</a:t>
            </a:r>
          </a:p>
          <a:p>
            <a:pPr marL="0" marR="0" indent="0" algn="ctr">
              <a:lnSpc>
                <a:spcPct val="107000"/>
              </a:lnSpc>
              <a:spcBef>
                <a:spcPts val="0"/>
              </a:spcBef>
              <a:spcAft>
                <a:spcPts val="0"/>
              </a:spcAft>
              <a:buNone/>
            </a:pPr>
            <a:endParaRPr lang="en-US" sz="1400" i="1" baseline="-25000" dirty="0">
              <a:latin typeface="+mj-lt"/>
              <a:ea typeface="Times New Roman" panose="02020603050405020304" pitchFamily="18" charset="0"/>
            </a:endParaRPr>
          </a:p>
          <a:p>
            <a:pPr marL="0" indent="0" algn="ctr">
              <a:lnSpc>
                <a:spcPct val="107000"/>
              </a:lnSpc>
              <a:spcBef>
                <a:spcPts val="0"/>
              </a:spcBef>
              <a:buNone/>
            </a:pPr>
            <a:r>
              <a:rPr lang="en-US" sz="1400" dirty="0">
                <a:effectLst/>
                <a:latin typeface="+mj-lt"/>
                <a:ea typeface="Times New Roman" panose="02020603050405020304" pitchFamily="18" charset="0"/>
              </a:rPr>
              <a:t>OUT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OIA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UDAA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UFA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UTA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CARD</a:t>
            </a:r>
          </a:p>
          <a:p>
            <a:pPr marL="0" marR="0" indent="0" algn="ctr">
              <a:lnSpc>
                <a:spcPct val="107000"/>
              </a:lnSpc>
              <a:spcBef>
                <a:spcPts val="0"/>
              </a:spcBef>
              <a:spcAft>
                <a:spcPts val="0"/>
              </a:spcAft>
              <a:buNone/>
            </a:pPr>
            <a:endParaRPr lang="en-US" sz="1400" i="1" baseline="-25000" dirty="0">
              <a:latin typeface="+mj-lt"/>
              <a:ea typeface="Times New Roman" panose="02020603050405020304" pitchFamily="18" charset="0"/>
            </a:endParaRPr>
          </a:p>
          <a:p>
            <a:pPr marL="0" indent="0">
              <a:lnSpc>
                <a:spcPct val="105000"/>
              </a:lnSpc>
              <a:spcBef>
                <a:spcPts val="0"/>
              </a:spcBef>
              <a:buNone/>
            </a:pPr>
            <a:r>
              <a:rPr lang="en-US" sz="1400" b="1" dirty="0">
                <a:latin typeface="Arial-BoldMT"/>
                <a:ea typeface="Calibri" panose="020F0502020204030204" pitchFamily="34" charset="0"/>
                <a:cs typeface="Arial-BoldMT"/>
              </a:rPr>
              <a:t>Scenario #1: </a:t>
            </a:r>
            <a:r>
              <a:rPr lang="en-US" sz="1400" dirty="0">
                <a:effectLst/>
                <a:latin typeface="Arial-BoldMT"/>
                <a:ea typeface="Calibri" panose="020F0502020204030204" pitchFamily="34" charset="0"/>
                <a:cs typeface="Arial-BoldMT"/>
              </a:rPr>
              <a:t> </a:t>
            </a:r>
            <a:r>
              <a:rPr lang="en-US" sz="1400" dirty="0">
                <a:solidFill>
                  <a:srgbClr val="000000"/>
                </a:solidFill>
                <a:effectLst/>
                <a:latin typeface="Calibri" panose="020F0502020204030204" pitchFamily="34" charset="0"/>
                <a:ea typeface="Calibri" panose="020F0502020204030204" pitchFamily="34" charset="0"/>
              </a:rPr>
              <a:t>EAL t = Max [</a:t>
            </a:r>
            <a:r>
              <a:rPr lang="en-US" sz="1400" strike="sngStrike" dirty="0">
                <a:solidFill>
                  <a:srgbClr val="FF0000"/>
                </a:solidFill>
                <a:effectLst/>
                <a:latin typeface="Calibri" panose="020F0502020204030204" pitchFamily="34" charset="0"/>
                <a:ea typeface="Calibri" panose="020F0502020204030204" pitchFamily="34" charset="0"/>
              </a:rPr>
              <a:t>RFAF *</a:t>
            </a:r>
            <a:r>
              <a:rPr lang="en-US" sz="1400" dirty="0">
                <a:solidFill>
                  <a:srgbClr val="FF0000"/>
                </a:solidFill>
                <a:effectLst/>
                <a:latin typeface="Calibri" panose="020F0502020204030204" pitchFamily="34" charset="0"/>
                <a:ea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rPr>
              <a:t>Max {</a:t>
            </a:r>
            <a:r>
              <a:rPr lang="en-US" sz="1400" strike="sngStrike" dirty="0">
                <a:solidFill>
                  <a:srgbClr val="FF0000"/>
                </a:solidFill>
                <a:effectLst/>
                <a:latin typeface="Calibri" panose="020F0502020204030204" pitchFamily="34" charset="0"/>
                <a:ea typeface="Calibri" panose="020F0502020204030204" pitchFamily="34" charset="0"/>
              </a:rPr>
              <a:t> RT</a:t>
            </a:r>
            <a:r>
              <a:rPr lang="en-US" sz="1400" dirty="0">
                <a:solidFill>
                  <a:srgbClr val="FF0000"/>
                </a:solidFill>
                <a:effectLst/>
                <a:latin typeface="Calibri" panose="020F0502020204030204" pitchFamily="34" charset="0"/>
                <a:ea typeface="Calibri" panose="020F0502020204030204" pitchFamily="34" charset="0"/>
              </a:rPr>
              <a:t>N</a:t>
            </a:r>
            <a:r>
              <a:rPr lang="en-US" sz="1400" dirty="0">
                <a:solidFill>
                  <a:srgbClr val="000000"/>
                </a:solidFill>
                <a:effectLst/>
                <a:latin typeface="Calibri" panose="020F0502020204030204" pitchFamily="34" charset="0"/>
                <a:ea typeface="Calibri" panose="020F0502020204030204" pitchFamily="34" charset="0"/>
              </a:rPr>
              <a:t>LE during the previous </a:t>
            </a:r>
            <a:r>
              <a:rPr lang="en-US" sz="1400" dirty="0" err="1">
                <a:solidFill>
                  <a:srgbClr val="000000"/>
                </a:solidFill>
                <a:effectLst/>
                <a:latin typeface="Calibri" panose="020F0502020204030204" pitchFamily="34" charset="0"/>
                <a:ea typeface="Calibri" panose="020F0502020204030204" pitchFamily="34" charset="0"/>
              </a:rPr>
              <a:t>lrt</a:t>
            </a:r>
            <a:r>
              <a:rPr lang="en-US" sz="1400" dirty="0">
                <a:solidFill>
                  <a:srgbClr val="000000"/>
                </a:solidFill>
                <a:effectLst/>
                <a:latin typeface="Calibri" panose="020F0502020204030204" pitchFamily="34" charset="0"/>
                <a:ea typeface="Calibri" panose="020F0502020204030204" pitchFamily="34" charset="0"/>
              </a:rPr>
              <a:t> days}, </a:t>
            </a:r>
            <a:r>
              <a:rPr lang="en-US" sz="1400" dirty="0">
                <a:solidFill>
                  <a:srgbClr val="FF0000"/>
                </a:solidFill>
                <a:effectLst/>
                <a:latin typeface="Calibri" panose="020F0502020204030204" pitchFamily="34" charset="0"/>
                <a:ea typeface="Calibri" panose="020F0502020204030204" pitchFamily="34" charset="0"/>
              </a:rPr>
              <a:t>FAF*</a:t>
            </a:r>
            <a:r>
              <a:rPr lang="en-US" sz="1400" strike="sngStrike" dirty="0">
                <a:solidFill>
                  <a:srgbClr val="FF0000"/>
                </a:solidFill>
                <a:effectLst/>
                <a:latin typeface="Calibri" panose="020F0502020204030204" pitchFamily="34" charset="0"/>
                <a:ea typeface="Calibri" panose="020F0502020204030204" pitchFamily="34" charset="0"/>
              </a:rPr>
              <a:t>RT</a:t>
            </a:r>
            <a:r>
              <a:rPr lang="en-US" sz="1400" dirty="0">
                <a:solidFill>
                  <a:srgbClr val="FF0000"/>
                </a:solidFill>
                <a:effectLst/>
                <a:latin typeface="Calibri" panose="020F0502020204030204" pitchFamily="34" charset="0"/>
                <a:ea typeface="Calibri" panose="020F0502020204030204" pitchFamily="34" charset="0"/>
              </a:rPr>
              <a:t>N</a:t>
            </a:r>
            <a:r>
              <a:rPr lang="en-US" sz="1400" dirty="0">
                <a:solidFill>
                  <a:srgbClr val="000000"/>
                </a:solidFill>
                <a:effectLst/>
                <a:latin typeface="Calibri" panose="020F0502020204030204" pitchFamily="34" charset="0"/>
                <a:ea typeface="Calibri" panose="020F0502020204030204" pitchFamily="34" charset="0"/>
              </a:rPr>
              <a:t>L</a:t>
            </a:r>
            <a:r>
              <a:rPr lang="en-US" sz="1400" dirty="0">
                <a:effectLst/>
                <a:latin typeface="Calibri" panose="020F0502020204030204" pitchFamily="34" charset="0"/>
                <a:ea typeface="Calibri" panose="020F0502020204030204" pitchFamily="34" charset="0"/>
              </a:rPr>
              <a:t>F]</a:t>
            </a:r>
            <a:r>
              <a:rPr lang="en-US" sz="1400" dirty="0">
                <a:solidFill>
                  <a:srgbClr val="000000"/>
                </a:solidFill>
                <a:effectLst/>
                <a:latin typeface="Calibri" panose="020F0502020204030204" pitchFamily="34" charset="0"/>
                <a:ea typeface="Calibri" panose="020F0502020204030204" pitchFamily="34" charset="0"/>
              </a:rPr>
              <a:t> </a:t>
            </a:r>
            <a:r>
              <a:rPr lang="en-US" sz="1400" strike="sngStrike" dirty="0">
                <a:solidFill>
                  <a:srgbClr val="FF0000"/>
                </a:solidFill>
                <a:effectLst/>
                <a:latin typeface="Calibri" panose="020F0502020204030204" pitchFamily="34" charset="0"/>
                <a:ea typeface="Calibri" panose="020F0502020204030204" pitchFamily="34" charset="0"/>
              </a:rPr>
              <a:t>+ DFAF * DALE</a:t>
            </a:r>
            <a:r>
              <a:rPr lang="en-US" sz="1400" dirty="0">
                <a:solidFill>
                  <a:srgbClr val="FF0000"/>
                </a:solidFill>
                <a:effectLst/>
                <a:latin typeface="Calibri" panose="020F0502020204030204" pitchFamily="34" charset="0"/>
                <a:ea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rPr>
              <a:t>+ </a:t>
            </a:r>
            <a:r>
              <a:rPr lang="en-US" sz="1400" dirty="0">
                <a:solidFill>
                  <a:srgbClr val="FF0000"/>
                </a:solidFill>
                <a:effectLst/>
                <a:latin typeface="Calibri" panose="020F0502020204030204" pitchFamily="34" charset="0"/>
                <a:ea typeface="Calibri" panose="020F0502020204030204" pitchFamily="34" charset="0"/>
              </a:rPr>
              <a:t>Max </a:t>
            </a:r>
            <a:r>
              <a:rPr lang="en-US" sz="1400" strike="sngStrike" dirty="0">
                <a:solidFill>
                  <a:srgbClr val="FF0000"/>
                </a:solidFill>
                <a:effectLst/>
                <a:latin typeface="Calibri" panose="020F0502020204030204" pitchFamily="34" charset="0"/>
                <a:ea typeface="Calibri" panose="020F0502020204030204" pitchFamily="34" charset="0"/>
              </a:rPr>
              <a:t>[</a:t>
            </a:r>
            <a:r>
              <a:rPr lang="en-US" sz="1400" strike="sngStrike" dirty="0">
                <a:solidFill>
                  <a:srgbClr val="000000"/>
                </a:solidFill>
                <a:effectLst/>
                <a:latin typeface="Calibri" panose="020F0502020204030204" pitchFamily="34" charset="0"/>
                <a:ea typeface="Calibri" panose="020F0502020204030204" pitchFamily="34" charset="0"/>
              </a:rPr>
              <a:t>RTLCNS</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dirty="0">
                <a:solidFill>
                  <a:srgbClr val="FF0000"/>
                </a:solidFill>
                <a:effectLst/>
                <a:latin typeface="Calibri" panose="020F0502020204030204" pitchFamily="34" charset="0"/>
                <a:ea typeface="Calibri" panose="020F0502020204030204" pitchFamily="34" charset="0"/>
              </a:rPr>
              <a:t>NLCD,</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dirty="0">
                <a:effectLst/>
                <a:latin typeface="Calibri" panose="020F0502020204030204" pitchFamily="34" charset="0"/>
                <a:ea typeface="Calibri" panose="020F0502020204030204" pitchFamily="34" charset="0"/>
              </a:rPr>
              <a:t>Max {U</a:t>
            </a:r>
            <a:r>
              <a:rPr lang="en-US" sz="1400" dirty="0">
                <a:solidFill>
                  <a:srgbClr val="FF0000"/>
                </a:solidFill>
                <a:effectLst/>
                <a:latin typeface="Calibri" panose="020F0502020204030204" pitchFamily="34" charset="0"/>
                <a:ea typeface="Calibri" panose="020F0502020204030204" pitchFamily="34" charset="0"/>
              </a:rPr>
              <a:t>LE</a:t>
            </a:r>
            <a:r>
              <a:rPr lang="en-US" sz="1400" strike="sngStrike" dirty="0">
                <a:solidFill>
                  <a:srgbClr val="FF0000"/>
                </a:solidFill>
                <a:effectLst/>
                <a:latin typeface="Calibri" panose="020F0502020204030204" pitchFamily="34" charset="0"/>
                <a:ea typeface="Calibri" panose="020F0502020204030204" pitchFamily="34" charset="0"/>
              </a:rPr>
              <a:t>RTA</a:t>
            </a:r>
            <a:r>
              <a:rPr lang="en-US" sz="1400" dirty="0">
                <a:effectLst/>
                <a:latin typeface="Calibri" panose="020F0502020204030204" pitchFamily="34" charset="0"/>
                <a:ea typeface="Calibri" panose="020F0502020204030204" pitchFamily="34" charset="0"/>
              </a:rPr>
              <a:t> during the previous </a:t>
            </a:r>
            <a:r>
              <a:rPr lang="en-US" sz="1400" dirty="0" err="1">
                <a:effectLst/>
                <a:latin typeface="Calibri" panose="020F0502020204030204" pitchFamily="34" charset="0"/>
                <a:ea typeface="Calibri" panose="020F0502020204030204" pitchFamily="34" charset="0"/>
              </a:rPr>
              <a:t>lrq</a:t>
            </a:r>
            <a:r>
              <a:rPr lang="en-US" sz="1400" dirty="0">
                <a:effectLst/>
                <a:latin typeface="Calibri" panose="020F0502020204030204" pitchFamily="34" charset="0"/>
                <a:ea typeface="Calibri" panose="020F0502020204030204" pitchFamily="34" charset="0"/>
              </a:rPr>
              <a:t> days}</a:t>
            </a:r>
            <a:r>
              <a:rPr lang="en-US" sz="1400" strike="sngStrike" dirty="0">
                <a:solidFill>
                  <a:srgbClr val="FF0000"/>
                </a:solidFill>
                <a:effectLst/>
                <a:latin typeface="Calibri" panose="020F0502020204030204" pitchFamily="34" charset="0"/>
                <a:ea typeface="Calibri" panose="020F0502020204030204" pitchFamily="34" charset="0"/>
              </a:rPr>
              <a:t>]</a:t>
            </a:r>
            <a:r>
              <a:rPr lang="en-US" sz="1400" dirty="0">
                <a:solidFill>
                  <a:srgbClr val="FF0000"/>
                </a:solidFill>
                <a:effectLst/>
                <a:latin typeface="Calibri" panose="020F0502020204030204" pitchFamily="34" charset="0"/>
                <a:ea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rPr>
              <a:t>+ OUT </a:t>
            </a:r>
            <a:r>
              <a:rPr lang="en-US" sz="1400" dirty="0">
                <a:solidFill>
                  <a:srgbClr val="000000"/>
                </a:solidFill>
                <a:effectLst/>
                <a:highlight>
                  <a:srgbClr val="FFFF00"/>
                </a:highlight>
                <a:latin typeface="Calibri" panose="020F0502020204030204" pitchFamily="34" charset="0"/>
                <a:ea typeface="Calibri" panose="020F0502020204030204" pitchFamily="34" charset="0"/>
              </a:rPr>
              <a:t>(included UDAA)</a:t>
            </a:r>
            <a:r>
              <a:rPr lang="en-US" sz="1400" dirty="0">
                <a:solidFill>
                  <a:srgbClr val="000000"/>
                </a:solidFill>
                <a:effectLst/>
                <a:latin typeface="Calibri" panose="020F0502020204030204" pitchFamily="34" charset="0"/>
                <a:ea typeface="Calibri" panose="020F0502020204030204" pitchFamily="34" charset="0"/>
              </a:rPr>
              <a:t> </a:t>
            </a:r>
            <a:r>
              <a:rPr lang="en-US" sz="1400" i="1" baseline="-25000" dirty="0">
                <a:solidFill>
                  <a:srgbClr val="000000"/>
                </a:solidFill>
                <a:effectLst/>
                <a:latin typeface="Calibri" panose="020F0502020204030204" pitchFamily="34" charset="0"/>
                <a:ea typeface="Calibri" panose="020F0502020204030204" pitchFamily="34" charset="0"/>
              </a:rPr>
              <a:t>  </a:t>
            </a:r>
            <a:endParaRPr lang="en-US" sz="140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endParaRPr lang="en-US" sz="1000" b="1"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rPr>
              <a:t>NLE </a:t>
            </a:r>
            <a:r>
              <a:rPr lang="en-US" sz="1000" dirty="0">
                <a:solidFill>
                  <a:srgbClr val="000000"/>
                </a:solidFill>
                <a:effectLst/>
                <a:latin typeface="Calibri" panose="020F0502020204030204" pitchFamily="34" charset="0"/>
                <a:ea typeface="Calibri" panose="020F0502020204030204" pitchFamily="34" charset="0"/>
              </a:rPr>
              <a:t>= Total net liability extrapolated  (Last 14 days RTM Initial Statement Average + Last 14 days DAM Initial Statement Average based on RTM Initial OD)*M1. Use same RTM ODs for DAM as well</a:t>
            </a:r>
            <a:endParaRPr lang="en-US" sz="1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rPr>
              <a:t>NLF</a:t>
            </a:r>
            <a:r>
              <a:rPr lang="en-US" sz="1000" dirty="0">
                <a:solidFill>
                  <a:srgbClr val="000000"/>
                </a:solidFill>
                <a:effectLst/>
                <a:latin typeface="Calibri" panose="020F0502020204030204" pitchFamily="34" charset="0"/>
                <a:ea typeface="Calibri" panose="020F0502020204030204" pitchFamily="34" charset="0"/>
              </a:rPr>
              <a:t> = net liability forward = 1.5 * NLCD</a:t>
            </a:r>
            <a:endParaRPr lang="en-US" sz="1000" dirty="0">
              <a:solidFill>
                <a:srgbClr val="000000"/>
              </a:solidFill>
              <a:effectLst/>
              <a:highlight>
                <a:srgbClr val="FFFF00"/>
              </a:highlight>
              <a:latin typeface="Calibri" panose="020F0502020204030204" pitchFamily="34" charset="0"/>
              <a:ea typeface="Calibri" panose="020F0502020204030204" pitchFamily="34" charset="0"/>
            </a:endParaRPr>
          </a:p>
          <a:p>
            <a:pPr marL="0" marR="0">
              <a:lnSpc>
                <a:spcPct val="105000"/>
              </a:lnSpc>
              <a:spcBef>
                <a:spcPts val="0"/>
              </a:spcBef>
              <a:spcAft>
                <a:spcPts val="0"/>
              </a:spcAft>
            </a:pPr>
            <a:r>
              <a:rPr lang="en-US" sz="1000" b="1" i="1" dirty="0">
                <a:solidFill>
                  <a:srgbClr val="000000"/>
                </a:solidFill>
                <a:effectLst/>
                <a:latin typeface="Calibri" panose="020F0502020204030204" pitchFamily="34" charset="0"/>
                <a:ea typeface="Calibri" panose="020F0502020204030204" pitchFamily="34" charset="0"/>
              </a:rPr>
              <a:t>NLCD</a:t>
            </a:r>
            <a:r>
              <a:rPr lang="en-US" sz="1000" dirty="0">
                <a:solidFill>
                  <a:srgbClr val="000000"/>
                </a:solidFill>
                <a:effectLst/>
                <a:latin typeface="Calibri" panose="020F0502020204030204" pitchFamily="34" charset="0"/>
                <a:ea typeface="Calibri" panose="020F0502020204030204" pitchFamily="34" charset="0"/>
              </a:rPr>
              <a:t> = (7 most recent Operating days Real time estimates + 7 most recent DAM ODs day-ahead) if settled data is available use settled else estimates – no price cap</a:t>
            </a:r>
          </a:p>
          <a:p>
            <a:pPr marL="0" marR="0">
              <a:lnSpc>
                <a:spcPct val="105000"/>
              </a:lnSpc>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rPr>
              <a:t>FAF</a:t>
            </a:r>
            <a:r>
              <a:rPr lang="en-US" sz="1000" dirty="0">
                <a:solidFill>
                  <a:srgbClr val="000000"/>
                </a:solidFill>
                <a:effectLst/>
                <a:latin typeface="Calibri" panose="020F0502020204030204" pitchFamily="34" charset="0"/>
                <a:ea typeface="Calibri" panose="020F0502020204030204" pitchFamily="34" charset="0"/>
              </a:rPr>
              <a:t> = 21 future / most recent days 7 RTM Prices</a:t>
            </a:r>
            <a:endParaRPr lang="en-US" sz="1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rPr>
              <a:t>ULE</a:t>
            </a:r>
            <a:r>
              <a:rPr lang="en-US" sz="1000" dirty="0">
                <a:solidFill>
                  <a:srgbClr val="000000"/>
                </a:solidFill>
                <a:effectLst/>
                <a:latin typeface="Calibri" panose="020F0502020204030204" pitchFamily="34" charset="0"/>
                <a:ea typeface="Calibri" panose="020F0502020204030204" pitchFamily="34" charset="0"/>
              </a:rPr>
              <a:t> = unbilled liability extrapolated (Last 14 days RTM Initial Statement Average + Last 14 days DAM Initial Statement Average based on RTM Initial OD)*M2 -  use same RTM ODs for DAM as well</a:t>
            </a:r>
          </a:p>
          <a:p>
            <a:pPr marL="0" marR="0" indent="0">
              <a:spcBef>
                <a:spcPts val="0"/>
              </a:spcBef>
              <a:spcAft>
                <a:spcPts val="0"/>
              </a:spcAft>
              <a:buNone/>
            </a:pPr>
            <a:br>
              <a:rPr lang="en-US" sz="1000" b="1" dirty="0">
                <a:solidFill>
                  <a:srgbClr val="000000"/>
                </a:solidFill>
                <a:latin typeface="Calibri" panose="020F0502020204030204" pitchFamily="34" charset="0"/>
                <a:ea typeface="Times New Roman" panose="02020603050405020304" pitchFamily="18" charset="0"/>
              </a:rPr>
            </a:br>
            <a:endParaRPr lang="en-US" sz="1000" b="1" dirty="0">
              <a:solidFill>
                <a:srgbClr val="000000"/>
              </a:solidFill>
              <a:latin typeface="Calibri" panose="020F0502020204030204" pitchFamily="34" charset="0"/>
              <a:ea typeface="Times New Roman" panose="02020603050405020304" pitchFamily="18" charset="0"/>
            </a:endParaRPr>
          </a:p>
          <a:p>
            <a:pPr marL="0" marR="0" indent="0">
              <a:lnSpc>
                <a:spcPct val="105000"/>
              </a:lnSpc>
              <a:spcBef>
                <a:spcPts val="0"/>
              </a:spcBef>
              <a:spcAft>
                <a:spcPts val="0"/>
              </a:spcAft>
              <a:buNone/>
            </a:pPr>
            <a:r>
              <a:rPr lang="en-US" sz="1600" b="1" dirty="0">
                <a:latin typeface="Arial-BoldMT"/>
                <a:ea typeface="Calibri" panose="020F0502020204030204" pitchFamily="34" charset="0"/>
                <a:cs typeface="Arial-BoldMT"/>
              </a:rPr>
              <a:t>Scenario #1a: </a:t>
            </a:r>
            <a:r>
              <a:rPr lang="en-US" sz="1600" dirty="0">
                <a:effectLst/>
                <a:latin typeface="Arial-BoldMT"/>
                <a:ea typeface="Calibri" panose="020F0502020204030204" pitchFamily="34" charset="0"/>
                <a:cs typeface="Arial-BoldMT"/>
              </a:rPr>
              <a:t> </a:t>
            </a:r>
            <a:r>
              <a:rPr lang="en-US" sz="1600" dirty="0">
                <a:solidFill>
                  <a:srgbClr val="000000"/>
                </a:solidFill>
                <a:effectLst/>
                <a:latin typeface="Calibri" panose="020F0502020204030204" pitchFamily="34" charset="0"/>
                <a:ea typeface="Calibri" panose="020F0502020204030204" pitchFamily="34" charset="0"/>
              </a:rPr>
              <a:t>EAL =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RFAF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 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LE during the previous </a:t>
            </a:r>
            <a:r>
              <a:rPr lang="en-US" sz="1600" dirty="0" err="1">
                <a:solidFill>
                  <a:srgbClr val="000000"/>
                </a:solidFill>
                <a:effectLst/>
                <a:highlight>
                  <a:srgbClr val="00FFFF"/>
                </a:highlight>
                <a:latin typeface="Calibri" panose="020F0502020204030204" pitchFamily="34" charset="0"/>
                <a:ea typeface="Calibri" panose="020F0502020204030204" pitchFamily="34" charset="0"/>
              </a:rPr>
              <a:t>lrt</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days},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FAF*</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a:t>
            </a:r>
            <a:r>
              <a:rPr lang="en-US" sz="1600" dirty="0">
                <a:effectLst/>
                <a:highlight>
                  <a:srgbClr val="00FFFF"/>
                </a:highlight>
                <a:latin typeface="Calibri" panose="020F0502020204030204" pitchFamily="34" charset="0"/>
                <a:ea typeface="Calibri" panose="020F0502020204030204" pitchFamily="34" charset="0"/>
              </a:rPr>
              <a:t>F]</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a:t>
            </a:r>
            <a:r>
              <a:rPr lang="en-US" sz="1600" strike="sngStrike" dirty="0">
                <a:solidFill>
                  <a:srgbClr val="FF0000"/>
                </a:solidFill>
                <a:effectLst/>
                <a:latin typeface="Calibri" panose="020F0502020204030204" pitchFamily="34" charset="0"/>
                <a:ea typeface="Calibri" panose="020F0502020204030204" pitchFamily="34" charset="0"/>
              </a:rPr>
              <a:t>+ DFAF * DALE</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a:t>
            </a:r>
            <a:r>
              <a:rPr lang="en-US" sz="1600" strike="sngStrike" dirty="0">
                <a:solidFill>
                  <a:srgbClr val="000000"/>
                </a:solidFill>
                <a:effectLst/>
                <a:highlight>
                  <a:srgbClr val="00FF00"/>
                </a:highlight>
                <a:latin typeface="Calibri" panose="020F0502020204030204" pitchFamily="34" charset="0"/>
                <a:ea typeface="Calibri" panose="020F0502020204030204" pitchFamily="34" charset="0"/>
              </a:rPr>
              <a:t>RTLCNS</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RTLCNS + UDAA),</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effectLst/>
                <a:highlight>
                  <a:srgbClr val="00FF00"/>
                </a:highlight>
                <a:latin typeface="Calibri" panose="020F0502020204030204" pitchFamily="34" charset="0"/>
                <a:ea typeface="Calibri" panose="020F0502020204030204" pitchFamily="34" charset="0"/>
              </a:rPr>
              <a:t>Max {U</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LE</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RTA</a:t>
            </a:r>
            <a:r>
              <a:rPr lang="en-US" sz="1600" dirty="0">
                <a:effectLst/>
                <a:highlight>
                  <a:srgbClr val="00FF00"/>
                </a:highlight>
                <a:latin typeface="Calibri" panose="020F0502020204030204" pitchFamily="34" charset="0"/>
                <a:ea typeface="Calibri" panose="020F0502020204030204" pitchFamily="34" charset="0"/>
              </a:rPr>
              <a:t> during the previous </a:t>
            </a:r>
            <a:r>
              <a:rPr lang="en-US" sz="1600" dirty="0" err="1">
                <a:effectLst/>
                <a:highlight>
                  <a:srgbClr val="00FF00"/>
                </a:highlight>
                <a:latin typeface="Calibri" panose="020F0502020204030204" pitchFamily="34" charset="0"/>
                <a:ea typeface="Calibri" panose="020F0502020204030204" pitchFamily="34" charset="0"/>
              </a:rPr>
              <a:t>lrq</a:t>
            </a:r>
            <a:r>
              <a:rPr lang="en-US" sz="1600" dirty="0">
                <a:effectLst/>
                <a:highlight>
                  <a:srgbClr val="00FF00"/>
                </a:highlight>
                <a:latin typeface="Calibri" panose="020F0502020204030204" pitchFamily="34" charset="0"/>
                <a:ea typeface="Calibri" panose="020F0502020204030204" pitchFamily="34" charset="0"/>
              </a:rPr>
              <a:t> days}</a:t>
            </a:r>
            <a:r>
              <a:rPr lang="en-US" sz="1600" strike="sngStrike"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OUT</a:t>
            </a:r>
            <a:r>
              <a:rPr lang="en-US" sz="1600" i="1" baseline="-25000" dirty="0">
                <a:solidFill>
                  <a:srgbClr val="000000"/>
                </a:solidFill>
                <a:effectLst/>
                <a:latin typeface="Calibri" panose="020F0502020204030204" pitchFamily="34" charset="0"/>
                <a:ea typeface="Calibri" panose="020F0502020204030204" pitchFamily="34" charset="0"/>
              </a:rPr>
              <a:t> </a:t>
            </a:r>
            <a:endParaRPr lang="en-US" sz="1600" dirty="0">
              <a:solidFill>
                <a:srgbClr val="000000"/>
              </a:solidFill>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endParaRPr lang="en-US" sz="1600" dirty="0">
              <a:effectLst/>
              <a:latin typeface="Calibri" panose="020F0502020204030204" pitchFamily="34" charset="0"/>
              <a:ea typeface="Calibri" panose="020F0502020204030204" pitchFamily="34" charset="0"/>
            </a:endParaRPr>
          </a:p>
          <a:p>
            <a:pPr marL="0" indent="0">
              <a:lnSpc>
                <a:spcPct val="105000"/>
              </a:lnSpc>
              <a:spcBef>
                <a:spcPts val="0"/>
              </a:spcBef>
              <a:buNone/>
            </a:pPr>
            <a:r>
              <a:rPr lang="en-US" sz="1600" b="1" dirty="0">
                <a:latin typeface="Arial-BoldMT"/>
                <a:ea typeface="Calibri" panose="020F0502020204030204" pitchFamily="34" charset="0"/>
                <a:cs typeface="Arial-BoldMT"/>
              </a:rPr>
              <a:t>Scenario #1b </a:t>
            </a:r>
            <a:r>
              <a:rPr lang="en-US" sz="1600" dirty="0">
                <a:effectLst/>
                <a:latin typeface="Arial-BoldMT"/>
                <a:ea typeface="Calibri" panose="020F0502020204030204" pitchFamily="34" charset="0"/>
                <a:cs typeface="Arial-BoldMT"/>
              </a:rPr>
              <a:t> </a:t>
            </a:r>
            <a:r>
              <a:rPr lang="en-US" sz="1600" dirty="0">
                <a:solidFill>
                  <a:srgbClr val="000000"/>
                </a:solidFill>
                <a:effectLst/>
                <a:latin typeface="Calibri" panose="020F0502020204030204" pitchFamily="34" charset="0"/>
                <a:ea typeface="Calibri" panose="020F0502020204030204" pitchFamily="34" charset="0"/>
              </a:rPr>
              <a:t>EAL t = Max [</a:t>
            </a:r>
            <a:r>
              <a:rPr lang="en-US" sz="1600" strike="sngStrike" dirty="0">
                <a:solidFill>
                  <a:srgbClr val="FF0000"/>
                </a:solidFill>
                <a:effectLst/>
                <a:latin typeface="Calibri" panose="020F0502020204030204" pitchFamily="34" charset="0"/>
                <a:ea typeface="Calibri" panose="020F0502020204030204" pitchFamily="34" charset="0"/>
              </a:rPr>
              <a:t>RFAF *</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Max {</a:t>
            </a:r>
            <a:r>
              <a:rPr lang="en-US" sz="1600" strike="sngStrike" dirty="0">
                <a:solidFill>
                  <a:srgbClr val="FF0000"/>
                </a:solidFill>
                <a:effectLst/>
                <a:latin typeface="Calibri" panose="020F0502020204030204" pitchFamily="34" charset="0"/>
                <a:ea typeface="Calibri" panose="020F0502020204030204" pitchFamily="34" charset="0"/>
              </a:rPr>
              <a:t> RT</a:t>
            </a:r>
            <a:r>
              <a:rPr lang="en-US" sz="1600" dirty="0">
                <a:solidFill>
                  <a:srgbClr val="FF0000"/>
                </a:solidFill>
                <a:effectLst/>
                <a:latin typeface="Calibri" panose="020F0502020204030204" pitchFamily="34" charset="0"/>
                <a:ea typeface="Calibri" panose="020F0502020204030204" pitchFamily="34" charset="0"/>
              </a:rPr>
              <a:t>N</a:t>
            </a:r>
            <a:r>
              <a:rPr lang="en-US" sz="1600" dirty="0">
                <a:solidFill>
                  <a:srgbClr val="000000"/>
                </a:solidFill>
                <a:effectLst/>
                <a:latin typeface="Calibri" panose="020F0502020204030204" pitchFamily="34" charset="0"/>
                <a:ea typeface="Calibri" panose="020F0502020204030204" pitchFamily="34" charset="0"/>
              </a:rPr>
              <a:t>LE during the previous </a:t>
            </a:r>
            <a:r>
              <a:rPr lang="en-US" sz="1600" dirty="0" err="1">
                <a:solidFill>
                  <a:srgbClr val="000000"/>
                </a:solidFill>
                <a:effectLst/>
                <a:latin typeface="Calibri" panose="020F0502020204030204" pitchFamily="34" charset="0"/>
                <a:ea typeface="Calibri" panose="020F0502020204030204" pitchFamily="34" charset="0"/>
              </a:rPr>
              <a:t>lrt</a:t>
            </a:r>
            <a:r>
              <a:rPr lang="en-US" sz="1600" dirty="0">
                <a:solidFill>
                  <a:srgbClr val="000000"/>
                </a:solidFill>
                <a:effectLst/>
                <a:latin typeface="Calibri" panose="020F0502020204030204" pitchFamily="34" charset="0"/>
                <a:ea typeface="Calibri" panose="020F0502020204030204" pitchFamily="34" charset="0"/>
              </a:rPr>
              <a:t> days}, </a:t>
            </a:r>
            <a:r>
              <a:rPr lang="en-US" sz="1600" dirty="0">
                <a:solidFill>
                  <a:srgbClr val="FF0000"/>
                </a:solidFill>
                <a:effectLst/>
                <a:latin typeface="Calibri" panose="020F0502020204030204" pitchFamily="34" charset="0"/>
                <a:ea typeface="Calibri" panose="020F0502020204030204" pitchFamily="34" charset="0"/>
              </a:rPr>
              <a:t>FAF*</a:t>
            </a:r>
            <a:r>
              <a:rPr lang="en-US" sz="1600" strike="sngStrike" dirty="0">
                <a:solidFill>
                  <a:srgbClr val="FF0000"/>
                </a:solidFill>
                <a:effectLst/>
                <a:latin typeface="Calibri" panose="020F0502020204030204" pitchFamily="34" charset="0"/>
                <a:ea typeface="Calibri" panose="020F0502020204030204" pitchFamily="34" charset="0"/>
              </a:rPr>
              <a:t>RT</a:t>
            </a:r>
            <a:r>
              <a:rPr lang="en-US" sz="1600" dirty="0">
                <a:solidFill>
                  <a:srgbClr val="FF0000"/>
                </a:solidFill>
                <a:effectLst/>
                <a:latin typeface="Calibri" panose="020F0502020204030204" pitchFamily="34" charset="0"/>
                <a:ea typeface="Calibri" panose="020F0502020204030204" pitchFamily="34" charset="0"/>
              </a:rPr>
              <a:t>N</a:t>
            </a:r>
            <a:r>
              <a:rPr lang="en-US" sz="1600" dirty="0">
                <a:solidFill>
                  <a:srgbClr val="000000"/>
                </a:solidFill>
                <a:effectLst/>
                <a:latin typeface="Calibri" panose="020F0502020204030204" pitchFamily="34" charset="0"/>
                <a:ea typeface="Calibri" panose="020F0502020204030204" pitchFamily="34" charset="0"/>
              </a:rPr>
              <a:t>L</a:t>
            </a:r>
            <a:r>
              <a:rPr lang="en-US" sz="1600" dirty="0">
                <a:effectLst/>
                <a:latin typeface="Calibri" panose="020F0502020204030204" pitchFamily="34" charset="0"/>
                <a:ea typeface="Calibri" panose="020F0502020204030204" pitchFamily="34" charset="0"/>
              </a:rPr>
              <a:t>F]</a:t>
            </a:r>
            <a:r>
              <a:rPr lang="en-US" sz="1600" dirty="0">
                <a:solidFill>
                  <a:srgbClr val="000000"/>
                </a:solidFill>
                <a:effectLst/>
                <a:latin typeface="Calibri" panose="020F0502020204030204" pitchFamily="34" charset="0"/>
                <a:ea typeface="Calibri" panose="020F0502020204030204" pitchFamily="34" charset="0"/>
              </a:rPr>
              <a:t> </a:t>
            </a:r>
            <a:r>
              <a:rPr lang="en-US" sz="1600" strike="sngStrike" dirty="0">
                <a:solidFill>
                  <a:srgbClr val="FF0000"/>
                </a:solidFill>
                <a:effectLst/>
                <a:latin typeface="Calibri" panose="020F0502020204030204" pitchFamily="34" charset="0"/>
                <a:ea typeface="Calibri" panose="020F0502020204030204" pitchFamily="34" charset="0"/>
              </a:rPr>
              <a:t>+ DFAF * DALE</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a:t>
            </a:r>
            <a:r>
              <a:rPr lang="en-US" sz="1600" dirty="0">
                <a:solidFill>
                  <a:srgbClr val="FF0000"/>
                </a:solidFill>
                <a:effectLst/>
                <a:latin typeface="Calibri" panose="020F0502020204030204" pitchFamily="34" charset="0"/>
                <a:ea typeface="Calibri" panose="020F0502020204030204" pitchFamily="34" charset="0"/>
              </a:rPr>
              <a:t>Max </a:t>
            </a:r>
            <a:r>
              <a:rPr lang="en-US" sz="1600" strike="sngStrike" dirty="0">
                <a:solidFill>
                  <a:srgbClr val="FF0000"/>
                </a:solidFill>
                <a:effectLst/>
                <a:latin typeface="Calibri" panose="020F0502020204030204" pitchFamily="34" charset="0"/>
                <a:ea typeface="Calibri" panose="020F0502020204030204" pitchFamily="34" charset="0"/>
              </a:rPr>
              <a:t>[</a:t>
            </a:r>
            <a:r>
              <a:rPr lang="en-US" sz="1600" strike="sngStrike" dirty="0">
                <a:solidFill>
                  <a:srgbClr val="000000"/>
                </a:solidFill>
                <a:effectLst/>
                <a:latin typeface="Calibri" panose="020F0502020204030204" pitchFamily="34" charset="0"/>
                <a:ea typeface="Calibri" panose="020F0502020204030204" pitchFamily="34" charset="0"/>
              </a:rPr>
              <a:t>RTLCNS</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dirty="0">
                <a:solidFill>
                  <a:srgbClr val="FF0000"/>
                </a:solidFill>
                <a:effectLst/>
                <a:latin typeface="Calibri" panose="020F0502020204030204" pitchFamily="34" charset="0"/>
                <a:ea typeface="Calibri" panose="020F0502020204030204" pitchFamily="34" charset="0"/>
              </a:rPr>
              <a:t>NLCD,</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Max {U</a:t>
            </a:r>
            <a:r>
              <a:rPr lang="en-US" sz="1600" dirty="0">
                <a:solidFill>
                  <a:srgbClr val="FF0000"/>
                </a:solidFill>
                <a:effectLst/>
                <a:latin typeface="Calibri" panose="020F0502020204030204" pitchFamily="34" charset="0"/>
                <a:ea typeface="Calibri" panose="020F0502020204030204" pitchFamily="34" charset="0"/>
              </a:rPr>
              <a:t>LE</a:t>
            </a:r>
            <a:r>
              <a:rPr lang="en-US" sz="1600" strike="sngStrike" dirty="0">
                <a:solidFill>
                  <a:srgbClr val="FF0000"/>
                </a:solidFill>
                <a:effectLst/>
                <a:latin typeface="Calibri" panose="020F0502020204030204" pitchFamily="34" charset="0"/>
                <a:ea typeface="Calibri" panose="020F0502020204030204" pitchFamily="34" charset="0"/>
              </a:rPr>
              <a:t>RTA</a:t>
            </a:r>
            <a:r>
              <a:rPr lang="en-US" sz="1600" dirty="0">
                <a:effectLst/>
                <a:latin typeface="Calibri" panose="020F0502020204030204" pitchFamily="34" charset="0"/>
                <a:ea typeface="Calibri" panose="020F0502020204030204" pitchFamily="34" charset="0"/>
              </a:rPr>
              <a:t> during the previous </a:t>
            </a:r>
            <a:r>
              <a:rPr lang="en-US" sz="1600" dirty="0" err="1">
                <a:effectLst/>
                <a:latin typeface="Calibri" panose="020F0502020204030204" pitchFamily="34" charset="0"/>
                <a:ea typeface="Calibri" panose="020F0502020204030204" pitchFamily="34" charset="0"/>
              </a:rPr>
              <a:t>lrq</a:t>
            </a:r>
            <a:r>
              <a:rPr lang="en-US" sz="1600" dirty="0">
                <a:effectLst/>
                <a:latin typeface="Calibri" panose="020F0502020204030204" pitchFamily="34" charset="0"/>
                <a:ea typeface="Calibri" panose="020F0502020204030204" pitchFamily="34" charset="0"/>
              </a:rPr>
              <a:t> days}</a:t>
            </a:r>
            <a:r>
              <a:rPr lang="en-US" sz="1600" strike="sngStrike"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OUT  </a:t>
            </a:r>
            <a:r>
              <a:rPr lang="en-US" sz="1600" i="1" baseline="-25000" dirty="0">
                <a:solidFill>
                  <a:srgbClr val="000000"/>
                </a:solidFill>
                <a:effectLst/>
                <a:latin typeface="Calibri" panose="020F0502020204030204" pitchFamily="34" charset="0"/>
                <a:ea typeface="Calibri" panose="020F0502020204030204" pitchFamily="34" charset="0"/>
              </a:rPr>
              <a:t>  </a:t>
            </a:r>
            <a:endParaRPr lang="en-US" sz="1600" dirty="0">
              <a:solidFill>
                <a:srgbClr val="000000"/>
              </a:solidFill>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dirty="0">
                <a:solidFill>
                  <a:srgbClr val="000000"/>
                </a:solidFill>
                <a:effectLst/>
                <a:latin typeface="Calibri" panose="020F0502020204030204" pitchFamily="34" charset="0"/>
                <a:ea typeface="Calibri" panose="020F0502020204030204" pitchFamily="34" charset="0"/>
              </a:rPr>
              <a:t>OUT</a:t>
            </a:r>
            <a:r>
              <a:rPr lang="en-US" sz="1600" i="1" baseline="-25000" dirty="0">
                <a:solidFill>
                  <a:srgbClr val="00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t = OIA + UFA + UTA + CARD </a:t>
            </a:r>
            <a:r>
              <a:rPr lang="en-US" sz="1600" dirty="0">
                <a:solidFill>
                  <a:srgbClr val="000000"/>
                </a:solidFill>
                <a:effectLst/>
                <a:highlight>
                  <a:srgbClr val="FFFF00"/>
                </a:highlight>
                <a:latin typeface="Calibri" panose="020F0502020204030204" pitchFamily="34" charset="0"/>
                <a:ea typeface="Calibri" panose="020F0502020204030204" pitchFamily="34" charset="0"/>
              </a:rPr>
              <a:t>(S1a and S1b excludes UDAA) </a:t>
            </a:r>
          </a:p>
          <a:p>
            <a:pPr marL="0" marR="0" indent="0">
              <a:spcBef>
                <a:spcPts val="0"/>
              </a:spcBef>
              <a:spcAft>
                <a:spcPts val="0"/>
              </a:spcAft>
              <a:buNone/>
            </a:pPr>
            <a:endParaRPr lang="en-US" sz="1600" b="1"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876911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Market</a:t>
            </a:r>
          </a:p>
        </p:txBody>
      </p:sp>
      <p:sp>
        <p:nvSpPr>
          <p:cNvPr id="3" name="Content Placeholder 2"/>
          <p:cNvSpPr>
            <a:spLocks noGrp="1"/>
          </p:cNvSpPr>
          <p:nvPr>
            <p:ph idx="1"/>
          </p:nvPr>
        </p:nvSpPr>
        <p:spPr>
          <a:xfrm>
            <a:off x="157899" y="762000"/>
            <a:ext cx="8458200" cy="42672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7" name="Content Placeholder 2">
            <a:extLst>
              <a:ext uri="{FF2B5EF4-FFF2-40B4-BE49-F238E27FC236}">
                <a16:creationId xmlns:a16="http://schemas.microsoft.com/office/drawing/2014/main" id="{2AE9D83F-F8AA-8E0B-90A4-F5BCA2681B35}"/>
              </a:ext>
            </a:extLst>
          </p:cNvPr>
          <p:cNvSpPr txBox="1">
            <a:spLocks/>
          </p:cNvSpPr>
          <p:nvPr/>
        </p:nvSpPr>
        <p:spPr>
          <a:xfrm>
            <a:off x="190500" y="3414945"/>
            <a:ext cx="8839200" cy="322850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endParaRPr lang="en-US" sz="1100" b="1" dirty="0">
              <a:latin typeface="Calibri" panose="020F0502020204030204" pitchFamily="34" charset="0"/>
              <a:ea typeface="Times New Roman" panose="02020603050405020304" pitchFamily="18" charset="0"/>
            </a:endParaRPr>
          </a:p>
          <a:p>
            <a:pPr marL="0" indent="0">
              <a:spcBef>
                <a:spcPts val="0"/>
              </a:spcBef>
              <a:buNone/>
            </a:pPr>
            <a:r>
              <a:rPr lang="en-US" sz="1100" b="1" dirty="0">
                <a:latin typeface="Calibri" panose="020F0502020204030204" pitchFamily="34" charset="0"/>
                <a:ea typeface="Times New Roman" panose="02020603050405020304" pitchFamily="18" charset="0"/>
              </a:rPr>
              <a:t>Goal for EAL changes </a:t>
            </a:r>
          </a:p>
          <a:p>
            <a:pPr marL="0" indent="0">
              <a:spcBef>
                <a:spcPts val="0"/>
              </a:spcBef>
              <a:buNone/>
            </a:pPr>
            <a:endParaRPr lang="en-US" sz="1100" dirty="0">
              <a:latin typeface="Calibri" panose="020F0502020204030204" pitchFamily="34" charset="0"/>
              <a:ea typeface="Times New Roman" panose="02020603050405020304" pitchFamily="18" charset="0"/>
            </a:endParaRPr>
          </a:p>
          <a:p>
            <a:pPr marL="0" indent="0">
              <a:spcBef>
                <a:spcPts val="0"/>
              </a:spcBef>
              <a:buNone/>
            </a:pPr>
            <a:r>
              <a:rPr lang="en-US" sz="1100" b="1" dirty="0">
                <a:latin typeface="Calibri" panose="020F0502020204030204" pitchFamily="34" charset="0"/>
                <a:ea typeface="Times New Roman" panose="02020603050405020304" pitchFamily="18" charset="0"/>
              </a:rPr>
              <a:t>Minimize negative gaps</a:t>
            </a: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Focus on high stress (sudden spike/winter vs sustained high periods/summer) periods to ensure minimum negative gaps  </a:t>
            </a: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Timing lag – close the lag/shorten it so that to minimize negative gaps which tend to happen right before the event </a:t>
            </a: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Validate the proposals to cut down negative gaps more so during high stress periods vs. shoulder months when not much is happening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marL="0" indent="0">
              <a:spcBef>
                <a:spcPts val="0"/>
              </a:spcBef>
              <a:buNone/>
            </a:pPr>
            <a:r>
              <a:rPr lang="en-US" sz="1100" b="1" dirty="0">
                <a:latin typeface="Calibri" panose="020F0502020204030204" pitchFamily="34" charset="0"/>
                <a:ea typeface="Times New Roman" panose="02020603050405020304" pitchFamily="18" charset="0"/>
              </a:rPr>
              <a:t>Lower positive gaps </a:t>
            </a: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Focus on double tops to eliminate unreasonably high positive gaps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3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500" dirty="0">
              <a:latin typeface="Calibri" panose="020F0502020204030204" pitchFamily="34" charset="0"/>
              <a:ea typeface="Times New Roman" panose="02020603050405020304" pitchFamily="18" charset="0"/>
            </a:endParaRPr>
          </a:p>
        </p:txBody>
      </p:sp>
      <p:pic>
        <p:nvPicPr>
          <p:cNvPr id="11" name="Picture 10">
            <a:extLst>
              <a:ext uri="{FF2B5EF4-FFF2-40B4-BE49-F238E27FC236}">
                <a16:creationId xmlns:a16="http://schemas.microsoft.com/office/drawing/2014/main" id="{DB71F515-959C-A991-26F4-C8C6A9F4FB7A}"/>
              </a:ext>
            </a:extLst>
          </p:cNvPr>
          <p:cNvPicPr>
            <a:picLocks noChangeAspect="1"/>
          </p:cNvPicPr>
          <p:nvPr/>
        </p:nvPicPr>
        <p:blipFill>
          <a:blip r:embed="rId2"/>
          <a:stretch>
            <a:fillRect/>
          </a:stretch>
        </p:blipFill>
        <p:spPr>
          <a:xfrm>
            <a:off x="990600" y="755501"/>
            <a:ext cx="6581775" cy="2529035"/>
          </a:xfrm>
          <a:prstGeom prst="rect">
            <a:avLst/>
          </a:prstGeom>
        </p:spPr>
      </p:pic>
    </p:spTree>
    <p:extLst>
      <p:ext uri="{BB962C8B-B14F-4D97-AF65-F5344CB8AC3E}">
        <p14:creationId xmlns:p14="http://schemas.microsoft.com/office/powerpoint/2010/main" val="2023651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Gaps: Winter storm Elliott </a:t>
            </a:r>
          </a:p>
        </p:txBody>
      </p:sp>
      <p:sp>
        <p:nvSpPr>
          <p:cNvPr id="3" name="Content Placeholder 2"/>
          <p:cNvSpPr>
            <a:spLocks noGrp="1"/>
          </p:cNvSpPr>
          <p:nvPr>
            <p:ph idx="1"/>
          </p:nvPr>
        </p:nvSpPr>
        <p:spPr>
          <a:xfrm>
            <a:off x="157899" y="762000"/>
            <a:ext cx="8458200" cy="16764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7" name="Content Placeholder 2">
            <a:extLst>
              <a:ext uri="{FF2B5EF4-FFF2-40B4-BE49-F238E27FC236}">
                <a16:creationId xmlns:a16="http://schemas.microsoft.com/office/drawing/2014/main" id="{2AE9D83F-F8AA-8E0B-90A4-F5BCA2681B35}"/>
              </a:ext>
            </a:extLst>
          </p:cNvPr>
          <p:cNvSpPr txBox="1">
            <a:spLocks/>
          </p:cNvSpPr>
          <p:nvPr/>
        </p:nvSpPr>
        <p:spPr>
          <a:xfrm>
            <a:off x="190500" y="2286000"/>
            <a:ext cx="8839200" cy="370675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buFont typeface="Symbol" panose="05050102010706020507" pitchFamily="18" charset="2"/>
              <a:buChar char=""/>
            </a:pPr>
            <a:r>
              <a:rPr lang="en-US" sz="1100" b="1" dirty="0">
                <a:latin typeface="Calibri" panose="020F0502020204030204" pitchFamily="34" charset="0"/>
                <a:ea typeface="Times New Roman" panose="02020603050405020304" pitchFamily="18" charset="0"/>
              </a:rPr>
              <a:t>Observations below depend on counterparty and how they transact in the market. </a:t>
            </a:r>
          </a:p>
          <a:p>
            <a:pPr marL="0" indent="0">
              <a:spcBef>
                <a:spcPts val="0"/>
              </a:spcBef>
              <a:buNone/>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High RFAF: Sum of RFAF*Max RTLE and DFAF*DALE (under S_C) could far outweigh the Max of </a:t>
            </a:r>
            <a:r>
              <a:rPr lang="en-US" sz="1100" dirty="0" err="1">
                <a:latin typeface="Calibri" panose="020F0502020204030204" pitchFamily="34" charset="0"/>
                <a:ea typeface="Times New Roman" panose="02020603050405020304" pitchFamily="18" charset="0"/>
              </a:rPr>
              <a:t>MaxNLE</a:t>
            </a:r>
            <a:r>
              <a:rPr lang="en-US" sz="1100" dirty="0">
                <a:latin typeface="Calibri" panose="020F0502020204030204" pitchFamily="34" charset="0"/>
                <a:ea typeface="Times New Roman" panose="02020603050405020304" pitchFamily="18" charset="0"/>
              </a:rPr>
              <a:t> vs FAF*NLF in some instances. Going into the event, RFAF could be much higher (potentially, several times) than FAF. This high RFAF is applied against </a:t>
            </a:r>
            <a:r>
              <a:rPr lang="en-US" sz="1100" dirty="0" err="1">
                <a:latin typeface="Calibri" panose="020F0502020204030204" pitchFamily="34" charset="0"/>
                <a:ea typeface="Times New Roman" panose="02020603050405020304" pitchFamily="18" charset="0"/>
              </a:rPr>
              <a:t>MaxRTLE</a:t>
            </a:r>
            <a:r>
              <a:rPr lang="en-US" sz="1100" dirty="0">
                <a:latin typeface="Calibri" panose="020F0502020204030204" pitchFamily="34" charset="0"/>
                <a:ea typeface="Times New Roman" panose="02020603050405020304" pitchFamily="18" charset="0"/>
              </a:rPr>
              <a:t> (maximum over the look back period).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Current formula applies RFAF against historical Max RTLE </a:t>
            </a:r>
            <a:r>
              <a:rPr lang="en-US" sz="1100" b="1" dirty="0">
                <a:latin typeface="Calibri" panose="020F0502020204030204" pitchFamily="34" charset="0"/>
                <a:ea typeface="Times New Roman" panose="02020603050405020304" pitchFamily="18" charset="0"/>
              </a:rPr>
              <a:t>and</a:t>
            </a:r>
            <a:r>
              <a:rPr lang="en-US" sz="1100" dirty="0">
                <a:latin typeface="Calibri" panose="020F0502020204030204" pitchFamily="34" charset="0"/>
                <a:ea typeface="Times New Roman" panose="02020603050405020304" pitchFamily="18" charset="0"/>
              </a:rPr>
              <a:t> DFAF against DALE, which drives the EAL higher going into the winter storm Elliott. Under S1a/b’s neither </a:t>
            </a:r>
            <a:r>
              <a:rPr lang="en-US" sz="1100" dirty="0" err="1">
                <a:latin typeface="Calibri" panose="020F0502020204030204" pitchFamily="34" charset="0"/>
                <a:ea typeface="Times New Roman" panose="02020603050405020304" pitchFamily="18" charset="0"/>
              </a:rPr>
              <a:t>MaxNLE</a:t>
            </a:r>
            <a:r>
              <a:rPr lang="en-US" sz="1100" dirty="0">
                <a:latin typeface="Calibri" panose="020F0502020204030204" pitchFamily="34" charset="0"/>
                <a:ea typeface="Times New Roman" panose="02020603050405020304" pitchFamily="18" charset="0"/>
              </a:rPr>
              <a:t> or FAF*NLF is insufficient to lead EAL higher to the extent of sum of RFAF*</a:t>
            </a:r>
            <a:r>
              <a:rPr lang="en-US" sz="1100" dirty="0" err="1">
                <a:latin typeface="Calibri" panose="020F0502020204030204" pitchFamily="34" charset="0"/>
                <a:ea typeface="Times New Roman" panose="02020603050405020304" pitchFamily="18" charset="0"/>
              </a:rPr>
              <a:t>MaxRTLE</a:t>
            </a:r>
            <a:r>
              <a:rPr lang="en-US" sz="1100" dirty="0">
                <a:latin typeface="Calibri" panose="020F0502020204030204" pitchFamily="34" charset="0"/>
                <a:ea typeface="Times New Roman" panose="02020603050405020304" pitchFamily="18" charset="0"/>
              </a:rPr>
              <a:t> and DFAF* DALE does, going into the event. The base number to which the forward factor is applied is significantly lower in S1a/b vs current scenario: FAF is applied against the most recent activity, which could be </a:t>
            </a:r>
            <a:r>
              <a:rPr lang="en-US" sz="1100" i="1" dirty="0">
                <a:latin typeface="Calibri" panose="020F0502020204030204" pitchFamily="34" charset="0"/>
                <a:ea typeface="Times New Roman" panose="02020603050405020304" pitchFamily="18" charset="0"/>
              </a:rPr>
              <a:t>low or negative</a:t>
            </a:r>
            <a:r>
              <a:rPr lang="en-US" sz="1100" dirty="0">
                <a:latin typeface="Calibri" panose="020F0502020204030204" pitchFamily="34" charset="0"/>
                <a:ea typeface="Times New Roman" panose="02020603050405020304" pitchFamily="18" charset="0"/>
              </a:rPr>
              <a:t> going into the event. We lose the higher cushion afforded by the </a:t>
            </a:r>
            <a:r>
              <a:rPr lang="en-US" sz="1100" dirty="0" err="1">
                <a:latin typeface="Calibri" panose="020F0502020204030204" pitchFamily="34" charset="0"/>
                <a:ea typeface="Times New Roman" panose="02020603050405020304" pitchFamily="18" charset="0"/>
              </a:rPr>
              <a:t>MaxRTLE</a:t>
            </a:r>
            <a:r>
              <a:rPr lang="en-US" sz="1100" dirty="0">
                <a:latin typeface="Calibri" panose="020F0502020204030204" pitchFamily="34" charset="0"/>
                <a:ea typeface="Times New Roman" panose="02020603050405020304" pitchFamily="18" charset="0"/>
              </a:rPr>
              <a:t> over 40 day look back period.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In terms of timeline going into the event, the current formula tends to apply (higher) RFAF against historical </a:t>
            </a:r>
            <a:r>
              <a:rPr lang="en-US" sz="1100" dirty="0" err="1">
                <a:latin typeface="Calibri" panose="020F0502020204030204" pitchFamily="34" charset="0"/>
                <a:ea typeface="Times New Roman" panose="02020603050405020304" pitchFamily="18" charset="0"/>
              </a:rPr>
              <a:t>MaxRTLE</a:t>
            </a:r>
            <a:r>
              <a:rPr lang="en-US" sz="1100" dirty="0">
                <a:latin typeface="Calibri" panose="020F0502020204030204" pitchFamily="34" charset="0"/>
                <a:ea typeface="Times New Roman" panose="02020603050405020304" pitchFamily="18" charset="0"/>
              </a:rPr>
              <a:t>, which could potentially drive EAL higher relatively </a:t>
            </a:r>
            <a:r>
              <a:rPr lang="en-US" sz="1100" b="1" i="1" dirty="0">
                <a:latin typeface="Calibri" panose="020F0502020204030204" pitchFamily="34" charset="0"/>
                <a:ea typeface="Times New Roman" panose="02020603050405020304" pitchFamily="18" charset="0"/>
              </a:rPr>
              <a:t>earlier</a:t>
            </a:r>
            <a:r>
              <a:rPr lang="en-US" sz="1100" b="1" dirty="0">
                <a:latin typeface="Calibri" panose="020F0502020204030204" pitchFamily="34" charset="0"/>
                <a:ea typeface="Times New Roman" panose="02020603050405020304" pitchFamily="18" charset="0"/>
              </a:rPr>
              <a:t> </a:t>
            </a:r>
            <a:r>
              <a:rPr lang="en-US" sz="1100" dirty="0">
                <a:latin typeface="Calibri" panose="020F0502020204030204" pitchFamily="34" charset="0"/>
                <a:ea typeface="Times New Roman" panose="02020603050405020304" pitchFamily="18" charset="0"/>
              </a:rPr>
              <a:t>than S1a/b. FAF is less volatile and it is applied against a much smaller base. S1a/b tends to lag the current formula.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Under the current scenario, someone who has been relatively </a:t>
            </a:r>
            <a:r>
              <a:rPr lang="en-US" sz="1100" i="1" dirty="0">
                <a:latin typeface="Calibri" panose="020F0502020204030204" pitchFamily="34" charset="0"/>
                <a:ea typeface="Times New Roman" panose="02020603050405020304" pitchFamily="18" charset="0"/>
              </a:rPr>
              <a:t>more</a:t>
            </a:r>
            <a:r>
              <a:rPr lang="en-US" sz="1100" dirty="0">
                <a:latin typeface="Calibri" panose="020F0502020204030204" pitchFamily="34" charset="0"/>
                <a:ea typeface="Times New Roman" panose="02020603050405020304" pitchFamily="18" charset="0"/>
              </a:rPr>
              <a:t> exposed to RTM than to DAM during the look back period, will have a higher cushion going into the event, since RFAF is applied against </a:t>
            </a:r>
            <a:r>
              <a:rPr lang="en-US" sz="1100" dirty="0" err="1">
                <a:latin typeface="Calibri" panose="020F0502020204030204" pitchFamily="34" charset="0"/>
                <a:ea typeface="Times New Roman" panose="02020603050405020304" pitchFamily="18" charset="0"/>
              </a:rPr>
              <a:t>MaxRTLE</a:t>
            </a:r>
            <a:r>
              <a:rPr lang="en-US" sz="1100" dirty="0">
                <a:latin typeface="Calibri" panose="020F0502020204030204" pitchFamily="34" charset="0"/>
                <a:ea typeface="Times New Roman" panose="02020603050405020304" pitchFamily="18" charset="0"/>
              </a:rPr>
              <a:t>.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r>
              <a:rPr lang="en-US" sz="1100" b="1" dirty="0">
                <a:latin typeface="Calibri" panose="020F0502020204030204" pitchFamily="34" charset="0"/>
                <a:ea typeface="Times New Roman" panose="02020603050405020304" pitchFamily="18" charset="0"/>
              </a:rPr>
              <a:t>FAF needs to be applied against NLE.</a:t>
            </a:r>
            <a:r>
              <a:rPr lang="en-US" sz="1100" dirty="0">
                <a:latin typeface="Calibri" panose="020F0502020204030204" pitchFamily="34" charset="0"/>
                <a:ea typeface="Times New Roman" panose="02020603050405020304" pitchFamily="18" charset="0"/>
              </a:rPr>
              <a:t> Applying FAF against NLF only does not do any good, when NLF is minimal or less than zero. For example, a retailer hedges more than they need bilaterally and receives large credits in RTM, while they DAM activity is low. In this case NLF is minimal or below zero and EAL is driven by Max NLE. In this situation EAL does </a:t>
            </a:r>
            <a:r>
              <a:rPr lang="en-US" sz="1100" b="1" dirty="0">
                <a:latin typeface="Calibri" panose="020F0502020204030204" pitchFamily="34" charset="0"/>
                <a:ea typeface="Times New Roman" panose="02020603050405020304" pitchFamily="18" charset="0"/>
              </a:rPr>
              <a:t>not</a:t>
            </a:r>
            <a:r>
              <a:rPr lang="en-US" sz="1100" dirty="0">
                <a:latin typeface="Calibri" panose="020F0502020204030204" pitchFamily="34" charset="0"/>
                <a:ea typeface="Times New Roman" panose="02020603050405020304" pitchFamily="18" charset="0"/>
              </a:rPr>
              <a:t> increase as prices spike. This defeats the whole purpose of having forward adjustment factors.  </a:t>
            </a:r>
            <a:r>
              <a:rPr lang="en-US" sz="1100" b="1" dirty="0">
                <a:latin typeface="Calibri" panose="020F0502020204030204" pitchFamily="34" charset="0"/>
                <a:ea typeface="Times New Roman" panose="02020603050405020304" pitchFamily="18" charset="0"/>
              </a:rPr>
              <a:t>However, when both NLE and NLF are minimal or negative due to netting, S1a/b will be inferior to the current framework.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p:txBody>
      </p:sp>
      <p:pic>
        <p:nvPicPr>
          <p:cNvPr id="8" name="Picture 7">
            <a:extLst>
              <a:ext uri="{FF2B5EF4-FFF2-40B4-BE49-F238E27FC236}">
                <a16:creationId xmlns:a16="http://schemas.microsoft.com/office/drawing/2014/main" id="{A6EE8FD6-80C5-9DE1-989F-7000082C81BD}"/>
              </a:ext>
            </a:extLst>
          </p:cNvPr>
          <p:cNvPicPr>
            <a:picLocks noChangeAspect="1"/>
          </p:cNvPicPr>
          <p:nvPr/>
        </p:nvPicPr>
        <p:blipFill>
          <a:blip r:embed="rId2"/>
          <a:stretch>
            <a:fillRect/>
          </a:stretch>
        </p:blipFill>
        <p:spPr>
          <a:xfrm>
            <a:off x="1104900" y="762000"/>
            <a:ext cx="6934200" cy="1327826"/>
          </a:xfrm>
          <a:prstGeom prst="rect">
            <a:avLst/>
          </a:prstGeom>
        </p:spPr>
      </p:pic>
    </p:spTree>
    <p:extLst>
      <p:ext uri="{BB962C8B-B14F-4D97-AF65-F5344CB8AC3E}">
        <p14:creationId xmlns:p14="http://schemas.microsoft.com/office/powerpoint/2010/main" val="1957013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Gaps: Winter storm Elliott </a:t>
            </a:r>
          </a:p>
        </p:txBody>
      </p:sp>
      <p:sp>
        <p:nvSpPr>
          <p:cNvPr id="3" name="Content Placeholder 2"/>
          <p:cNvSpPr>
            <a:spLocks noGrp="1"/>
          </p:cNvSpPr>
          <p:nvPr>
            <p:ph idx="1"/>
          </p:nvPr>
        </p:nvSpPr>
        <p:spPr>
          <a:xfrm>
            <a:off x="157899" y="762000"/>
            <a:ext cx="8458200" cy="16764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7" name="Content Placeholder 2">
            <a:extLst>
              <a:ext uri="{FF2B5EF4-FFF2-40B4-BE49-F238E27FC236}">
                <a16:creationId xmlns:a16="http://schemas.microsoft.com/office/drawing/2014/main" id="{2AE9D83F-F8AA-8E0B-90A4-F5BCA2681B35}"/>
              </a:ext>
            </a:extLst>
          </p:cNvPr>
          <p:cNvSpPr txBox="1">
            <a:spLocks/>
          </p:cNvSpPr>
          <p:nvPr/>
        </p:nvSpPr>
        <p:spPr>
          <a:xfrm>
            <a:off x="282251" y="5029200"/>
            <a:ext cx="8839200" cy="88735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buFont typeface="Symbol" panose="05050102010706020507" pitchFamily="18" charset="2"/>
              <a:buChar char=""/>
            </a:pPr>
            <a:r>
              <a:rPr lang="en-US" sz="1100" b="1" dirty="0">
                <a:latin typeface="Calibri" panose="020F0502020204030204" pitchFamily="34" charset="0"/>
                <a:ea typeface="Times New Roman" panose="02020603050405020304" pitchFamily="18" charset="0"/>
              </a:rPr>
              <a:t>Observations depend on counterparty and how they transact in the market. </a:t>
            </a:r>
          </a:p>
          <a:p>
            <a:pPr marL="0" indent="0">
              <a:spcBef>
                <a:spcPts val="0"/>
              </a:spcBef>
              <a:buNone/>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r>
              <a:rPr lang="en-US" sz="1100" b="1" dirty="0">
                <a:latin typeface="Calibri" panose="020F0502020204030204" pitchFamily="34" charset="0"/>
                <a:ea typeface="Times New Roman" panose="02020603050405020304" pitchFamily="18" charset="0"/>
              </a:rPr>
              <a:t>For some traders, S1a/b results in minimum $22,500 or really low EAL due to minimal or negative NLE, NLCD/NLF and ULE. Current framework provides much better collateralization due to RFAF*</a:t>
            </a:r>
            <a:r>
              <a:rPr lang="en-US" sz="1100" b="1" dirty="0" err="1">
                <a:latin typeface="Calibri" panose="020F0502020204030204" pitchFamily="34" charset="0"/>
                <a:ea typeface="Times New Roman" panose="02020603050405020304" pitchFamily="18" charset="0"/>
              </a:rPr>
              <a:t>MaxRTLE</a:t>
            </a:r>
            <a:r>
              <a:rPr lang="en-US" sz="1100" b="1" dirty="0">
                <a:latin typeface="Calibri" panose="020F0502020204030204" pitchFamily="34" charset="0"/>
                <a:ea typeface="Times New Roman" panose="02020603050405020304" pitchFamily="18" charset="0"/>
              </a:rPr>
              <a:t> </a:t>
            </a:r>
            <a:r>
              <a:rPr lang="en-US" sz="1100" b="1" u="sng" dirty="0">
                <a:latin typeface="Calibri" panose="020F0502020204030204" pitchFamily="34" charset="0"/>
                <a:ea typeface="Times New Roman" panose="02020603050405020304" pitchFamily="18" charset="0"/>
              </a:rPr>
              <a:t>or</a:t>
            </a:r>
            <a:r>
              <a:rPr lang="en-US" sz="1100" b="1" dirty="0">
                <a:latin typeface="Calibri" panose="020F0502020204030204" pitchFamily="34" charset="0"/>
                <a:ea typeface="Times New Roman" panose="02020603050405020304" pitchFamily="18" charset="0"/>
              </a:rPr>
              <a:t> DFAF*DALE function </a:t>
            </a:r>
            <a:r>
              <a:rPr lang="en-US" sz="1100" b="1" u="sng" dirty="0">
                <a:latin typeface="Calibri" panose="020F0502020204030204" pitchFamily="34" charset="0"/>
                <a:ea typeface="Times New Roman" panose="02020603050405020304" pitchFamily="18" charset="0"/>
              </a:rPr>
              <a:t>or</a:t>
            </a:r>
            <a:r>
              <a:rPr lang="en-US" sz="1100" b="1" dirty="0">
                <a:latin typeface="Calibri" panose="020F0502020204030204" pitchFamily="34" charset="0"/>
                <a:ea typeface="Times New Roman" panose="02020603050405020304" pitchFamily="18" charset="0"/>
              </a:rPr>
              <a:t> </a:t>
            </a:r>
            <a:r>
              <a:rPr lang="en-US" sz="1100" b="1" dirty="0" err="1">
                <a:latin typeface="Calibri" panose="020F0502020204030204" pitchFamily="34" charset="0"/>
                <a:ea typeface="Times New Roman" panose="02020603050405020304" pitchFamily="18" charset="0"/>
              </a:rPr>
              <a:t>MaxURTA</a:t>
            </a:r>
            <a:r>
              <a:rPr lang="en-US" sz="1100" b="1" dirty="0">
                <a:latin typeface="Calibri" panose="020F0502020204030204" pitchFamily="34" charset="0"/>
                <a:ea typeface="Times New Roman" panose="02020603050405020304" pitchFamily="18" charset="0"/>
              </a:rPr>
              <a:t> (no netting).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p:txBody>
      </p:sp>
      <p:pic>
        <p:nvPicPr>
          <p:cNvPr id="5" name="Picture 4">
            <a:extLst>
              <a:ext uri="{FF2B5EF4-FFF2-40B4-BE49-F238E27FC236}">
                <a16:creationId xmlns:a16="http://schemas.microsoft.com/office/drawing/2014/main" id="{C87301DE-F4FB-BE55-7EEB-9F43BD935650}"/>
              </a:ext>
            </a:extLst>
          </p:cNvPr>
          <p:cNvPicPr>
            <a:picLocks noChangeAspect="1"/>
          </p:cNvPicPr>
          <p:nvPr/>
        </p:nvPicPr>
        <p:blipFill>
          <a:blip r:embed="rId2"/>
          <a:stretch>
            <a:fillRect/>
          </a:stretch>
        </p:blipFill>
        <p:spPr>
          <a:xfrm>
            <a:off x="1262430" y="745821"/>
            <a:ext cx="6619139" cy="4084150"/>
          </a:xfrm>
          <a:prstGeom prst="rect">
            <a:avLst/>
          </a:prstGeom>
        </p:spPr>
      </p:pic>
    </p:spTree>
    <p:extLst>
      <p:ext uri="{BB962C8B-B14F-4D97-AF65-F5344CB8AC3E}">
        <p14:creationId xmlns:p14="http://schemas.microsoft.com/office/powerpoint/2010/main" val="610937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Summer months: June – Sep  </a:t>
            </a:r>
          </a:p>
        </p:txBody>
      </p:sp>
      <p:sp>
        <p:nvSpPr>
          <p:cNvPr id="3" name="Content Placeholder 2"/>
          <p:cNvSpPr>
            <a:spLocks noGrp="1"/>
          </p:cNvSpPr>
          <p:nvPr>
            <p:ph idx="1"/>
          </p:nvPr>
        </p:nvSpPr>
        <p:spPr>
          <a:xfrm>
            <a:off x="157899" y="762000"/>
            <a:ext cx="8458200" cy="16764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7" name="Content Placeholder 2">
            <a:extLst>
              <a:ext uri="{FF2B5EF4-FFF2-40B4-BE49-F238E27FC236}">
                <a16:creationId xmlns:a16="http://schemas.microsoft.com/office/drawing/2014/main" id="{2AE9D83F-F8AA-8E0B-90A4-F5BCA2681B35}"/>
              </a:ext>
            </a:extLst>
          </p:cNvPr>
          <p:cNvSpPr txBox="1">
            <a:spLocks/>
          </p:cNvSpPr>
          <p:nvPr/>
        </p:nvSpPr>
        <p:spPr>
          <a:xfrm>
            <a:off x="6173755" y="533401"/>
            <a:ext cx="2765499" cy="61341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S1a/b on combines RTM &amp; DAM in NLE and has a Max function for the look back period, thus keeping NLE higher. This is compared to the current scenario, where there is no lookback for DAM.  During summer months, when there are persistent high prices, NLE would drive the S1a/b exposure along with FAF*NLF, which tend to be more conservative than the current scenario before RTLE picks up the printed invoices.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After FAF goes below one, S1a/b performs worse than S_C. </a:t>
            </a:r>
            <a:r>
              <a:rPr lang="en-US" sz="1100" b="1" dirty="0">
                <a:latin typeface="Calibri" panose="020F0502020204030204" pitchFamily="34" charset="0"/>
                <a:ea typeface="Times New Roman" panose="02020603050405020304" pitchFamily="18" charset="0"/>
              </a:rPr>
              <a:t>If FAF is fixed at 1, then a significant number of underperformance will be corrected.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500" dirty="0">
              <a:latin typeface="Calibri" panose="020F0502020204030204" pitchFamily="34" charset="0"/>
              <a:ea typeface="Times New Roman" panose="02020603050405020304" pitchFamily="18" charset="0"/>
            </a:endParaRPr>
          </a:p>
        </p:txBody>
      </p:sp>
      <p:pic>
        <p:nvPicPr>
          <p:cNvPr id="11" name="Picture 10">
            <a:extLst>
              <a:ext uri="{FF2B5EF4-FFF2-40B4-BE49-F238E27FC236}">
                <a16:creationId xmlns:a16="http://schemas.microsoft.com/office/drawing/2014/main" id="{0446A43F-24B1-C87E-17C7-81D240C82A37}"/>
              </a:ext>
            </a:extLst>
          </p:cNvPr>
          <p:cNvPicPr>
            <a:picLocks noChangeAspect="1"/>
          </p:cNvPicPr>
          <p:nvPr/>
        </p:nvPicPr>
        <p:blipFill>
          <a:blip r:embed="rId2"/>
          <a:stretch>
            <a:fillRect/>
          </a:stretch>
        </p:blipFill>
        <p:spPr>
          <a:xfrm>
            <a:off x="527901" y="627524"/>
            <a:ext cx="5498953" cy="5602952"/>
          </a:xfrm>
          <a:prstGeom prst="rect">
            <a:avLst/>
          </a:prstGeom>
        </p:spPr>
      </p:pic>
    </p:spTree>
    <p:extLst>
      <p:ext uri="{BB962C8B-B14F-4D97-AF65-F5344CB8AC3E}">
        <p14:creationId xmlns:p14="http://schemas.microsoft.com/office/powerpoint/2010/main" val="2740556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Path forward </a:t>
            </a:r>
          </a:p>
        </p:txBody>
      </p:sp>
      <p:sp>
        <p:nvSpPr>
          <p:cNvPr id="3" name="Content Placeholder 2"/>
          <p:cNvSpPr>
            <a:spLocks noGrp="1"/>
          </p:cNvSpPr>
          <p:nvPr>
            <p:ph idx="1"/>
          </p:nvPr>
        </p:nvSpPr>
        <p:spPr>
          <a:xfrm>
            <a:off x="157899" y="762000"/>
            <a:ext cx="8458200" cy="16764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7" name="Content Placeholder 2">
            <a:extLst>
              <a:ext uri="{FF2B5EF4-FFF2-40B4-BE49-F238E27FC236}">
                <a16:creationId xmlns:a16="http://schemas.microsoft.com/office/drawing/2014/main" id="{2AE9D83F-F8AA-8E0B-90A4-F5BCA2681B35}"/>
              </a:ext>
            </a:extLst>
          </p:cNvPr>
          <p:cNvSpPr txBox="1">
            <a:spLocks/>
          </p:cNvSpPr>
          <p:nvPr/>
        </p:nvSpPr>
        <p:spPr>
          <a:xfrm>
            <a:off x="685800" y="1191092"/>
            <a:ext cx="7239000" cy="322850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Apply FAF against NLE, then take the Max and compare against FAF*NLF. Essentially combine Scenario #2 and Scenario #1.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marL="0" indent="0">
              <a:spcBef>
                <a:spcPts val="0"/>
              </a:spcBef>
              <a:buNone/>
            </a:pPr>
            <a:r>
              <a:rPr lang="en-US" sz="1100" b="1" dirty="0">
                <a:latin typeface="Arial-BoldMT"/>
                <a:ea typeface="Calibri" panose="020F0502020204030204" pitchFamily="34" charset="0"/>
                <a:cs typeface="Arial-BoldMT"/>
              </a:rPr>
              <a:t>Scenario #1a: </a:t>
            </a:r>
            <a:r>
              <a:rPr lang="en-US" sz="1100" dirty="0">
                <a:effectLst/>
                <a:latin typeface="Arial-BoldMT"/>
                <a:ea typeface="Calibri" panose="020F0502020204030204" pitchFamily="34" charset="0"/>
                <a:cs typeface="Arial-BoldMT"/>
              </a:rPr>
              <a:t> </a:t>
            </a:r>
            <a:r>
              <a:rPr lang="en-US" sz="1100" dirty="0">
                <a:solidFill>
                  <a:srgbClr val="000000"/>
                </a:solidFill>
                <a:effectLst/>
                <a:latin typeface="Calibri" panose="020F0502020204030204" pitchFamily="34" charset="0"/>
                <a:ea typeface="Calibri" panose="020F0502020204030204" pitchFamily="34" charset="0"/>
              </a:rPr>
              <a:t>EAL = </a:t>
            </a:r>
            <a:r>
              <a:rPr lang="en-US" sz="11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100" strike="sngStrike" dirty="0">
                <a:solidFill>
                  <a:srgbClr val="FF0000"/>
                </a:solidFill>
                <a:effectLst/>
                <a:highlight>
                  <a:srgbClr val="00FFFF"/>
                </a:highlight>
                <a:latin typeface="Calibri" panose="020F0502020204030204" pitchFamily="34" charset="0"/>
                <a:ea typeface="Calibri" panose="020F0502020204030204" pitchFamily="34" charset="0"/>
              </a:rPr>
              <a:t>RFAF *</a:t>
            </a:r>
            <a:r>
              <a:rPr lang="en-US" sz="1100" dirty="0">
                <a:solidFill>
                  <a:srgbClr val="FF0000"/>
                </a:solidFill>
                <a:effectLst/>
                <a:highlight>
                  <a:srgbClr val="00FFFF"/>
                </a:highlight>
                <a:latin typeface="Calibri" panose="020F0502020204030204" pitchFamily="34" charset="0"/>
                <a:ea typeface="Calibri" panose="020F0502020204030204" pitchFamily="34" charset="0"/>
              </a:rPr>
              <a:t> </a:t>
            </a:r>
            <a:r>
              <a:rPr lang="en-US" sz="11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100" strike="sngStrike" dirty="0">
                <a:solidFill>
                  <a:srgbClr val="FF0000"/>
                </a:solidFill>
                <a:effectLst/>
                <a:highlight>
                  <a:srgbClr val="00FFFF"/>
                </a:highlight>
                <a:latin typeface="Calibri" panose="020F0502020204030204" pitchFamily="34" charset="0"/>
                <a:ea typeface="Calibri" panose="020F0502020204030204" pitchFamily="34" charset="0"/>
              </a:rPr>
              <a:t> RT</a:t>
            </a:r>
            <a:r>
              <a:rPr lang="en-US" sz="11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100" dirty="0">
                <a:solidFill>
                  <a:srgbClr val="000000"/>
                </a:solidFill>
                <a:effectLst/>
                <a:highlight>
                  <a:srgbClr val="00FFFF"/>
                </a:highlight>
                <a:latin typeface="Calibri" panose="020F0502020204030204" pitchFamily="34" charset="0"/>
                <a:ea typeface="Calibri" panose="020F0502020204030204" pitchFamily="34" charset="0"/>
              </a:rPr>
              <a:t>LE</a:t>
            </a:r>
            <a:r>
              <a:rPr lang="en-US" sz="1100" dirty="0">
                <a:solidFill>
                  <a:srgbClr val="000000"/>
                </a:solidFill>
                <a:effectLst/>
                <a:highlight>
                  <a:srgbClr val="C0C0C0"/>
                </a:highlight>
                <a:latin typeface="Calibri" panose="020F0502020204030204" pitchFamily="34" charset="0"/>
                <a:ea typeface="Calibri" panose="020F0502020204030204" pitchFamily="34" charset="0"/>
              </a:rPr>
              <a:t>*FAF </a:t>
            </a:r>
            <a:r>
              <a:rPr lang="en-US" sz="1100" dirty="0">
                <a:solidFill>
                  <a:srgbClr val="000000"/>
                </a:solidFill>
                <a:effectLst/>
                <a:highlight>
                  <a:srgbClr val="00FFFF"/>
                </a:highlight>
                <a:latin typeface="Calibri" panose="020F0502020204030204" pitchFamily="34" charset="0"/>
                <a:ea typeface="Calibri" panose="020F0502020204030204" pitchFamily="34" charset="0"/>
              </a:rPr>
              <a:t>during the previous </a:t>
            </a:r>
            <a:r>
              <a:rPr lang="en-US" sz="1100" dirty="0" err="1">
                <a:solidFill>
                  <a:srgbClr val="000000"/>
                </a:solidFill>
                <a:effectLst/>
                <a:highlight>
                  <a:srgbClr val="00FFFF"/>
                </a:highlight>
                <a:latin typeface="Calibri" panose="020F0502020204030204" pitchFamily="34" charset="0"/>
                <a:ea typeface="Calibri" panose="020F0502020204030204" pitchFamily="34" charset="0"/>
              </a:rPr>
              <a:t>lrt</a:t>
            </a:r>
            <a:r>
              <a:rPr lang="en-US" sz="1100" dirty="0">
                <a:solidFill>
                  <a:srgbClr val="000000"/>
                </a:solidFill>
                <a:effectLst/>
                <a:highlight>
                  <a:srgbClr val="00FFFF"/>
                </a:highlight>
                <a:latin typeface="Calibri" panose="020F0502020204030204" pitchFamily="34" charset="0"/>
                <a:ea typeface="Calibri" panose="020F0502020204030204" pitchFamily="34" charset="0"/>
              </a:rPr>
              <a:t> days}, </a:t>
            </a:r>
            <a:r>
              <a:rPr lang="en-US" sz="1100" dirty="0">
                <a:solidFill>
                  <a:srgbClr val="FF0000"/>
                </a:solidFill>
                <a:effectLst/>
                <a:highlight>
                  <a:srgbClr val="00FFFF"/>
                </a:highlight>
                <a:latin typeface="Calibri" panose="020F0502020204030204" pitchFamily="34" charset="0"/>
                <a:ea typeface="Calibri" panose="020F0502020204030204" pitchFamily="34" charset="0"/>
              </a:rPr>
              <a:t>FAF*</a:t>
            </a:r>
            <a:r>
              <a:rPr lang="en-US" sz="1100" strike="sngStrike" dirty="0">
                <a:solidFill>
                  <a:srgbClr val="FF0000"/>
                </a:solidFill>
                <a:effectLst/>
                <a:highlight>
                  <a:srgbClr val="00FFFF"/>
                </a:highlight>
                <a:latin typeface="Calibri" panose="020F0502020204030204" pitchFamily="34" charset="0"/>
                <a:ea typeface="Calibri" panose="020F0502020204030204" pitchFamily="34" charset="0"/>
              </a:rPr>
              <a:t>RT</a:t>
            </a:r>
            <a:r>
              <a:rPr lang="en-US" sz="11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100" dirty="0">
                <a:solidFill>
                  <a:srgbClr val="000000"/>
                </a:solidFill>
                <a:effectLst/>
                <a:highlight>
                  <a:srgbClr val="00FFFF"/>
                </a:highlight>
                <a:latin typeface="Calibri" panose="020F0502020204030204" pitchFamily="34" charset="0"/>
                <a:ea typeface="Calibri" panose="020F0502020204030204" pitchFamily="34" charset="0"/>
              </a:rPr>
              <a:t>L</a:t>
            </a:r>
            <a:r>
              <a:rPr lang="en-US" sz="1100" dirty="0">
                <a:effectLst/>
                <a:highlight>
                  <a:srgbClr val="00FFFF"/>
                </a:highlight>
                <a:latin typeface="Calibri" panose="020F0502020204030204" pitchFamily="34" charset="0"/>
                <a:ea typeface="Calibri" panose="020F0502020204030204" pitchFamily="34" charset="0"/>
              </a:rPr>
              <a:t>F]</a:t>
            </a:r>
            <a:r>
              <a:rPr lang="en-US" sz="1100" dirty="0">
                <a:solidFill>
                  <a:srgbClr val="000000"/>
                </a:solidFill>
                <a:effectLst/>
                <a:highlight>
                  <a:srgbClr val="00FFFF"/>
                </a:highlight>
                <a:latin typeface="Calibri" panose="020F0502020204030204" pitchFamily="34" charset="0"/>
                <a:ea typeface="Calibri" panose="020F0502020204030204" pitchFamily="34" charset="0"/>
              </a:rPr>
              <a:t> </a:t>
            </a:r>
            <a:r>
              <a:rPr lang="en-US" sz="1100" strike="sngStrike" dirty="0">
                <a:solidFill>
                  <a:srgbClr val="FF0000"/>
                </a:solidFill>
                <a:effectLst/>
                <a:latin typeface="Calibri" panose="020F0502020204030204" pitchFamily="34" charset="0"/>
                <a:ea typeface="Calibri" panose="020F0502020204030204" pitchFamily="34" charset="0"/>
              </a:rPr>
              <a:t>+ DFAF * DALE</a:t>
            </a:r>
            <a:r>
              <a:rPr lang="en-US" sz="1100" dirty="0">
                <a:solidFill>
                  <a:srgbClr val="FF0000"/>
                </a:solidFill>
                <a:effectLst/>
                <a:latin typeface="Calibri" panose="020F0502020204030204" pitchFamily="34" charset="0"/>
                <a:ea typeface="Calibri" panose="020F0502020204030204" pitchFamily="34" charset="0"/>
              </a:rPr>
              <a:t> </a:t>
            </a:r>
            <a:r>
              <a:rPr lang="en-US" sz="1100" dirty="0">
                <a:solidFill>
                  <a:srgbClr val="000000"/>
                </a:solidFill>
                <a:effectLst/>
                <a:latin typeface="Calibri" panose="020F0502020204030204" pitchFamily="34" charset="0"/>
                <a:ea typeface="Calibri" panose="020F0502020204030204" pitchFamily="34" charset="0"/>
              </a:rPr>
              <a:t>+ </a:t>
            </a:r>
            <a:r>
              <a:rPr lang="en-US" sz="1100" dirty="0">
                <a:solidFill>
                  <a:srgbClr val="FF0000"/>
                </a:solidFill>
                <a:effectLst/>
                <a:highlight>
                  <a:srgbClr val="00FF00"/>
                </a:highlight>
                <a:latin typeface="Calibri" panose="020F0502020204030204" pitchFamily="34" charset="0"/>
                <a:ea typeface="Calibri" panose="020F0502020204030204" pitchFamily="34" charset="0"/>
              </a:rPr>
              <a:t>Max </a:t>
            </a:r>
            <a:r>
              <a:rPr lang="en-US" sz="1100" strike="sngStrike" dirty="0">
                <a:solidFill>
                  <a:srgbClr val="FF0000"/>
                </a:solidFill>
                <a:effectLst/>
                <a:highlight>
                  <a:srgbClr val="00FF00"/>
                </a:highlight>
                <a:latin typeface="Calibri" panose="020F0502020204030204" pitchFamily="34" charset="0"/>
                <a:ea typeface="Calibri" panose="020F0502020204030204" pitchFamily="34" charset="0"/>
              </a:rPr>
              <a:t>[</a:t>
            </a:r>
            <a:r>
              <a:rPr lang="en-US" sz="1100" strike="sngStrike" dirty="0">
                <a:solidFill>
                  <a:srgbClr val="000000"/>
                </a:solidFill>
                <a:effectLst/>
                <a:highlight>
                  <a:srgbClr val="00FF00"/>
                </a:highlight>
                <a:latin typeface="Calibri" panose="020F0502020204030204" pitchFamily="34" charset="0"/>
                <a:ea typeface="Calibri" panose="020F0502020204030204" pitchFamily="34" charset="0"/>
              </a:rPr>
              <a:t>RTLCNS</a:t>
            </a:r>
            <a:r>
              <a:rPr lang="en-US" sz="11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100" dirty="0">
                <a:solidFill>
                  <a:srgbClr val="FF0000"/>
                </a:solidFill>
                <a:effectLst/>
                <a:highlight>
                  <a:srgbClr val="00FF00"/>
                </a:highlight>
                <a:latin typeface="Calibri" panose="020F0502020204030204" pitchFamily="34" charset="0"/>
                <a:ea typeface="Calibri" panose="020F0502020204030204" pitchFamily="34" charset="0"/>
              </a:rPr>
              <a:t>RTLCNS + UDAA),</a:t>
            </a:r>
            <a:r>
              <a:rPr lang="en-US" sz="11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100" dirty="0">
                <a:effectLst/>
                <a:highlight>
                  <a:srgbClr val="00FF00"/>
                </a:highlight>
                <a:latin typeface="Calibri" panose="020F0502020204030204" pitchFamily="34" charset="0"/>
                <a:ea typeface="Calibri" panose="020F0502020204030204" pitchFamily="34" charset="0"/>
              </a:rPr>
              <a:t>Max {U</a:t>
            </a:r>
            <a:r>
              <a:rPr lang="en-US" sz="1100" dirty="0">
                <a:solidFill>
                  <a:srgbClr val="FF0000"/>
                </a:solidFill>
                <a:effectLst/>
                <a:highlight>
                  <a:srgbClr val="00FF00"/>
                </a:highlight>
                <a:latin typeface="Calibri" panose="020F0502020204030204" pitchFamily="34" charset="0"/>
                <a:ea typeface="Calibri" panose="020F0502020204030204" pitchFamily="34" charset="0"/>
              </a:rPr>
              <a:t>LE</a:t>
            </a:r>
            <a:r>
              <a:rPr lang="en-US" sz="1100" strike="sngStrike" dirty="0">
                <a:solidFill>
                  <a:srgbClr val="FF0000"/>
                </a:solidFill>
                <a:effectLst/>
                <a:highlight>
                  <a:srgbClr val="00FF00"/>
                </a:highlight>
                <a:latin typeface="Calibri" panose="020F0502020204030204" pitchFamily="34" charset="0"/>
                <a:ea typeface="Calibri" panose="020F0502020204030204" pitchFamily="34" charset="0"/>
              </a:rPr>
              <a:t>RTA</a:t>
            </a:r>
            <a:r>
              <a:rPr lang="en-US" sz="1100" dirty="0">
                <a:effectLst/>
                <a:highlight>
                  <a:srgbClr val="00FF00"/>
                </a:highlight>
                <a:latin typeface="Calibri" panose="020F0502020204030204" pitchFamily="34" charset="0"/>
                <a:ea typeface="Calibri" panose="020F0502020204030204" pitchFamily="34" charset="0"/>
              </a:rPr>
              <a:t> during the previous </a:t>
            </a:r>
            <a:r>
              <a:rPr lang="en-US" sz="1100" dirty="0" err="1">
                <a:effectLst/>
                <a:highlight>
                  <a:srgbClr val="00FF00"/>
                </a:highlight>
                <a:latin typeface="Calibri" panose="020F0502020204030204" pitchFamily="34" charset="0"/>
                <a:ea typeface="Calibri" panose="020F0502020204030204" pitchFamily="34" charset="0"/>
              </a:rPr>
              <a:t>lrq</a:t>
            </a:r>
            <a:r>
              <a:rPr lang="en-US" sz="1100" dirty="0">
                <a:effectLst/>
                <a:highlight>
                  <a:srgbClr val="00FF00"/>
                </a:highlight>
                <a:latin typeface="Calibri" panose="020F0502020204030204" pitchFamily="34" charset="0"/>
                <a:ea typeface="Calibri" panose="020F0502020204030204" pitchFamily="34" charset="0"/>
              </a:rPr>
              <a:t> days}</a:t>
            </a:r>
            <a:r>
              <a:rPr lang="en-US" sz="1100" strike="sngStrike" dirty="0">
                <a:solidFill>
                  <a:srgbClr val="FF0000"/>
                </a:solidFill>
                <a:effectLst/>
                <a:latin typeface="Calibri" panose="020F0502020204030204" pitchFamily="34" charset="0"/>
                <a:ea typeface="Calibri" panose="020F0502020204030204" pitchFamily="34" charset="0"/>
              </a:rPr>
              <a:t>]</a:t>
            </a:r>
            <a:r>
              <a:rPr lang="en-US" sz="1100" dirty="0">
                <a:solidFill>
                  <a:srgbClr val="FF0000"/>
                </a:solidFill>
                <a:effectLst/>
                <a:latin typeface="Calibri" panose="020F0502020204030204" pitchFamily="34" charset="0"/>
                <a:ea typeface="Calibri" panose="020F0502020204030204" pitchFamily="34" charset="0"/>
              </a:rPr>
              <a:t> </a:t>
            </a:r>
            <a:r>
              <a:rPr lang="en-US" sz="1100" dirty="0">
                <a:solidFill>
                  <a:srgbClr val="000000"/>
                </a:solidFill>
                <a:effectLst/>
                <a:latin typeface="Calibri" panose="020F0502020204030204" pitchFamily="34" charset="0"/>
                <a:ea typeface="Calibri" panose="020F0502020204030204" pitchFamily="34" charset="0"/>
              </a:rPr>
              <a:t>+ OUT</a:t>
            </a:r>
            <a:r>
              <a:rPr lang="en-US" sz="1100" i="1" baseline="-25000" dirty="0">
                <a:solidFill>
                  <a:srgbClr val="000000"/>
                </a:solidFill>
                <a:effectLst/>
                <a:latin typeface="Calibri" panose="020F0502020204030204" pitchFamily="34" charset="0"/>
                <a:ea typeface="Calibri" panose="020F0502020204030204" pitchFamily="34" charset="0"/>
              </a:rPr>
              <a:t> </a:t>
            </a:r>
            <a:endParaRPr lang="en-US" sz="1100" dirty="0">
              <a:solidFill>
                <a:srgbClr val="000000"/>
              </a:solidFill>
              <a:effectLst/>
              <a:latin typeface="Calibri" panose="020F0502020204030204" pitchFamily="34" charset="0"/>
              <a:ea typeface="Calibri" panose="020F0502020204030204" pitchFamily="34" charset="0"/>
            </a:endParaRP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Establish a floor for FAF at 1.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Increase MCE especially for load entities (potentially to 2 days from 1 day). How about traders?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Re-examine FAF definition to increase its sensitivity.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Explore more Scenario #2 with </a:t>
            </a:r>
            <a:r>
              <a:rPr lang="en-US" sz="1100" b="1" dirty="0">
                <a:latin typeface="Calibri" panose="020F0502020204030204" pitchFamily="34" charset="0"/>
                <a:ea typeface="Times New Roman" panose="02020603050405020304" pitchFamily="18" charset="0"/>
              </a:rPr>
              <a:t>no netting</a:t>
            </a:r>
            <a:r>
              <a:rPr lang="en-US" sz="1100" dirty="0">
                <a:latin typeface="Calibri" panose="020F0502020204030204" pitchFamily="34" charset="0"/>
                <a:ea typeface="Times New Roman" panose="02020603050405020304" pitchFamily="18" charset="0"/>
              </a:rPr>
              <a:t>.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66708442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37689</TotalTime>
  <Words>1347</Words>
  <Application>Microsoft Office PowerPoint</Application>
  <PresentationFormat>On-screen Show (4:3)</PresentationFormat>
  <Paragraphs>121</Paragraphs>
  <Slides>8</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Arial-BoldMT</vt:lpstr>
      <vt:lpstr>Calibri</vt:lpstr>
      <vt:lpstr>Symbol</vt:lpstr>
      <vt:lpstr>1_Custom Design</vt:lpstr>
      <vt:lpstr>Office Theme</vt:lpstr>
      <vt:lpstr>Custom Design</vt:lpstr>
      <vt:lpstr>PowerPoint Presentation</vt:lpstr>
      <vt:lpstr>Invoice Exposures – Definitions  </vt:lpstr>
      <vt:lpstr>Current EAL Formula vs. Scenarios #1, #1a and 1b</vt:lpstr>
      <vt:lpstr>Negative and Positive Gaps: Market</vt:lpstr>
      <vt:lpstr>Negative Gaps: Winter storm Elliott </vt:lpstr>
      <vt:lpstr>Negative Gaps: Winter storm Elliott </vt:lpstr>
      <vt:lpstr>Summer months: June – Sep  </vt:lpstr>
      <vt:lpstr>Path forward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Dashnyam, Sanchir</cp:lastModifiedBy>
  <cp:revision>457</cp:revision>
  <cp:lastPrinted>2016-01-21T20:53:15Z</cp:lastPrinted>
  <dcterms:created xsi:type="dcterms:W3CDTF">2016-01-21T15:20:31Z</dcterms:created>
  <dcterms:modified xsi:type="dcterms:W3CDTF">2024-03-18T15:36:22Z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2023-10-06T20:34:45Z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c0b2b8ba-cace-4c3c-96d7-e426ee90befd</vt:lpwstr>
  </property>
  <property fmtid="{D5CDD505-2E9C-101B-9397-08002B2CF9AE}" pid="9" name="MSIP_Label_7084cbda-52b8-46fb-a7b7-cb5bd465ed85_ContentBits">
    <vt:lpwstr>0</vt:lpwstr>
  </property>
</Properties>
</file>