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0"/>
  </p:notesMasterIdLst>
  <p:handoutMasterIdLst>
    <p:handoutMasterId r:id="rId11"/>
  </p:handoutMasterIdLst>
  <p:sldIdLst>
    <p:sldId id="260" r:id="rId7"/>
    <p:sldId id="357" r:id="rId8"/>
    <p:sldId id="384"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0">
          <p15:clr>
            <a:srgbClr val="A4A3A4"/>
          </p15:clr>
        </p15:guide>
        <p15:guide id="3" orient="horz" pos="3744" userDrawn="1">
          <p15:clr>
            <a:srgbClr val="A4A3A4"/>
          </p15:clr>
        </p15:guide>
        <p15:guide id="4" pos="672" userDrawn="1">
          <p15:clr>
            <a:srgbClr val="A4A3A4"/>
          </p15:clr>
        </p15:guide>
        <p15:guide id="5" pos="50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1" autoAdjust="0"/>
    <p:restoredTop sz="94660"/>
  </p:normalViewPr>
  <p:slideViewPr>
    <p:cSldViewPr showGuides="1">
      <p:cViewPr varScale="1">
        <p:scale>
          <a:sx n="120" d="100"/>
          <a:sy n="120" d="100"/>
        </p:scale>
        <p:origin x="1788" y="84"/>
      </p:cViewPr>
      <p:guideLst>
        <p:guide orient="horz" pos="1104"/>
        <p:guide pos="2880"/>
        <p:guide orient="horz" pos="3744"/>
        <p:guide pos="672"/>
        <p:guide pos="5088"/>
      </p:guideLst>
    </p:cSldViewPr>
  </p:slideViewPr>
  <p:notesTextViewPr>
    <p:cViewPr>
      <p:scale>
        <a:sx n="3" d="2"/>
        <a:sy n="3" d="2"/>
      </p:scale>
      <p:origin x="0" y="0"/>
    </p:cViewPr>
  </p:notesTextViewPr>
  <p:notesViewPr>
    <p:cSldViewPr showGuides="1">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3/18/2024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3/18/2024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651536"/>
            <a:ext cx="1164525" cy="246221"/>
          </a:xfrm>
          <a:prstGeom prst="rect">
            <a:avLst/>
          </a:prstGeom>
          <a:noFill/>
        </p:spPr>
        <p:txBody>
          <a:bodyPr wrap="square" rtlCol="0">
            <a:spAutoFit/>
          </a:bodyPr>
          <a:lstStyle/>
          <a:p>
            <a:pPr algn="l"/>
            <a:r>
              <a:rPr lang="en-US" sz="1000" b="0" baseline="0" dirty="0">
                <a:solidFill>
                  <a:schemeClr val="tx1"/>
                </a:solidFill>
              </a:rPr>
              <a:t>ERCOT Public</a:t>
            </a:r>
            <a:endParaRPr lang="en-US" sz="1000" b="1"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2646878"/>
          </a:xfrm>
          <a:prstGeom prst="rect">
            <a:avLst/>
          </a:prstGeom>
          <a:noFill/>
        </p:spPr>
        <p:txBody>
          <a:bodyPr wrap="square" rtlCol="0">
            <a:spAutoFit/>
          </a:bodyPr>
          <a:lstStyle/>
          <a:p>
            <a:r>
              <a:rPr lang="en-US" sz="2000" b="1" dirty="0"/>
              <a:t>Adjusting earned interest </a:t>
            </a:r>
          </a:p>
          <a:p>
            <a:endParaRPr lang="en-US" sz="2000" b="1" dirty="0"/>
          </a:p>
          <a:p>
            <a:endParaRPr lang="en-US" dirty="0"/>
          </a:p>
          <a:p>
            <a:r>
              <a:rPr lang="en-US" dirty="0"/>
              <a:t>Sanchir Dashnyam</a:t>
            </a:r>
          </a:p>
          <a:p>
            <a:r>
              <a:rPr lang="en-US" dirty="0"/>
              <a:t>ERCOT Market Credit Manager </a:t>
            </a:r>
          </a:p>
          <a:p>
            <a:endParaRPr lang="en-US" dirty="0"/>
          </a:p>
          <a:p>
            <a:r>
              <a:rPr lang="en-US" dirty="0"/>
              <a:t>ERCOT Public</a:t>
            </a:r>
          </a:p>
          <a:p>
            <a:r>
              <a:rPr lang="en-US" dirty="0"/>
              <a:t>March 20, 2024     </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746918"/>
          </a:xfrm>
        </p:spPr>
        <p:txBody>
          <a:bodyPr/>
          <a:lstStyle/>
          <a:p>
            <a:pPr algn="ctr"/>
            <a:r>
              <a:rPr lang="en-US" sz="2000" dirty="0"/>
              <a:t>Before and after NPRR1184</a:t>
            </a:r>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228600" y="838200"/>
            <a:ext cx="8534400" cy="5029200"/>
          </a:xfrm>
        </p:spPr>
        <p:txBody>
          <a:bodyPr/>
          <a:lstStyle/>
          <a:p>
            <a:pPr marL="0" marR="0" lvl="0" indent="0">
              <a:spcBef>
                <a:spcPts val="0"/>
              </a:spcBef>
              <a:spcAft>
                <a:spcPts val="0"/>
              </a:spcAft>
              <a:buNone/>
            </a:pPr>
            <a:r>
              <a:rPr lang="en-US" sz="1500" b="1" dirty="0">
                <a:effectLst/>
                <a:latin typeface="Calibri" panose="020F0502020204030204" pitchFamily="34" charset="0"/>
                <a:ea typeface="Times New Roman" panose="02020603050405020304" pitchFamily="18" charset="0"/>
              </a:rPr>
              <a:t>Before NPRR1184   </a:t>
            </a:r>
          </a:p>
          <a:p>
            <a:pPr>
              <a:spcBef>
                <a:spcPts val="0"/>
              </a:spcBef>
              <a:buFont typeface="Symbol" panose="05050102010706020507" pitchFamily="18" charset="2"/>
              <a:buChar char=""/>
            </a:pPr>
            <a:r>
              <a:rPr lang="en-US" sz="1500" dirty="0">
                <a:effectLst/>
                <a:latin typeface="Arial" panose="020B0604020202020204" pitchFamily="34" charset="0"/>
                <a:ea typeface="Times New Roman" panose="02020603050405020304" pitchFamily="18" charset="0"/>
                <a:cs typeface="Times New Roman" panose="02020603050405020304" pitchFamily="18" charset="0"/>
              </a:rPr>
              <a:t>ERCOT paid interest on Cash Collateral held from Counter-Parties (CP) on an annual basis. </a:t>
            </a:r>
          </a:p>
          <a:p>
            <a:pPr>
              <a:spcBef>
                <a:spcPts val="0"/>
              </a:spcBef>
              <a:buFont typeface="Symbol" panose="05050102010706020507" pitchFamily="18" charset="2"/>
              <a:buChar char=""/>
            </a:pPr>
            <a:r>
              <a:rPr lang="en-US" sz="1500" dirty="0">
                <a:effectLst/>
                <a:latin typeface="Arial" panose="020B0604020202020204" pitchFamily="34" charset="0"/>
                <a:ea typeface="Times New Roman" panose="02020603050405020304" pitchFamily="18" charset="0"/>
                <a:cs typeface="Times New Roman" panose="02020603050405020304" pitchFamily="18" charset="0"/>
              </a:rPr>
              <a:t>Any corrections to cash balances were brought up by the market </a:t>
            </a:r>
            <a:r>
              <a:rPr lang="en-US" sz="1500" dirty="0">
                <a:latin typeface="Arial" panose="020B0604020202020204" pitchFamily="34" charset="0"/>
                <a:ea typeface="Times New Roman" panose="02020603050405020304" pitchFamily="18" charset="0"/>
                <a:cs typeface="Times New Roman" panose="02020603050405020304" pitchFamily="18" charset="0"/>
              </a:rPr>
              <a:t>participant or identified by ERCOT within the year and </a:t>
            </a:r>
            <a:r>
              <a:rPr lang="en-US" sz="1500" dirty="0">
                <a:effectLst/>
                <a:latin typeface="Arial" panose="020B0604020202020204" pitchFamily="34" charset="0"/>
                <a:ea typeface="Times New Roman" panose="02020603050405020304" pitchFamily="18" charset="0"/>
                <a:cs typeface="Times New Roman" panose="02020603050405020304" pitchFamily="18" charset="0"/>
              </a:rPr>
              <a:t>easily corrected.  </a:t>
            </a:r>
          </a:p>
          <a:p>
            <a:pPr>
              <a:spcBef>
                <a:spcPts val="0"/>
              </a:spcBef>
              <a:buFont typeface="Symbol" panose="05050102010706020507" pitchFamily="18" charset="2"/>
              <a:buChar char=""/>
            </a:pPr>
            <a:endParaRPr lang="en-US" sz="1500" dirty="0">
              <a:latin typeface="Arial" panose="020B0604020202020204" pitchFamily="34" charset="0"/>
              <a:ea typeface="Times New Roman" panose="02020603050405020304" pitchFamily="18" charset="0"/>
              <a:cs typeface="Times New Roman" panose="02020603050405020304" pitchFamily="18" charset="0"/>
            </a:endParaRPr>
          </a:p>
          <a:p>
            <a:pPr>
              <a:spcBef>
                <a:spcPts val="0"/>
              </a:spcBef>
              <a:buFont typeface="Symbol" panose="05050102010706020507" pitchFamily="18" charset="2"/>
              <a:buChar char=""/>
            </a:pP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spcBef>
                <a:spcPts val="0"/>
              </a:spcBef>
              <a:spcAft>
                <a:spcPts val="0"/>
              </a:spcAft>
              <a:buNone/>
            </a:pPr>
            <a:r>
              <a:rPr lang="en-US" sz="1500" b="1" dirty="0">
                <a:effectLst/>
                <a:latin typeface="Calibri" panose="020F0502020204030204" pitchFamily="34" charset="0"/>
                <a:ea typeface="Times New Roman" panose="02020603050405020304" pitchFamily="18" charset="0"/>
              </a:rPr>
              <a:t>After NPRR1184   </a:t>
            </a:r>
          </a:p>
          <a:p>
            <a:pPr>
              <a:spcBef>
                <a:spcPts val="0"/>
              </a:spcBef>
              <a:buFont typeface="Symbol" panose="05050102010706020507" pitchFamily="18" charset="2"/>
              <a:buChar char=""/>
            </a:pPr>
            <a:r>
              <a:rPr lang="en-US" sz="1500" dirty="0">
                <a:effectLst/>
                <a:ea typeface="Times New Roman" panose="02020603050405020304" pitchFamily="18" charset="0"/>
                <a:cs typeface="Times New Roman" panose="02020603050405020304" pitchFamily="18" charset="0"/>
              </a:rPr>
              <a:t>ERCOT credits interest earned on Cash Collateral held from Counter-Parties on a monthly basis</a:t>
            </a:r>
            <a:r>
              <a:rPr lang="en-US" sz="1500" dirty="0">
                <a:ea typeface="Times New Roman" panose="02020603050405020304" pitchFamily="18" charset="0"/>
                <a:cs typeface="Times New Roman" panose="02020603050405020304" pitchFamily="18" charset="0"/>
              </a:rPr>
              <a:t> and </a:t>
            </a:r>
            <a:r>
              <a:rPr lang="en-US" sz="1500" dirty="0">
                <a:effectLst/>
                <a:ea typeface="Calibri" panose="020F0502020204030204" pitchFamily="34" charset="0"/>
                <a:cs typeface="Times New Roman" panose="02020603050405020304" pitchFamily="18" charset="0"/>
              </a:rPr>
              <a:t>posts interest to each CP’s respective collateral no later than 15 days after each month-end.</a:t>
            </a:r>
          </a:p>
          <a:p>
            <a:pPr>
              <a:spcBef>
                <a:spcPts val="0"/>
              </a:spcBef>
              <a:buFont typeface="Symbol" panose="05050102010706020507" pitchFamily="18" charset="2"/>
              <a:buChar char=""/>
            </a:pPr>
            <a:r>
              <a:rPr lang="en-US" sz="1500" dirty="0">
                <a:ea typeface="Times New Roman" panose="02020603050405020304" pitchFamily="18" charset="0"/>
                <a:cs typeface="Times New Roman" panose="02020603050405020304" pitchFamily="18" charset="0"/>
              </a:rPr>
              <a:t>Any corrections to cash balances must be made prior the interest calculation date (around 10</a:t>
            </a:r>
            <a:r>
              <a:rPr lang="en-US" sz="1500" baseline="30000" dirty="0">
                <a:ea typeface="Times New Roman" panose="02020603050405020304" pitchFamily="18" charset="0"/>
                <a:cs typeface="Times New Roman" panose="02020603050405020304" pitchFamily="18" charset="0"/>
              </a:rPr>
              <a:t>th</a:t>
            </a:r>
            <a:r>
              <a:rPr lang="en-US" sz="1500" dirty="0">
                <a:ea typeface="Times New Roman" panose="02020603050405020304" pitchFamily="18" charset="0"/>
                <a:cs typeface="Times New Roman" panose="02020603050405020304" pitchFamily="18" charset="0"/>
              </a:rPr>
              <a:t>) in order to avoid any retroactive corrections to interest. </a:t>
            </a:r>
          </a:p>
          <a:p>
            <a:pPr>
              <a:spcBef>
                <a:spcPts val="0"/>
              </a:spcBef>
              <a:buFont typeface="Symbol" panose="05050102010706020507" pitchFamily="18" charset="2"/>
              <a:buChar char=""/>
            </a:pPr>
            <a:endParaRPr lang="en-US" sz="1500" dirty="0">
              <a:ea typeface="Times New Roman" panose="02020603050405020304" pitchFamily="18" charset="0"/>
              <a:cs typeface="Times New Roman" panose="02020603050405020304" pitchFamily="18" charset="0"/>
            </a:endParaRPr>
          </a:p>
          <a:p>
            <a:pPr marL="0" indent="0">
              <a:spcBef>
                <a:spcPts val="0"/>
              </a:spcBef>
              <a:buNone/>
            </a:pPr>
            <a:r>
              <a:rPr lang="en-US" sz="1500" b="1" dirty="0">
                <a:ea typeface="Times New Roman" panose="02020603050405020304" pitchFamily="18" charset="0"/>
                <a:cs typeface="Times New Roman" panose="02020603050405020304" pitchFamily="18" charset="0"/>
              </a:rPr>
              <a:t>Collateral balance adjustments</a:t>
            </a:r>
          </a:p>
          <a:p>
            <a:pPr>
              <a:spcBef>
                <a:spcPts val="0"/>
              </a:spcBef>
            </a:pPr>
            <a:r>
              <a:rPr lang="en-US" sz="1500" dirty="0">
                <a:ea typeface="Times New Roman" panose="02020603050405020304" pitchFamily="18" charset="0"/>
                <a:cs typeface="Times New Roman" panose="02020603050405020304" pitchFamily="18" charset="0"/>
              </a:rPr>
              <a:t>To ensure interest earned on cash collateral is credited to the correct CP, CPs need to review their respective cash collateral transactions and inform ERCOT Credit staff of any misapplication of collateral prior to the 10th day of each month. </a:t>
            </a:r>
          </a:p>
          <a:p>
            <a:pPr>
              <a:spcBef>
                <a:spcPts val="0"/>
              </a:spcBef>
            </a:pPr>
            <a:endParaRPr lang="en-US" sz="1500" dirty="0">
              <a:ea typeface="Times New Roman" panose="02020603050405020304" pitchFamily="18" charset="0"/>
              <a:cs typeface="Times New Roman" panose="02020603050405020304" pitchFamily="18" charset="0"/>
            </a:endParaRPr>
          </a:p>
          <a:p>
            <a:pPr marL="0" indent="0">
              <a:spcBef>
                <a:spcPts val="0"/>
              </a:spcBef>
              <a:buNone/>
            </a:pPr>
            <a:r>
              <a:rPr lang="en-US" sz="1500" dirty="0">
                <a:ea typeface="Times New Roman" panose="02020603050405020304" pitchFamily="18" charset="0"/>
                <a:cs typeface="Times New Roman" panose="02020603050405020304" pitchFamily="18" charset="0"/>
              </a:rPr>
              <a:t> </a:t>
            </a:r>
          </a:p>
          <a:p>
            <a:pPr>
              <a:spcBef>
                <a:spcPts val="0"/>
              </a:spcBef>
            </a:pPr>
            <a:endParaRPr lang="en-US" sz="15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17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746918"/>
          </a:xfrm>
        </p:spPr>
        <p:txBody>
          <a:bodyPr/>
          <a:lstStyle/>
          <a:p>
            <a:pPr algn="ctr"/>
            <a:r>
              <a:rPr lang="en-US" sz="2000" dirty="0"/>
              <a:t>Process of adjusting interest already paid </a:t>
            </a:r>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228600" y="1066800"/>
            <a:ext cx="8839200" cy="5029200"/>
          </a:xfrm>
        </p:spPr>
        <p:txBody>
          <a:bodyPr/>
          <a:lstStyle/>
          <a:p>
            <a:pPr marL="0" indent="0">
              <a:spcBef>
                <a:spcPts val="0"/>
              </a:spcBef>
              <a:buNone/>
            </a:pPr>
            <a:r>
              <a:rPr lang="en-US" sz="1500" dirty="0">
                <a:ea typeface="Times New Roman" panose="02020603050405020304" pitchFamily="18" charset="0"/>
                <a:cs typeface="Times New Roman" panose="02020603050405020304" pitchFamily="18" charset="0"/>
              </a:rPr>
              <a:t>ERCOT processes a large number of cash collateral transactions every day. Cash received is pooled and invested into money market mutual funds on a daily basis (there is no “individual account” where the cash invested). Counterparties receive automatic email notifications upon posting of cash into their  collateral account. Also, they are encouraged to review their credit reports on a daily basis. Therefore, market participants must contact ERCOT as soon as possible, if they see their cash has been misapplied or missing.  </a:t>
            </a:r>
          </a:p>
          <a:p>
            <a:pPr marL="0" indent="0">
              <a:spcBef>
                <a:spcPts val="0"/>
              </a:spcBef>
              <a:buNone/>
            </a:pPr>
            <a:endParaRPr lang="en-US" sz="1500" dirty="0">
              <a:ea typeface="Times New Roman" panose="02020603050405020304" pitchFamily="18" charset="0"/>
              <a:cs typeface="Times New Roman" panose="02020603050405020304" pitchFamily="18" charset="0"/>
            </a:endParaRPr>
          </a:p>
          <a:p>
            <a:pPr marL="0" marR="0" lvl="0" indent="0">
              <a:spcBef>
                <a:spcPts val="0"/>
              </a:spcBef>
              <a:spcAft>
                <a:spcPts val="0"/>
              </a:spcAft>
              <a:buNone/>
            </a:pPr>
            <a:endParaRPr lang="en-US" sz="1500" b="1" dirty="0">
              <a:latin typeface="Arial" panose="020B0604020202020204" pitchFamily="34" charset="0"/>
              <a:ea typeface="Times New Roman" panose="02020603050405020304" pitchFamily="18" charset="0"/>
              <a:cs typeface="Times New Roman" panose="02020603050405020304" pitchFamily="18" charset="0"/>
            </a:endParaRPr>
          </a:p>
          <a:p>
            <a:pPr marL="0" marR="0" lvl="0" indent="0">
              <a:spcBef>
                <a:spcPts val="0"/>
              </a:spcBef>
              <a:spcAft>
                <a:spcPts val="0"/>
              </a:spcAft>
              <a:buNone/>
            </a:pPr>
            <a:r>
              <a:rPr lang="en-US" sz="1500" b="1" dirty="0">
                <a:effectLst/>
                <a:latin typeface="Arial" panose="020B0604020202020204" pitchFamily="34" charset="0"/>
                <a:ea typeface="Times New Roman" panose="02020603050405020304" pitchFamily="18" charset="0"/>
                <a:cs typeface="Times New Roman" panose="02020603050405020304" pitchFamily="18" charset="0"/>
              </a:rPr>
              <a:t>Circumstances resulting in misapplication of collateral:</a:t>
            </a:r>
          </a:p>
          <a:p>
            <a:pPr>
              <a:spcBef>
                <a:spcPts val="0"/>
              </a:spcBef>
              <a:buFont typeface="Symbol" panose="05050102010706020507" pitchFamily="18" charset="2"/>
              <a:buChar char=""/>
            </a:pPr>
            <a:r>
              <a:rPr lang="en-US" sz="1500" dirty="0">
                <a:latin typeface="Arial" panose="020B0604020202020204" pitchFamily="34" charset="0"/>
                <a:ea typeface="Times New Roman" panose="02020603050405020304" pitchFamily="18" charset="0"/>
                <a:cs typeface="Times New Roman" panose="02020603050405020304" pitchFamily="18" charset="0"/>
              </a:rPr>
              <a:t>A counterparty d</a:t>
            </a:r>
            <a:r>
              <a:rPr lang="en-US" sz="1500" dirty="0">
                <a:effectLst/>
                <a:latin typeface="Arial" panose="020B0604020202020204" pitchFamily="34" charset="0"/>
                <a:ea typeface="Times New Roman" panose="02020603050405020304" pitchFamily="18" charset="0"/>
                <a:cs typeface="Times New Roman" panose="02020603050405020304" pitchFamily="18" charset="0"/>
              </a:rPr>
              <a:t>id not properly identify for which counterparty the cash collateral is for (i.e</a:t>
            </a:r>
            <a:r>
              <a:rPr lang="en-US" sz="1500" dirty="0">
                <a:latin typeface="Arial" panose="020B0604020202020204" pitchFamily="34" charset="0"/>
                <a:ea typeface="Times New Roman" panose="02020603050405020304" pitchFamily="18" charset="0"/>
                <a:cs typeface="Times New Roman" panose="02020603050405020304" pitchFamily="18" charset="0"/>
              </a:rPr>
              <a:t>., did not </a:t>
            </a:r>
            <a:r>
              <a:rPr lang="en-US" sz="1500" dirty="0">
                <a:effectLst/>
                <a:latin typeface="Arial" panose="020B0604020202020204" pitchFamily="34" charset="0"/>
                <a:ea typeface="Times New Roman" panose="02020603050405020304" pitchFamily="18" charset="0"/>
                <a:cs typeface="Times New Roman" panose="02020603050405020304" pitchFamily="18" charset="0"/>
              </a:rPr>
              <a:t>include the CP number and name in wire)</a:t>
            </a:r>
          </a:p>
          <a:p>
            <a:pPr>
              <a:spcBef>
                <a:spcPts val="0"/>
              </a:spcBef>
              <a:buFont typeface="Symbol" panose="05050102010706020507" pitchFamily="18" charset="2"/>
              <a:buChar char=""/>
            </a:pPr>
            <a:r>
              <a:rPr lang="en-US" sz="1500" dirty="0">
                <a:effectLst/>
                <a:latin typeface="Arial" panose="020B0604020202020204" pitchFamily="34" charset="0"/>
                <a:ea typeface="Times New Roman" panose="02020603050405020304" pitchFamily="18" charset="0"/>
                <a:cs typeface="Times New Roman" panose="02020603050405020304" pitchFamily="18" charset="0"/>
              </a:rPr>
              <a:t>New counterparty wired initial cash collateral and failed to properly identify the name of the registered market participant in the wire</a:t>
            </a:r>
          </a:p>
          <a:p>
            <a:pPr>
              <a:spcBef>
                <a:spcPts val="0"/>
              </a:spcBef>
              <a:buFont typeface="Symbol" panose="05050102010706020507" pitchFamily="18" charset="2"/>
              <a:buChar char=""/>
            </a:pPr>
            <a:r>
              <a:rPr lang="en-US" sz="1500" dirty="0">
                <a:latin typeface="Arial" panose="020B0604020202020204" pitchFamily="34" charset="0"/>
                <a:ea typeface="Times New Roman" panose="02020603050405020304" pitchFamily="18" charset="0"/>
                <a:cs typeface="Times New Roman" panose="02020603050405020304" pitchFamily="18" charset="0"/>
              </a:rPr>
              <a:t>Mystery wires with no identification whatsoever </a:t>
            </a:r>
          </a:p>
          <a:p>
            <a:pPr marL="0" indent="0">
              <a:spcBef>
                <a:spcPts val="0"/>
              </a:spcBef>
              <a:buNone/>
            </a:pPr>
            <a:endParaRPr lang="en-US" sz="15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buNone/>
            </a:pPr>
            <a:endParaRPr lang="en-US" sz="1500" b="1" dirty="0">
              <a:effectLst/>
              <a:latin typeface="Arial" panose="020B0604020202020204" pitchFamily="34" charset="0"/>
              <a:ea typeface="Times New Roman" panose="02020603050405020304" pitchFamily="18" charset="0"/>
              <a:cs typeface="Times New Roman" panose="02020603050405020304" pitchFamily="18" charset="0"/>
            </a:endParaRPr>
          </a:p>
          <a:p>
            <a:pPr>
              <a:spcBef>
                <a:spcPts val="0"/>
              </a:spcBef>
              <a:buFont typeface="Symbol" panose="05050102010706020507" pitchFamily="18" charset="2"/>
              <a:buChar char=""/>
            </a:pPr>
            <a:endParaRPr lang="en-US" sz="1500" dirty="0">
              <a:effectLst/>
              <a:latin typeface="Arial" panose="020B0604020202020204" pitchFamily="34" charset="0"/>
              <a:ea typeface="Times New Roman" panose="02020603050405020304" pitchFamily="18" charset="0"/>
              <a:cs typeface="Times New Roman" panose="02020603050405020304" pitchFamily="18" charset="0"/>
            </a:endParaRPr>
          </a:p>
          <a:p>
            <a:pPr>
              <a:spcBef>
                <a:spcPts val="0"/>
              </a:spcBef>
              <a:buFont typeface="Symbol" panose="05050102010706020507" pitchFamily="18" charset="2"/>
              <a:buChar char=""/>
            </a:pPr>
            <a:endParaRPr lang="en-US" sz="15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946268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27222</TotalTime>
  <Words>331</Words>
  <Application>Microsoft Office PowerPoint</Application>
  <PresentationFormat>On-screen Show (4:3)</PresentationFormat>
  <Paragraphs>34</Paragraphs>
  <Slides>3</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3</vt:i4>
      </vt:variant>
    </vt:vector>
  </HeadingPairs>
  <TitlesOfParts>
    <vt:vector size="9" baseType="lpstr">
      <vt:lpstr>Arial</vt:lpstr>
      <vt:lpstr>Calibri</vt:lpstr>
      <vt:lpstr>Symbol</vt:lpstr>
      <vt:lpstr>1_Custom Design</vt:lpstr>
      <vt:lpstr>Office Theme</vt:lpstr>
      <vt:lpstr>Custom Design</vt:lpstr>
      <vt:lpstr>PowerPoint Presentation</vt:lpstr>
      <vt:lpstr>Before and after NPRR1184</vt:lpstr>
      <vt:lpstr>Process of adjusting interest already paid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Dashnyam, Sanchir</cp:lastModifiedBy>
  <cp:revision>430</cp:revision>
  <cp:lastPrinted>2016-01-21T20:53:15Z</cp:lastPrinted>
  <dcterms:created xsi:type="dcterms:W3CDTF">2016-01-21T15:20:31Z</dcterms:created>
  <dcterms:modified xsi:type="dcterms:W3CDTF">2024-03-18T14:16:48Z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2023-10-06T20:34:45Z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c0b2b8ba-cace-4c3c-96d7-e426ee90befd</vt:lpwstr>
  </property>
  <property fmtid="{D5CDD505-2E9C-101B-9397-08002B2CF9AE}" pid="9" name="MSIP_Label_7084cbda-52b8-46fb-a7b7-cb5bd465ed85_ContentBits">
    <vt:lpwstr>0</vt:lpwstr>
  </property>
</Properties>
</file>