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32"/>
  </p:notesMasterIdLst>
  <p:handoutMasterIdLst>
    <p:handoutMasterId r:id="rId33"/>
  </p:handoutMasterIdLst>
  <p:sldIdLst>
    <p:sldId id="260" r:id="rId8"/>
    <p:sldId id="655" r:id="rId9"/>
    <p:sldId id="2060" r:id="rId10"/>
    <p:sldId id="2061" r:id="rId11"/>
    <p:sldId id="650" r:id="rId12"/>
    <p:sldId id="651" r:id="rId13"/>
    <p:sldId id="627" r:id="rId14"/>
    <p:sldId id="645" r:id="rId15"/>
    <p:sldId id="646" r:id="rId16"/>
    <p:sldId id="647" r:id="rId17"/>
    <p:sldId id="654" r:id="rId18"/>
    <p:sldId id="628" r:id="rId19"/>
    <p:sldId id="652" r:id="rId20"/>
    <p:sldId id="629" r:id="rId21"/>
    <p:sldId id="634" r:id="rId22"/>
    <p:sldId id="635" r:id="rId23"/>
    <p:sldId id="636" r:id="rId24"/>
    <p:sldId id="637" r:id="rId25"/>
    <p:sldId id="641" r:id="rId26"/>
    <p:sldId id="642" r:id="rId27"/>
    <p:sldId id="643" r:id="rId28"/>
    <p:sldId id="653" r:id="rId29"/>
    <p:sldId id="648" r:id="rId30"/>
    <p:sldId id="644"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0D528A-27EB-A1C2-9572-55229C3671D4}" name="ERCOT" initials="ERCOT" userId="ERCO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64" autoAdjust="0"/>
  </p:normalViewPr>
  <p:slideViewPr>
    <p:cSldViewPr snapToGrid="0">
      <p:cViewPr varScale="1">
        <p:scale>
          <a:sx n="69" d="100"/>
          <a:sy n="69" d="100"/>
        </p:scale>
        <p:origin x="1858" y="7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microsoft.com/office/2018/10/relationships/authors" Target="authors.xml"/><Relationship Id="rId21" Type="http://schemas.openxmlformats.org/officeDocument/2006/relationships/slide" Target="slides/slide14.xml"/><Relationship Id="rId34"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4-01-02%20ESR%20mitigation%20report/out/case_study_eocs.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 - original</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rmr_brp!$A$2:$A$8</c:f>
              <c:numCache>
                <c:formatCode>General</c:formatCode>
                <c:ptCount val="7"/>
                <c:pt idx="0">
                  <c:v>0</c:v>
                </c:pt>
                <c:pt idx="1">
                  <c:v>0</c:v>
                </c:pt>
                <c:pt idx="2">
                  <c:v>1</c:v>
                </c:pt>
                <c:pt idx="3">
                  <c:v>2</c:v>
                </c:pt>
                <c:pt idx="4">
                  <c:v>4</c:v>
                </c:pt>
                <c:pt idx="5">
                  <c:v>7</c:v>
                </c:pt>
                <c:pt idx="6">
                  <c:v>9.9</c:v>
                </c:pt>
              </c:numCache>
            </c:numRef>
          </c:xVal>
          <c:yVal>
            <c:numRef>
              <c:f>rmr_brp!$B$2:$B$8</c:f>
              <c:numCache>
                <c:formatCode>General</c:formatCode>
                <c:ptCount val="7"/>
                <c:pt idx="0">
                  <c:v>-50</c:v>
                </c:pt>
                <c:pt idx="1">
                  <c:v>500</c:v>
                </c:pt>
                <c:pt idx="2">
                  <c:v>501</c:v>
                </c:pt>
                <c:pt idx="3">
                  <c:v>1000</c:v>
                </c:pt>
                <c:pt idx="4">
                  <c:v>2000</c:v>
                </c:pt>
                <c:pt idx="5">
                  <c:v>4999</c:v>
                </c:pt>
                <c:pt idx="6">
                  <c:v>5000</c:v>
                </c:pt>
              </c:numCache>
            </c:numRef>
          </c:yVal>
          <c:smooth val="0"/>
          <c:extLst>
            <c:ext xmlns:c16="http://schemas.microsoft.com/office/drawing/2014/chart" uri="{C3380CC4-5D6E-409C-BE32-E72D297353CC}">
              <c16:uniqueId val="{00000000-BAF8-4140-B4DF-044C0DAB47E8}"/>
            </c:ext>
          </c:extLst>
        </c:ser>
        <c:ser>
          <c:idx val="1"/>
          <c:order val="1"/>
          <c:tx>
            <c:v>Dispatch - original</c:v>
          </c:tx>
          <c:spPr>
            <a:ln w="25400" cap="rnd">
              <a:noFill/>
              <a:round/>
            </a:ln>
            <a:effectLst/>
          </c:spPr>
          <c:marker>
            <c:symbol val="square"/>
            <c:size val="8"/>
            <c:spPr>
              <a:solidFill>
                <a:schemeClr val="accent2"/>
              </a:solidFill>
              <a:ln w="25400">
                <a:solidFill>
                  <a:schemeClr val="accent2"/>
                </a:solidFill>
              </a:ln>
              <a:effectLst/>
            </c:spPr>
          </c:marker>
          <c:xVal>
            <c:numRef>
              <c:f>rmr_brp!$A$11</c:f>
              <c:numCache>
                <c:formatCode>General</c:formatCode>
                <c:ptCount val="1"/>
                <c:pt idx="0">
                  <c:v>2.15</c:v>
                </c:pt>
              </c:numCache>
            </c:numRef>
          </c:xVal>
          <c:yVal>
            <c:numRef>
              <c:f>rmr_brp!$B$11</c:f>
              <c:numCache>
                <c:formatCode>General</c:formatCode>
                <c:ptCount val="1"/>
                <c:pt idx="0">
                  <c:v>1073.73</c:v>
                </c:pt>
              </c:numCache>
            </c:numRef>
          </c:yVal>
          <c:smooth val="0"/>
          <c:extLst>
            <c:ext xmlns:c16="http://schemas.microsoft.com/office/drawing/2014/chart" uri="{C3380CC4-5D6E-409C-BE32-E72D297353CC}">
              <c16:uniqueId val="{00000001-BAF8-4140-B4DF-044C0DAB47E8}"/>
            </c:ext>
          </c:extLst>
        </c:ser>
        <c:ser>
          <c:idx val="2"/>
          <c:order val="2"/>
          <c:tx>
            <c:v>Step 2 EOC - mitigated</c:v>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rmr_brp!$C$2:$C$6</c:f>
              <c:numCache>
                <c:formatCode>General</c:formatCode>
                <c:ptCount val="5"/>
                <c:pt idx="0">
                  <c:v>0</c:v>
                </c:pt>
                <c:pt idx="1">
                  <c:v>0</c:v>
                </c:pt>
                <c:pt idx="2">
                  <c:v>1</c:v>
                </c:pt>
                <c:pt idx="3">
                  <c:v>1.362325</c:v>
                </c:pt>
                <c:pt idx="4">
                  <c:v>9.9</c:v>
                </c:pt>
              </c:numCache>
            </c:numRef>
          </c:xVal>
          <c:yVal>
            <c:numRef>
              <c:f>rmr_brp!$D$2:$D$6</c:f>
              <c:numCache>
                <c:formatCode>General</c:formatCode>
                <c:ptCount val="5"/>
                <c:pt idx="0">
                  <c:v>-50</c:v>
                </c:pt>
                <c:pt idx="1">
                  <c:v>500</c:v>
                </c:pt>
                <c:pt idx="2">
                  <c:v>501</c:v>
                </c:pt>
                <c:pt idx="3">
                  <c:v>681.79998799999998</c:v>
                </c:pt>
                <c:pt idx="4">
                  <c:v>681.79998799999998</c:v>
                </c:pt>
              </c:numCache>
            </c:numRef>
          </c:yVal>
          <c:smooth val="0"/>
          <c:extLst>
            <c:ext xmlns:c16="http://schemas.microsoft.com/office/drawing/2014/chart" uri="{C3380CC4-5D6E-409C-BE32-E72D297353CC}">
              <c16:uniqueId val="{00000002-BAF8-4140-B4DF-044C0DAB47E8}"/>
            </c:ext>
          </c:extLst>
        </c:ser>
        <c:ser>
          <c:idx val="3"/>
          <c:order val="3"/>
          <c:tx>
            <c:v>Dispatch - mitigated</c:v>
          </c:tx>
          <c:spPr>
            <a:ln w="25400" cap="rnd">
              <a:noFill/>
              <a:round/>
            </a:ln>
            <a:effectLst/>
          </c:spPr>
          <c:marker>
            <c:symbol val="triangle"/>
            <c:size val="8"/>
            <c:spPr>
              <a:solidFill>
                <a:schemeClr val="accent4"/>
              </a:solidFill>
              <a:ln w="25400">
                <a:solidFill>
                  <a:schemeClr val="accent4"/>
                </a:solidFill>
              </a:ln>
              <a:effectLst/>
            </c:spPr>
          </c:marker>
          <c:xVal>
            <c:numRef>
              <c:f>rmr_brp!$C$11</c:f>
              <c:numCache>
                <c:formatCode>General</c:formatCode>
                <c:ptCount val="1"/>
                <c:pt idx="0">
                  <c:v>3.776062</c:v>
                </c:pt>
              </c:numCache>
            </c:numRef>
          </c:xVal>
          <c:yVal>
            <c:numRef>
              <c:f>rmr_brp!$D$11</c:f>
              <c:numCache>
                <c:formatCode>General</c:formatCode>
                <c:ptCount val="1"/>
                <c:pt idx="0">
                  <c:v>681.80035399999997</c:v>
                </c:pt>
              </c:numCache>
            </c:numRef>
          </c:yVal>
          <c:smooth val="0"/>
          <c:extLst>
            <c:ext xmlns:c16="http://schemas.microsoft.com/office/drawing/2014/chart" uri="{C3380CC4-5D6E-409C-BE32-E72D297353CC}">
              <c16:uniqueId val="{00000003-BAF8-4140-B4DF-044C0DAB47E8}"/>
            </c:ext>
          </c:extLst>
        </c:ser>
        <c:dLbls>
          <c:showLegendKey val="0"/>
          <c:showVal val="0"/>
          <c:showCatName val="0"/>
          <c:showSerName val="0"/>
          <c:showPercent val="0"/>
          <c:showBubbleSize val="0"/>
        </c:dLbls>
        <c:axId val="2128793536"/>
        <c:axId val="2137740144"/>
      </c:scatterChart>
      <c:valAx>
        <c:axId val="2128793536"/>
        <c:scaling>
          <c:orientation val="minMax"/>
          <c:max val="12"/>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majorUnit val="2"/>
      </c:valAx>
      <c:valAx>
        <c:axId val="2137740144"/>
        <c:scaling>
          <c:orientation val="minMax"/>
          <c:max val="51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rmr_crossett!$A$2:$A$12</c:f>
              <c:numCache>
                <c:formatCode>General</c:formatCode>
                <c:ptCount val="11"/>
                <c:pt idx="0">
                  <c:v>0</c:v>
                </c:pt>
                <c:pt idx="1">
                  <c:v>0</c:v>
                </c:pt>
                <c:pt idx="2">
                  <c:v>12.5</c:v>
                </c:pt>
                <c:pt idx="3">
                  <c:v>12.6</c:v>
                </c:pt>
                <c:pt idx="4">
                  <c:v>20</c:v>
                </c:pt>
                <c:pt idx="5">
                  <c:v>20.100000000000001</c:v>
                </c:pt>
                <c:pt idx="6">
                  <c:v>30</c:v>
                </c:pt>
                <c:pt idx="7">
                  <c:v>30.1</c:v>
                </c:pt>
                <c:pt idx="8">
                  <c:v>40</c:v>
                </c:pt>
                <c:pt idx="9">
                  <c:v>40.099997999999999</c:v>
                </c:pt>
                <c:pt idx="10">
                  <c:v>100</c:v>
                </c:pt>
              </c:numCache>
            </c:numRef>
          </c:xVal>
          <c:yVal>
            <c:numRef>
              <c:f>rmr_crossett!$B$2:$B$12</c:f>
              <c:numCache>
                <c:formatCode>General</c:formatCode>
                <c:ptCount val="11"/>
                <c:pt idx="0">
                  <c:v>-50</c:v>
                </c:pt>
                <c:pt idx="1">
                  <c:v>149</c:v>
                </c:pt>
                <c:pt idx="2">
                  <c:v>150</c:v>
                </c:pt>
                <c:pt idx="3">
                  <c:v>299</c:v>
                </c:pt>
                <c:pt idx="4">
                  <c:v>300</c:v>
                </c:pt>
                <c:pt idx="5">
                  <c:v>399</c:v>
                </c:pt>
                <c:pt idx="6">
                  <c:v>400</c:v>
                </c:pt>
                <c:pt idx="7">
                  <c:v>499</c:v>
                </c:pt>
                <c:pt idx="8">
                  <c:v>500</c:v>
                </c:pt>
                <c:pt idx="9">
                  <c:v>4999.9902339999999</c:v>
                </c:pt>
                <c:pt idx="10">
                  <c:v>5000</c:v>
                </c:pt>
              </c:numCache>
            </c:numRef>
          </c:yVal>
          <c:smooth val="0"/>
          <c:extLst>
            <c:ext xmlns:c16="http://schemas.microsoft.com/office/drawing/2014/chart" uri="{C3380CC4-5D6E-409C-BE32-E72D297353CC}">
              <c16:uniqueId val="{00000000-7F9E-4562-8C3D-2BBDC36E805B}"/>
            </c:ext>
          </c:extLst>
        </c:ser>
        <c:ser>
          <c:idx val="1"/>
          <c:order val="1"/>
          <c:tx>
            <c:v>Dispatch</c:v>
          </c:tx>
          <c:spPr>
            <a:ln w="25400" cap="rnd">
              <a:noFill/>
              <a:round/>
            </a:ln>
            <a:effectLst/>
          </c:spPr>
          <c:marker>
            <c:symbol val="square"/>
            <c:size val="8"/>
            <c:spPr>
              <a:solidFill>
                <a:schemeClr val="accent2"/>
              </a:solidFill>
              <a:ln w="25400">
                <a:solidFill>
                  <a:schemeClr val="accent2"/>
                </a:solidFill>
              </a:ln>
              <a:effectLst/>
            </c:spPr>
          </c:marker>
          <c:xVal>
            <c:numRef>
              <c:f>rmr_crossett!$A$15</c:f>
              <c:numCache>
                <c:formatCode>General</c:formatCode>
                <c:ptCount val="1"/>
                <c:pt idx="0">
                  <c:v>40</c:v>
                </c:pt>
              </c:numCache>
            </c:numRef>
          </c:xVal>
          <c:yVal>
            <c:numRef>
              <c:f>rmr_crossett!$B$15</c:f>
              <c:numCache>
                <c:formatCode>General</c:formatCode>
                <c:ptCount val="1"/>
                <c:pt idx="0">
                  <c:v>646.97</c:v>
                </c:pt>
              </c:numCache>
            </c:numRef>
          </c:yVal>
          <c:smooth val="0"/>
          <c:extLst>
            <c:ext xmlns:c16="http://schemas.microsoft.com/office/drawing/2014/chart" uri="{C3380CC4-5D6E-409C-BE32-E72D297353CC}">
              <c16:uniqueId val="{00000001-7F9E-4562-8C3D-2BBDC36E805B}"/>
            </c:ext>
          </c:extLst>
        </c:ser>
        <c:dLbls>
          <c:showLegendKey val="0"/>
          <c:showVal val="0"/>
          <c:showCatName val="0"/>
          <c:showSerName val="0"/>
          <c:showPercent val="0"/>
          <c:showBubbleSize val="0"/>
        </c:dLbls>
        <c:axId val="2128793536"/>
        <c:axId val="2137740144"/>
      </c:scatterChart>
      <c:valAx>
        <c:axId val="2128793536"/>
        <c:scaling>
          <c:orientation val="minMax"/>
          <c:max val="110"/>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0" spcFirstLastPara="1" vertOverflow="ellipsis" wrap="square" anchor="b" anchorCtr="0"/>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valAx>
      <c:valAx>
        <c:axId val="2137740144"/>
        <c:scaling>
          <c:orientation val="minMax"/>
          <c:max val="51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 - original</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rmr_catarina!$A$2:$A$6</c:f>
              <c:numCache>
                <c:formatCode>General</c:formatCode>
                <c:ptCount val="5"/>
                <c:pt idx="0">
                  <c:v>0</c:v>
                </c:pt>
                <c:pt idx="1">
                  <c:v>0</c:v>
                </c:pt>
                <c:pt idx="2">
                  <c:v>2</c:v>
                </c:pt>
                <c:pt idx="3">
                  <c:v>2.1</c:v>
                </c:pt>
                <c:pt idx="4">
                  <c:v>9.9</c:v>
                </c:pt>
              </c:numCache>
            </c:numRef>
          </c:xVal>
          <c:yVal>
            <c:numRef>
              <c:f>rmr_catarina!$B$2:$B$6</c:f>
              <c:numCache>
                <c:formatCode>General</c:formatCode>
                <c:ptCount val="5"/>
                <c:pt idx="0">
                  <c:v>-50</c:v>
                </c:pt>
                <c:pt idx="1">
                  <c:v>4999.9702150000003</c:v>
                </c:pt>
                <c:pt idx="2">
                  <c:v>4999.9799800000001</c:v>
                </c:pt>
                <c:pt idx="3">
                  <c:v>4999.9902339999999</c:v>
                </c:pt>
                <c:pt idx="4">
                  <c:v>5000</c:v>
                </c:pt>
              </c:numCache>
            </c:numRef>
          </c:yVal>
          <c:smooth val="0"/>
          <c:extLst>
            <c:ext xmlns:c16="http://schemas.microsoft.com/office/drawing/2014/chart" uri="{C3380CC4-5D6E-409C-BE32-E72D297353CC}">
              <c16:uniqueId val="{00000000-9D2A-4ECC-837B-FB7D87771AE5}"/>
            </c:ext>
          </c:extLst>
        </c:ser>
        <c:ser>
          <c:idx val="1"/>
          <c:order val="1"/>
          <c:tx>
            <c:v>Dispatch - original</c:v>
          </c:tx>
          <c:spPr>
            <a:ln w="25400" cap="rnd">
              <a:noFill/>
              <a:round/>
            </a:ln>
            <a:effectLst/>
          </c:spPr>
          <c:marker>
            <c:symbol val="square"/>
            <c:size val="9"/>
            <c:spPr>
              <a:solidFill>
                <a:schemeClr val="accent2"/>
              </a:solidFill>
              <a:ln w="9525">
                <a:solidFill>
                  <a:schemeClr val="accent2"/>
                </a:solidFill>
              </a:ln>
              <a:effectLst/>
            </c:spPr>
          </c:marker>
          <c:xVal>
            <c:numRef>
              <c:f>rmr_catarina!$A$9</c:f>
              <c:numCache>
                <c:formatCode>General</c:formatCode>
                <c:ptCount val="1"/>
                <c:pt idx="0">
                  <c:v>0</c:v>
                </c:pt>
              </c:numCache>
            </c:numRef>
          </c:xVal>
          <c:yVal>
            <c:numRef>
              <c:f>rmr_catarina!$B$9</c:f>
              <c:numCache>
                <c:formatCode>General</c:formatCode>
                <c:ptCount val="1"/>
                <c:pt idx="0">
                  <c:v>233.08</c:v>
                </c:pt>
              </c:numCache>
            </c:numRef>
          </c:yVal>
          <c:smooth val="0"/>
          <c:extLst>
            <c:ext xmlns:c16="http://schemas.microsoft.com/office/drawing/2014/chart" uri="{C3380CC4-5D6E-409C-BE32-E72D297353CC}">
              <c16:uniqueId val="{00000001-9D2A-4ECC-837B-FB7D87771AE5}"/>
            </c:ext>
          </c:extLst>
        </c:ser>
        <c:ser>
          <c:idx val="2"/>
          <c:order val="2"/>
          <c:tx>
            <c:v>Step 2 EOC - mitigated</c:v>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rmr_catarina!$C$2:$C$6</c:f>
              <c:numCache>
                <c:formatCode>General</c:formatCode>
                <c:ptCount val="5"/>
                <c:pt idx="0">
                  <c:v>0</c:v>
                </c:pt>
                <c:pt idx="1">
                  <c:v>0</c:v>
                </c:pt>
                <c:pt idx="2">
                  <c:v>9.9</c:v>
                </c:pt>
              </c:numCache>
            </c:numRef>
          </c:xVal>
          <c:yVal>
            <c:numRef>
              <c:f>rmr_catarina!$D$2:$D$6</c:f>
              <c:numCache>
                <c:formatCode>General</c:formatCode>
                <c:ptCount val="5"/>
                <c:pt idx="0">
                  <c:v>-50</c:v>
                </c:pt>
                <c:pt idx="1">
                  <c:v>960.08502199999998</c:v>
                </c:pt>
                <c:pt idx="2">
                  <c:v>960.08502199999998</c:v>
                </c:pt>
              </c:numCache>
            </c:numRef>
          </c:yVal>
          <c:smooth val="0"/>
          <c:extLst>
            <c:ext xmlns:c16="http://schemas.microsoft.com/office/drawing/2014/chart" uri="{C3380CC4-5D6E-409C-BE32-E72D297353CC}">
              <c16:uniqueId val="{00000002-9D2A-4ECC-837B-FB7D87771AE5}"/>
            </c:ext>
          </c:extLst>
        </c:ser>
        <c:ser>
          <c:idx val="3"/>
          <c:order val="3"/>
          <c:tx>
            <c:v>Dispatch - mitigated</c:v>
          </c:tx>
          <c:spPr>
            <a:ln w="25400" cap="rnd">
              <a:noFill/>
              <a:round/>
            </a:ln>
            <a:effectLst/>
          </c:spPr>
          <c:marker>
            <c:symbol val="triangle"/>
            <c:size val="9"/>
            <c:spPr>
              <a:solidFill>
                <a:schemeClr val="accent6">
                  <a:lumMod val="60000"/>
                  <a:lumOff val="40000"/>
                </a:schemeClr>
              </a:solidFill>
              <a:ln w="9525">
                <a:noFill/>
              </a:ln>
              <a:effectLst/>
            </c:spPr>
          </c:marker>
          <c:xVal>
            <c:numRef>
              <c:f>rmr_catarina!$C$11</c:f>
              <c:numCache>
                <c:formatCode>General</c:formatCode>
                <c:ptCount val="1"/>
                <c:pt idx="0">
                  <c:v>0</c:v>
                </c:pt>
              </c:numCache>
            </c:numRef>
          </c:xVal>
          <c:yVal>
            <c:numRef>
              <c:f>rmr_catarina!$D$11</c:f>
              <c:numCache>
                <c:formatCode>General</c:formatCode>
                <c:ptCount val="1"/>
                <c:pt idx="0">
                  <c:v>305.11</c:v>
                </c:pt>
              </c:numCache>
            </c:numRef>
          </c:yVal>
          <c:smooth val="0"/>
          <c:extLst>
            <c:ext xmlns:c16="http://schemas.microsoft.com/office/drawing/2014/chart" uri="{C3380CC4-5D6E-409C-BE32-E72D297353CC}">
              <c16:uniqueId val="{00000003-9D2A-4ECC-837B-FB7D87771AE5}"/>
            </c:ext>
          </c:extLst>
        </c:ser>
        <c:dLbls>
          <c:showLegendKey val="0"/>
          <c:showVal val="0"/>
          <c:showCatName val="0"/>
          <c:showSerName val="0"/>
          <c:showPercent val="0"/>
          <c:showBubbleSize val="0"/>
        </c:dLbls>
        <c:axId val="2128793536"/>
        <c:axId val="2137740144"/>
      </c:scatterChart>
      <c:valAx>
        <c:axId val="2128793536"/>
        <c:scaling>
          <c:orientation val="minMax"/>
          <c:max val="12"/>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majorUnit val="2"/>
      </c:valAx>
      <c:valAx>
        <c:axId val="2137740144"/>
        <c:scaling>
          <c:orientation val="minMax"/>
          <c:max val="51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 - original</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dam_brp!$A$2:$A$8</c:f>
              <c:numCache>
                <c:formatCode>General</c:formatCode>
                <c:ptCount val="7"/>
                <c:pt idx="0">
                  <c:v>0</c:v>
                </c:pt>
                <c:pt idx="1">
                  <c:v>0</c:v>
                </c:pt>
                <c:pt idx="2">
                  <c:v>1</c:v>
                </c:pt>
                <c:pt idx="3">
                  <c:v>2</c:v>
                </c:pt>
                <c:pt idx="4">
                  <c:v>4</c:v>
                </c:pt>
                <c:pt idx="5">
                  <c:v>7</c:v>
                </c:pt>
                <c:pt idx="6">
                  <c:v>9.9</c:v>
                </c:pt>
              </c:numCache>
            </c:numRef>
          </c:xVal>
          <c:yVal>
            <c:numRef>
              <c:f>dam_brp!$B$2:$B$8</c:f>
              <c:numCache>
                <c:formatCode>General</c:formatCode>
                <c:ptCount val="7"/>
                <c:pt idx="0">
                  <c:v>-50</c:v>
                </c:pt>
                <c:pt idx="1">
                  <c:v>500</c:v>
                </c:pt>
                <c:pt idx="2">
                  <c:v>501</c:v>
                </c:pt>
                <c:pt idx="3">
                  <c:v>1000</c:v>
                </c:pt>
                <c:pt idx="4">
                  <c:v>2000</c:v>
                </c:pt>
                <c:pt idx="5">
                  <c:v>4999</c:v>
                </c:pt>
                <c:pt idx="6">
                  <c:v>5000</c:v>
                </c:pt>
              </c:numCache>
            </c:numRef>
          </c:yVal>
          <c:smooth val="0"/>
          <c:extLst>
            <c:ext xmlns:c16="http://schemas.microsoft.com/office/drawing/2014/chart" uri="{C3380CC4-5D6E-409C-BE32-E72D297353CC}">
              <c16:uniqueId val="{00000000-1996-4C19-A56F-8AF6610BE4C8}"/>
            </c:ext>
          </c:extLst>
        </c:ser>
        <c:ser>
          <c:idx val="1"/>
          <c:order val="1"/>
          <c:tx>
            <c:v>Dispatch - original</c:v>
          </c:tx>
          <c:spPr>
            <a:ln w="25400" cap="rnd">
              <a:noFill/>
              <a:round/>
            </a:ln>
            <a:effectLst/>
          </c:spPr>
          <c:marker>
            <c:symbol val="square"/>
            <c:size val="9"/>
            <c:spPr>
              <a:solidFill>
                <a:schemeClr val="accent2"/>
              </a:solidFill>
              <a:ln w="9525">
                <a:solidFill>
                  <a:schemeClr val="accent2"/>
                </a:solidFill>
              </a:ln>
              <a:effectLst/>
            </c:spPr>
          </c:marker>
          <c:xVal>
            <c:numRef>
              <c:f>dam_brp!$A$11</c:f>
              <c:numCache>
                <c:formatCode>General</c:formatCode>
                <c:ptCount val="1"/>
                <c:pt idx="0">
                  <c:v>2.15</c:v>
                </c:pt>
              </c:numCache>
            </c:numRef>
          </c:xVal>
          <c:yVal>
            <c:numRef>
              <c:f>dam_brp!$B$11</c:f>
              <c:numCache>
                <c:formatCode>General</c:formatCode>
                <c:ptCount val="1"/>
                <c:pt idx="0">
                  <c:v>1073.73</c:v>
                </c:pt>
              </c:numCache>
            </c:numRef>
          </c:yVal>
          <c:smooth val="0"/>
          <c:extLst>
            <c:ext xmlns:c16="http://schemas.microsoft.com/office/drawing/2014/chart" uri="{C3380CC4-5D6E-409C-BE32-E72D297353CC}">
              <c16:uniqueId val="{00000001-1996-4C19-A56F-8AF6610BE4C8}"/>
            </c:ext>
          </c:extLst>
        </c:ser>
        <c:ser>
          <c:idx val="2"/>
          <c:order val="2"/>
          <c:tx>
            <c:v>Step 2 EOC - scalar = 1.1</c:v>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dam_brp!$C$2:$C$6</c:f>
              <c:numCache>
                <c:formatCode>General</c:formatCode>
                <c:ptCount val="5"/>
                <c:pt idx="0">
                  <c:v>0</c:v>
                </c:pt>
                <c:pt idx="1">
                  <c:v>0</c:v>
                </c:pt>
                <c:pt idx="2">
                  <c:v>9.9</c:v>
                </c:pt>
              </c:numCache>
            </c:numRef>
          </c:xVal>
          <c:yVal>
            <c:numRef>
              <c:f>dam_brp!$D$2:$D$6</c:f>
              <c:numCache>
                <c:formatCode>General</c:formatCode>
                <c:ptCount val="5"/>
                <c:pt idx="0">
                  <c:v>-50</c:v>
                </c:pt>
                <c:pt idx="1">
                  <c:v>253.36184700000001</c:v>
                </c:pt>
                <c:pt idx="2">
                  <c:v>253.36184700000001</c:v>
                </c:pt>
              </c:numCache>
            </c:numRef>
          </c:yVal>
          <c:smooth val="0"/>
          <c:extLst>
            <c:ext xmlns:c16="http://schemas.microsoft.com/office/drawing/2014/chart" uri="{C3380CC4-5D6E-409C-BE32-E72D297353CC}">
              <c16:uniqueId val="{00000002-1996-4C19-A56F-8AF6610BE4C8}"/>
            </c:ext>
          </c:extLst>
        </c:ser>
        <c:ser>
          <c:idx val="3"/>
          <c:order val="3"/>
          <c:tx>
            <c:v>Dispatch - scalar = 1.1</c:v>
          </c:tx>
          <c:spPr>
            <a:ln w="25400" cap="rnd">
              <a:noFill/>
              <a:round/>
            </a:ln>
            <a:effectLst/>
          </c:spPr>
          <c:marker>
            <c:symbol val="triangle"/>
            <c:size val="9"/>
            <c:spPr>
              <a:solidFill>
                <a:schemeClr val="accent4"/>
              </a:solidFill>
              <a:ln w="9525">
                <a:solidFill>
                  <a:schemeClr val="accent4"/>
                </a:solidFill>
              </a:ln>
              <a:effectLst/>
            </c:spPr>
          </c:marker>
          <c:xVal>
            <c:numRef>
              <c:f>dam_brp!$C$11</c:f>
              <c:numCache>
                <c:formatCode>General</c:formatCode>
                <c:ptCount val="1"/>
                <c:pt idx="0">
                  <c:v>8.1410009999999993</c:v>
                </c:pt>
              </c:numCache>
            </c:numRef>
          </c:xVal>
          <c:yVal>
            <c:numRef>
              <c:f>dam_brp!$D$11</c:f>
              <c:numCache>
                <c:formatCode>General</c:formatCode>
                <c:ptCount val="1"/>
                <c:pt idx="0">
                  <c:v>338.57870500000001</c:v>
                </c:pt>
              </c:numCache>
            </c:numRef>
          </c:yVal>
          <c:smooth val="0"/>
          <c:extLst>
            <c:ext xmlns:c16="http://schemas.microsoft.com/office/drawing/2014/chart" uri="{C3380CC4-5D6E-409C-BE32-E72D297353CC}">
              <c16:uniqueId val="{00000003-1996-4C19-A56F-8AF6610BE4C8}"/>
            </c:ext>
          </c:extLst>
        </c:ser>
        <c:ser>
          <c:idx val="4"/>
          <c:order val="4"/>
          <c:tx>
            <c:v>Step 2 EOC - scalar = 2</c:v>
          </c:tx>
          <c:spPr>
            <a:ln w="19050" cap="rnd">
              <a:solidFill>
                <a:schemeClr val="accent5"/>
              </a:solidFill>
              <a:round/>
            </a:ln>
            <a:effectLst/>
          </c:spPr>
          <c:marker>
            <c:symbol val="circle"/>
            <c:size val="5"/>
            <c:spPr>
              <a:solidFill>
                <a:schemeClr val="accent5"/>
              </a:solidFill>
              <a:ln w="9525">
                <a:solidFill>
                  <a:schemeClr val="accent5"/>
                </a:solidFill>
              </a:ln>
              <a:effectLst/>
            </c:spPr>
          </c:marker>
          <c:xVal>
            <c:numRef>
              <c:f>dam_brp!$E$2:$E$4</c:f>
              <c:numCache>
                <c:formatCode>General</c:formatCode>
                <c:ptCount val="3"/>
                <c:pt idx="0">
                  <c:v>0</c:v>
                </c:pt>
                <c:pt idx="1">
                  <c:v>0</c:v>
                </c:pt>
                <c:pt idx="2">
                  <c:v>9.9</c:v>
                </c:pt>
              </c:numCache>
            </c:numRef>
          </c:xVal>
          <c:yVal>
            <c:numRef>
              <c:f>dam_brp!$F$2:$F$4</c:f>
              <c:numCache>
                <c:formatCode>General</c:formatCode>
                <c:ptCount val="3"/>
                <c:pt idx="0">
                  <c:v>-50</c:v>
                </c:pt>
                <c:pt idx="1">
                  <c:v>355.76001000000002</c:v>
                </c:pt>
                <c:pt idx="2">
                  <c:v>355.76001000000002</c:v>
                </c:pt>
              </c:numCache>
            </c:numRef>
          </c:yVal>
          <c:smooth val="0"/>
          <c:extLst>
            <c:ext xmlns:c16="http://schemas.microsoft.com/office/drawing/2014/chart" uri="{C3380CC4-5D6E-409C-BE32-E72D297353CC}">
              <c16:uniqueId val="{00000004-1996-4C19-A56F-8AF6610BE4C8}"/>
            </c:ext>
          </c:extLst>
        </c:ser>
        <c:ser>
          <c:idx val="5"/>
          <c:order val="5"/>
          <c:tx>
            <c:v>Dispatch - scalar = 2</c:v>
          </c:tx>
          <c:spPr>
            <a:ln w="25400" cap="rnd">
              <a:noFill/>
              <a:round/>
            </a:ln>
            <a:effectLst/>
          </c:spPr>
          <c:marker>
            <c:symbol val="diamond"/>
            <c:size val="9"/>
            <c:spPr>
              <a:solidFill>
                <a:schemeClr val="accent6"/>
              </a:solidFill>
              <a:ln w="9525">
                <a:solidFill>
                  <a:schemeClr val="accent6"/>
                </a:solidFill>
              </a:ln>
              <a:effectLst/>
            </c:spPr>
          </c:marker>
          <c:xVal>
            <c:numRef>
              <c:f>dam_brp!$E$11</c:f>
              <c:numCache>
                <c:formatCode>General</c:formatCode>
                <c:ptCount val="1"/>
                <c:pt idx="0">
                  <c:v>3.4672679999999998</c:v>
                </c:pt>
              </c:numCache>
            </c:numRef>
          </c:xVal>
          <c:yVal>
            <c:numRef>
              <c:f>dam_brp!$F$11</c:f>
              <c:numCache>
                <c:formatCode>General</c:formatCode>
                <c:ptCount val="1"/>
                <c:pt idx="0">
                  <c:v>355.76043700000002</c:v>
                </c:pt>
              </c:numCache>
            </c:numRef>
          </c:yVal>
          <c:smooth val="0"/>
          <c:extLst>
            <c:ext xmlns:c16="http://schemas.microsoft.com/office/drawing/2014/chart" uri="{C3380CC4-5D6E-409C-BE32-E72D297353CC}">
              <c16:uniqueId val="{00000005-1996-4C19-A56F-8AF6610BE4C8}"/>
            </c:ext>
          </c:extLst>
        </c:ser>
        <c:dLbls>
          <c:showLegendKey val="0"/>
          <c:showVal val="0"/>
          <c:showCatName val="0"/>
          <c:showSerName val="0"/>
          <c:showPercent val="0"/>
          <c:showBubbleSize val="0"/>
        </c:dLbls>
        <c:axId val="2128793536"/>
        <c:axId val="2137740144"/>
      </c:scatterChart>
      <c:valAx>
        <c:axId val="2128793536"/>
        <c:scaling>
          <c:orientation val="minMax"/>
          <c:max val="12"/>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majorUnit val="2"/>
      </c:valAx>
      <c:valAx>
        <c:axId val="2137740144"/>
        <c:scaling>
          <c:orientation val="minMax"/>
          <c:max val="51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 - original</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dam_crossett!$A$2:$A$12</c:f>
              <c:numCache>
                <c:formatCode>General</c:formatCode>
                <c:ptCount val="11"/>
                <c:pt idx="0">
                  <c:v>0</c:v>
                </c:pt>
                <c:pt idx="1">
                  <c:v>0</c:v>
                </c:pt>
                <c:pt idx="2">
                  <c:v>12.5</c:v>
                </c:pt>
                <c:pt idx="3">
                  <c:v>12.6</c:v>
                </c:pt>
                <c:pt idx="4">
                  <c:v>20</c:v>
                </c:pt>
                <c:pt idx="5">
                  <c:v>20.100000000000001</c:v>
                </c:pt>
                <c:pt idx="6">
                  <c:v>30</c:v>
                </c:pt>
                <c:pt idx="7">
                  <c:v>30.1</c:v>
                </c:pt>
                <c:pt idx="8">
                  <c:v>40</c:v>
                </c:pt>
                <c:pt idx="9">
                  <c:v>40.099997999999999</c:v>
                </c:pt>
                <c:pt idx="10">
                  <c:v>100</c:v>
                </c:pt>
              </c:numCache>
            </c:numRef>
          </c:xVal>
          <c:yVal>
            <c:numRef>
              <c:f>dam_crossett!$B$2:$B$12</c:f>
              <c:numCache>
                <c:formatCode>General</c:formatCode>
                <c:ptCount val="11"/>
                <c:pt idx="0">
                  <c:v>-50</c:v>
                </c:pt>
                <c:pt idx="1">
                  <c:v>149</c:v>
                </c:pt>
                <c:pt idx="2">
                  <c:v>150</c:v>
                </c:pt>
                <c:pt idx="3">
                  <c:v>299</c:v>
                </c:pt>
                <c:pt idx="4">
                  <c:v>300</c:v>
                </c:pt>
                <c:pt idx="5">
                  <c:v>399</c:v>
                </c:pt>
                <c:pt idx="6">
                  <c:v>400</c:v>
                </c:pt>
                <c:pt idx="7">
                  <c:v>499</c:v>
                </c:pt>
                <c:pt idx="8">
                  <c:v>500</c:v>
                </c:pt>
                <c:pt idx="9">
                  <c:v>4999.9902339999999</c:v>
                </c:pt>
                <c:pt idx="10">
                  <c:v>5000</c:v>
                </c:pt>
              </c:numCache>
            </c:numRef>
          </c:yVal>
          <c:smooth val="0"/>
          <c:extLst>
            <c:ext xmlns:c16="http://schemas.microsoft.com/office/drawing/2014/chart" uri="{C3380CC4-5D6E-409C-BE32-E72D297353CC}">
              <c16:uniqueId val="{00000000-FAA8-475D-A1A5-26BD36AFD07A}"/>
            </c:ext>
          </c:extLst>
        </c:ser>
        <c:ser>
          <c:idx val="1"/>
          <c:order val="1"/>
          <c:tx>
            <c:v>Dispatch - original</c:v>
          </c:tx>
          <c:spPr>
            <a:ln w="25400" cap="rnd">
              <a:noFill/>
              <a:round/>
            </a:ln>
            <a:effectLst/>
          </c:spPr>
          <c:marker>
            <c:symbol val="square"/>
            <c:size val="9"/>
            <c:spPr>
              <a:solidFill>
                <a:schemeClr val="accent2"/>
              </a:solidFill>
              <a:ln w="9525">
                <a:solidFill>
                  <a:schemeClr val="accent2"/>
                </a:solidFill>
              </a:ln>
              <a:effectLst/>
            </c:spPr>
          </c:marker>
          <c:xVal>
            <c:numRef>
              <c:f>dam_crossett!$A$15</c:f>
              <c:numCache>
                <c:formatCode>General</c:formatCode>
                <c:ptCount val="1"/>
                <c:pt idx="0">
                  <c:v>40</c:v>
                </c:pt>
              </c:numCache>
            </c:numRef>
          </c:xVal>
          <c:yVal>
            <c:numRef>
              <c:f>dam_crossett!$B$15</c:f>
              <c:numCache>
                <c:formatCode>General</c:formatCode>
                <c:ptCount val="1"/>
                <c:pt idx="0">
                  <c:v>646.97</c:v>
                </c:pt>
              </c:numCache>
            </c:numRef>
          </c:yVal>
          <c:smooth val="0"/>
          <c:extLst>
            <c:ext xmlns:c16="http://schemas.microsoft.com/office/drawing/2014/chart" uri="{C3380CC4-5D6E-409C-BE32-E72D297353CC}">
              <c16:uniqueId val="{00000001-FAA8-475D-A1A5-26BD36AFD07A}"/>
            </c:ext>
          </c:extLst>
        </c:ser>
        <c:ser>
          <c:idx val="2"/>
          <c:order val="2"/>
          <c:tx>
            <c:v>Step 2 EOC - scalar = 1.1</c:v>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dam_crossett!$C$2:$C$8</c:f>
              <c:numCache>
                <c:formatCode>General</c:formatCode>
                <c:ptCount val="7"/>
                <c:pt idx="0">
                  <c:v>0</c:v>
                </c:pt>
                <c:pt idx="1">
                  <c:v>0</c:v>
                </c:pt>
                <c:pt idx="2">
                  <c:v>12.5</c:v>
                </c:pt>
                <c:pt idx="3">
                  <c:v>12.6</c:v>
                </c:pt>
                <c:pt idx="4">
                  <c:v>20</c:v>
                </c:pt>
                <c:pt idx="5">
                  <c:v>20.033988999999998</c:v>
                </c:pt>
                <c:pt idx="6">
                  <c:v>100</c:v>
                </c:pt>
              </c:numCache>
            </c:numRef>
          </c:xVal>
          <c:yVal>
            <c:numRef>
              <c:f>dam_crossett!$D$2:$D$8</c:f>
              <c:numCache>
                <c:formatCode>General</c:formatCode>
                <c:ptCount val="7"/>
                <c:pt idx="0">
                  <c:v>-50</c:v>
                </c:pt>
                <c:pt idx="1">
                  <c:v>149</c:v>
                </c:pt>
                <c:pt idx="2">
                  <c:v>150</c:v>
                </c:pt>
                <c:pt idx="3">
                  <c:v>299</c:v>
                </c:pt>
                <c:pt idx="4">
                  <c:v>300</c:v>
                </c:pt>
                <c:pt idx="5">
                  <c:v>333.64920000000001</c:v>
                </c:pt>
                <c:pt idx="6">
                  <c:v>333.64920000000001</c:v>
                </c:pt>
              </c:numCache>
            </c:numRef>
          </c:yVal>
          <c:smooth val="0"/>
          <c:extLst>
            <c:ext xmlns:c16="http://schemas.microsoft.com/office/drawing/2014/chart" uri="{C3380CC4-5D6E-409C-BE32-E72D297353CC}">
              <c16:uniqueId val="{00000002-FAA8-475D-A1A5-26BD36AFD07A}"/>
            </c:ext>
          </c:extLst>
        </c:ser>
        <c:ser>
          <c:idx val="3"/>
          <c:order val="3"/>
          <c:tx>
            <c:v>Dispatch - scalar = 1.1</c:v>
          </c:tx>
          <c:spPr>
            <a:ln w="25400" cap="rnd">
              <a:noFill/>
              <a:round/>
            </a:ln>
            <a:effectLst/>
          </c:spPr>
          <c:marker>
            <c:symbol val="circle"/>
            <c:size val="12"/>
            <c:spPr>
              <a:solidFill>
                <a:schemeClr val="accent4"/>
              </a:solidFill>
              <a:ln w="9525">
                <a:solidFill>
                  <a:schemeClr val="accent4"/>
                </a:solidFill>
              </a:ln>
              <a:effectLst/>
            </c:spPr>
          </c:marker>
          <c:xVal>
            <c:numRef>
              <c:f>dam_crossett!$C$15</c:f>
              <c:numCache>
                <c:formatCode>General</c:formatCode>
                <c:ptCount val="1"/>
                <c:pt idx="0">
                  <c:v>50</c:v>
                </c:pt>
              </c:numCache>
            </c:numRef>
          </c:xVal>
          <c:yVal>
            <c:numRef>
              <c:f>dam_crossett!$D$15</c:f>
              <c:numCache>
                <c:formatCode>General</c:formatCode>
                <c:ptCount val="1"/>
                <c:pt idx="0">
                  <c:v>505.64392099999998</c:v>
                </c:pt>
              </c:numCache>
            </c:numRef>
          </c:yVal>
          <c:smooth val="0"/>
          <c:extLst>
            <c:ext xmlns:c16="http://schemas.microsoft.com/office/drawing/2014/chart" uri="{C3380CC4-5D6E-409C-BE32-E72D297353CC}">
              <c16:uniqueId val="{00000003-FAA8-475D-A1A5-26BD36AFD07A}"/>
            </c:ext>
          </c:extLst>
        </c:ser>
        <c:ser>
          <c:idx val="4"/>
          <c:order val="4"/>
          <c:tx>
            <c:v>Step 2 EOC - scalar = 2</c:v>
          </c:tx>
          <c:spPr>
            <a:ln w="19050" cap="rnd">
              <a:solidFill>
                <a:schemeClr val="accent5"/>
              </a:solidFill>
              <a:round/>
            </a:ln>
            <a:effectLst/>
          </c:spPr>
          <c:marker>
            <c:symbol val="circle"/>
            <c:size val="5"/>
            <c:spPr>
              <a:solidFill>
                <a:schemeClr val="accent5"/>
              </a:solidFill>
              <a:ln w="9525">
                <a:solidFill>
                  <a:schemeClr val="accent5"/>
                </a:solidFill>
              </a:ln>
              <a:effectLst/>
            </c:spPr>
          </c:marker>
          <c:xVal>
            <c:numRef>
              <c:f>dam_crossett!$E$2:$E$10</c:f>
              <c:numCache>
                <c:formatCode>General</c:formatCode>
                <c:ptCount val="9"/>
                <c:pt idx="0">
                  <c:v>0</c:v>
                </c:pt>
                <c:pt idx="1">
                  <c:v>0</c:v>
                </c:pt>
                <c:pt idx="2">
                  <c:v>12.5</c:v>
                </c:pt>
                <c:pt idx="3">
                  <c:v>12.6</c:v>
                </c:pt>
                <c:pt idx="4">
                  <c:v>20</c:v>
                </c:pt>
                <c:pt idx="5">
                  <c:v>20.100000000000001</c:v>
                </c:pt>
                <c:pt idx="6">
                  <c:v>30</c:v>
                </c:pt>
                <c:pt idx="7">
                  <c:v>30.086849000000001</c:v>
                </c:pt>
                <c:pt idx="8">
                  <c:v>100</c:v>
                </c:pt>
              </c:numCache>
            </c:numRef>
          </c:xVal>
          <c:yVal>
            <c:numRef>
              <c:f>dam_crossett!$F$2:$F$10</c:f>
              <c:numCache>
                <c:formatCode>General</c:formatCode>
                <c:ptCount val="9"/>
                <c:pt idx="0">
                  <c:v>-50</c:v>
                </c:pt>
                <c:pt idx="1">
                  <c:v>149</c:v>
                </c:pt>
                <c:pt idx="2">
                  <c:v>150</c:v>
                </c:pt>
                <c:pt idx="3">
                  <c:v>299</c:v>
                </c:pt>
                <c:pt idx="4">
                  <c:v>300</c:v>
                </c:pt>
                <c:pt idx="5">
                  <c:v>399</c:v>
                </c:pt>
                <c:pt idx="6">
                  <c:v>400</c:v>
                </c:pt>
                <c:pt idx="7">
                  <c:v>485.98001099999999</c:v>
                </c:pt>
                <c:pt idx="8">
                  <c:v>485.98001099999999</c:v>
                </c:pt>
              </c:numCache>
            </c:numRef>
          </c:yVal>
          <c:smooth val="0"/>
          <c:extLst>
            <c:ext xmlns:c16="http://schemas.microsoft.com/office/drawing/2014/chart" uri="{C3380CC4-5D6E-409C-BE32-E72D297353CC}">
              <c16:uniqueId val="{00000004-FAA8-475D-A1A5-26BD36AFD07A}"/>
            </c:ext>
          </c:extLst>
        </c:ser>
        <c:ser>
          <c:idx val="5"/>
          <c:order val="5"/>
          <c:tx>
            <c:v>Dispatch - scalar = 2</c:v>
          </c:tx>
          <c:spPr>
            <a:ln w="25400" cap="rnd">
              <a:noFill/>
              <a:round/>
            </a:ln>
            <a:effectLst/>
          </c:spPr>
          <c:marker>
            <c:symbol val="circle"/>
            <c:size val="7"/>
            <c:spPr>
              <a:solidFill>
                <a:schemeClr val="accent6">
                  <a:lumMod val="60000"/>
                  <a:lumOff val="40000"/>
                </a:schemeClr>
              </a:solidFill>
              <a:ln w="9525">
                <a:noFill/>
              </a:ln>
              <a:effectLst/>
            </c:spPr>
          </c:marker>
          <c:xVal>
            <c:numRef>
              <c:f>dam_crossett!$E$15</c:f>
              <c:numCache>
                <c:formatCode>General</c:formatCode>
                <c:ptCount val="1"/>
                <c:pt idx="0">
                  <c:v>50</c:v>
                </c:pt>
              </c:numCache>
            </c:numRef>
          </c:xVal>
          <c:yVal>
            <c:numRef>
              <c:f>dam_crossett!$F$15</c:f>
              <c:numCache>
                <c:formatCode>General</c:formatCode>
                <c:ptCount val="1"/>
                <c:pt idx="0">
                  <c:v>506.274719</c:v>
                </c:pt>
              </c:numCache>
            </c:numRef>
          </c:yVal>
          <c:smooth val="0"/>
          <c:extLst>
            <c:ext xmlns:c16="http://schemas.microsoft.com/office/drawing/2014/chart" uri="{C3380CC4-5D6E-409C-BE32-E72D297353CC}">
              <c16:uniqueId val="{00000005-FAA8-475D-A1A5-26BD36AFD07A}"/>
            </c:ext>
          </c:extLst>
        </c:ser>
        <c:dLbls>
          <c:showLegendKey val="0"/>
          <c:showVal val="0"/>
          <c:showCatName val="0"/>
          <c:showSerName val="0"/>
          <c:showPercent val="0"/>
          <c:showBubbleSize val="0"/>
        </c:dLbls>
        <c:axId val="2128793536"/>
        <c:axId val="2137740144"/>
      </c:scatterChart>
      <c:valAx>
        <c:axId val="2128793536"/>
        <c:scaling>
          <c:orientation val="minMax"/>
          <c:max val="110"/>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majorUnit val="20"/>
      </c:valAx>
      <c:valAx>
        <c:axId val="2137740144"/>
        <c:scaling>
          <c:orientation val="minMax"/>
          <c:max val="51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Step 2 EOC - original</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dam_catarina!$A$2:$A$6</c:f>
              <c:numCache>
                <c:formatCode>General</c:formatCode>
                <c:ptCount val="5"/>
                <c:pt idx="0">
                  <c:v>0</c:v>
                </c:pt>
                <c:pt idx="1">
                  <c:v>0</c:v>
                </c:pt>
                <c:pt idx="2">
                  <c:v>2</c:v>
                </c:pt>
                <c:pt idx="3">
                  <c:v>2.1</c:v>
                </c:pt>
                <c:pt idx="4">
                  <c:v>9.9</c:v>
                </c:pt>
              </c:numCache>
            </c:numRef>
          </c:xVal>
          <c:yVal>
            <c:numRef>
              <c:f>dam_catarina!$B$2:$B$6</c:f>
              <c:numCache>
                <c:formatCode>General</c:formatCode>
                <c:ptCount val="5"/>
                <c:pt idx="0">
                  <c:v>-50</c:v>
                </c:pt>
                <c:pt idx="1">
                  <c:v>4999.9702150000003</c:v>
                </c:pt>
                <c:pt idx="2">
                  <c:v>4999.9799800000001</c:v>
                </c:pt>
                <c:pt idx="3">
                  <c:v>4999.9902339999999</c:v>
                </c:pt>
                <c:pt idx="4">
                  <c:v>5000</c:v>
                </c:pt>
              </c:numCache>
            </c:numRef>
          </c:yVal>
          <c:smooth val="0"/>
          <c:extLst>
            <c:ext xmlns:c16="http://schemas.microsoft.com/office/drawing/2014/chart" uri="{C3380CC4-5D6E-409C-BE32-E72D297353CC}">
              <c16:uniqueId val="{00000000-D26F-44D1-95B3-3D88D5F8B814}"/>
            </c:ext>
          </c:extLst>
        </c:ser>
        <c:ser>
          <c:idx val="1"/>
          <c:order val="1"/>
          <c:tx>
            <c:v>Dispatch - original</c:v>
          </c:tx>
          <c:spPr>
            <a:ln w="25400" cap="rnd">
              <a:noFill/>
              <a:round/>
            </a:ln>
            <a:effectLst/>
          </c:spPr>
          <c:marker>
            <c:symbol val="square"/>
            <c:size val="9"/>
            <c:spPr>
              <a:solidFill>
                <a:schemeClr val="accent2"/>
              </a:solidFill>
              <a:ln w="9525">
                <a:solidFill>
                  <a:schemeClr val="accent2"/>
                </a:solidFill>
              </a:ln>
              <a:effectLst/>
            </c:spPr>
          </c:marker>
          <c:xVal>
            <c:numRef>
              <c:f>dam_catarina!$A$9</c:f>
              <c:numCache>
                <c:formatCode>General</c:formatCode>
                <c:ptCount val="1"/>
                <c:pt idx="0">
                  <c:v>0</c:v>
                </c:pt>
              </c:numCache>
            </c:numRef>
          </c:xVal>
          <c:yVal>
            <c:numRef>
              <c:f>dam_catarina!$B$9</c:f>
              <c:numCache>
                <c:formatCode>General</c:formatCode>
                <c:ptCount val="1"/>
                <c:pt idx="0">
                  <c:v>233.08</c:v>
                </c:pt>
              </c:numCache>
            </c:numRef>
          </c:yVal>
          <c:smooth val="0"/>
          <c:extLst>
            <c:ext xmlns:c16="http://schemas.microsoft.com/office/drawing/2014/chart" uri="{C3380CC4-5D6E-409C-BE32-E72D297353CC}">
              <c16:uniqueId val="{00000001-D26F-44D1-95B3-3D88D5F8B814}"/>
            </c:ext>
          </c:extLst>
        </c:ser>
        <c:ser>
          <c:idx val="2"/>
          <c:order val="2"/>
          <c:tx>
            <c:v>Step 2 EOC - scalar = 1.1</c:v>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dam_catarina!$C$2:$C$6</c:f>
              <c:numCache>
                <c:formatCode>General</c:formatCode>
                <c:ptCount val="5"/>
                <c:pt idx="0">
                  <c:v>0</c:v>
                </c:pt>
                <c:pt idx="1">
                  <c:v>0</c:v>
                </c:pt>
                <c:pt idx="2">
                  <c:v>9.9</c:v>
                </c:pt>
              </c:numCache>
            </c:numRef>
          </c:xVal>
          <c:yVal>
            <c:numRef>
              <c:f>dam_catarina!$D$2:$D$6</c:f>
              <c:numCache>
                <c:formatCode>General</c:formatCode>
                <c:ptCount val="5"/>
                <c:pt idx="0">
                  <c:v>-50</c:v>
                </c:pt>
                <c:pt idx="1">
                  <c:v>234.71258499999999</c:v>
                </c:pt>
                <c:pt idx="2">
                  <c:v>234.71258499999999</c:v>
                </c:pt>
              </c:numCache>
            </c:numRef>
          </c:yVal>
          <c:smooth val="0"/>
          <c:extLst>
            <c:ext xmlns:c16="http://schemas.microsoft.com/office/drawing/2014/chart" uri="{C3380CC4-5D6E-409C-BE32-E72D297353CC}">
              <c16:uniqueId val="{00000002-D26F-44D1-95B3-3D88D5F8B814}"/>
            </c:ext>
          </c:extLst>
        </c:ser>
        <c:ser>
          <c:idx val="3"/>
          <c:order val="3"/>
          <c:tx>
            <c:v>Dispatch - scalar = 1.1</c:v>
          </c:tx>
          <c:spPr>
            <a:ln w="25400" cap="rnd">
              <a:noFill/>
              <a:round/>
            </a:ln>
            <a:effectLst/>
          </c:spPr>
          <c:marker>
            <c:symbol val="triangle"/>
            <c:size val="9"/>
            <c:spPr>
              <a:solidFill>
                <a:schemeClr val="accent4"/>
              </a:solidFill>
              <a:ln w="9525">
                <a:solidFill>
                  <a:schemeClr val="accent4"/>
                </a:solidFill>
              </a:ln>
              <a:effectLst/>
            </c:spPr>
          </c:marker>
          <c:xVal>
            <c:numRef>
              <c:f>dam_catarina!$C$11</c:f>
              <c:numCache>
                <c:formatCode>General</c:formatCode>
                <c:ptCount val="1"/>
                <c:pt idx="0">
                  <c:v>6.9</c:v>
                </c:pt>
              </c:numCache>
            </c:numRef>
          </c:xVal>
          <c:yVal>
            <c:numRef>
              <c:f>dam_catarina!$D$11</c:f>
              <c:numCache>
                <c:formatCode>General</c:formatCode>
                <c:ptCount val="1"/>
                <c:pt idx="0">
                  <c:v>303.69482399999998</c:v>
                </c:pt>
              </c:numCache>
            </c:numRef>
          </c:yVal>
          <c:smooth val="0"/>
          <c:extLst>
            <c:ext xmlns:c16="http://schemas.microsoft.com/office/drawing/2014/chart" uri="{C3380CC4-5D6E-409C-BE32-E72D297353CC}">
              <c16:uniqueId val="{00000003-D26F-44D1-95B3-3D88D5F8B814}"/>
            </c:ext>
          </c:extLst>
        </c:ser>
        <c:ser>
          <c:idx val="4"/>
          <c:order val="4"/>
          <c:tx>
            <c:v>Step 2 EOC - scalar = 2</c:v>
          </c:tx>
          <c:spPr>
            <a:ln w="19050" cap="rnd">
              <a:solidFill>
                <a:schemeClr val="accent5"/>
              </a:solidFill>
              <a:round/>
            </a:ln>
            <a:effectLst/>
          </c:spPr>
          <c:marker>
            <c:symbol val="circle"/>
            <c:size val="5"/>
            <c:spPr>
              <a:solidFill>
                <a:schemeClr val="accent5"/>
              </a:solidFill>
              <a:ln w="9525">
                <a:solidFill>
                  <a:schemeClr val="accent5"/>
                </a:solidFill>
              </a:ln>
              <a:effectLst/>
            </c:spPr>
          </c:marker>
          <c:xVal>
            <c:numRef>
              <c:f>dam_catarina!$E$2:$E$4</c:f>
              <c:numCache>
                <c:formatCode>General</c:formatCode>
                <c:ptCount val="3"/>
                <c:pt idx="0">
                  <c:v>0</c:v>
                </c:pt>
                <c:pt idx="1">
                  <c:v>0</c:v>
                </c:pt>
                <c:pt idx="2">
                  <c:v>9.9</c:v>
                </c:pt>
              </c:numCache>
            </c:numRef>
          </c:xVal>
          <c:yVal>
            <c:numRef>
              <c:f>dam_catarina!$F$2:$F$4</c:f>
              <c:numCache>
                <c:formatCode>General</c:formatCode>
                <c:ptCount val="3"/>
                <c:pt idx="0">
                  <c:v>-50</c:v>
                </c:pt>
                <c:pt idx="1">
                  <c:v>306.27999899999998</c:v>
                </c:pt>
                <c:pt idx="2">
                  <c:v>306.27999899999998</c:v>
                </c:pt>
              </c:numCache>
            </c:numRef>
          </c:yVal>
          <c:smooth val="0"/>
          <c:extLst>
            <c:ext xmlns:c16="http://schemas.microsoft.com/office/drawing/2014/chart" uri="{C3380CC4-5D6E-409C-BE32-E72D297353CC}">
              <c16:uniqueId val="{00000004-D26F-44D1-95B3-3D88D5F8B814}"/>
            </c:ext>
          </c:extLst>
        </c:ser>
        <c:ser>
          <c:idx val="5"/>
          <c:order val="5"/>
          <c:tx>
            <c:v>Dispatch - scalar = 2</c:v>
          </c:tx>
          <c:spPr>
            <a:ln w="25400" cap="rnd">
              <a:noFill/>
              <a:round/>
            </a:ln>
            <a:effectLst/>
          </c:spPr>
          <c:marker>
            <c:symbol val="diamond"/>
            <c:size val="9"/>
            <c:spPr>
              <a:solidFill>
                <a:schemeClr val="accent6">
                  <a:lumMod val="60000"/>
                  <a:lumOff val="40000"/>
                </a:schemeClr>
              </a:solidFill>
              <a:ln w="9525">
                <a:noFill/>
              </a:ln>
              <a:effectLst/>
            </c:spPr>
          </c:marker>
          <c:xVal>
            <c:numRef>
              <c:f>dam_catarina!$E$11</c:f>
              <c:numCache>
                <c:formatCode>General</c:formatCode>
                <c:ptCount val="1"/>
                <c:pt idx="0">
                  <c:v>0</c:v>
                </c:pt>
              </c:numCache>
            </c:numRef>
          </c:xVal>
          <c:yVal>
            <c:numRef>
              <c:f>dam_catarina!$F$11</c:f>
              <c:numCache>
                <c:formatCode>General</c:formatCode>
                <c:ptCount val="1"/>
                <c:pt idx="0">
                  <c:v>300.62</c:v>
                </c:pt>
              </c:numCache>
            </c:numRef>
          </c:yVal>
          <c:smooth val="0"/>
          <c:extLst>
            <c:ext xmlns:c16="http://schemas.microsoft.com/office/drawing/2014/chart" uri="{C3380CC4-5D6E-409C-BE32-E72D297353CC}">
              <c16:uniqueId val="{00000005-D26F-44D1-95B3-3D88D5F8B814}"/>
            </c:ext>
          </c:extLst>
        </c:ser>
        <c:dLbls>
          <c:showLegendKey val="0"/>
          <c:showVal val="0"/>
          <c:showCatName val="0"/>
          <c:showSerName val="0"/>
          <c:showPercent val="0"/>
          <c:showBubbleSize val="0"/>
        </c:dLbls>
        <c:axId val="2128793536"/>
        <c:axId val="2137740144"/>
      </c:scatterChart>
      <c:valAx>
        <c:axId val="2128793536"/>
        <c:scaling>
          <c:orientation val="minMax"/>
          <c:max val="12"/>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Break Point (MW)</a:t>
                </a:r>
              </a:p>
            </c:rich>
          </c:tx>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37740144"/>
        <c:crossesAt val="0"/>
        <c:crossBetween val="midCat"/>
        <c:majorUnit val="2"/>
      </c:valAx>
      <c:valAx>
        <c:axId val="2137740144"/>
        <c:scaling>
          <c:orientation val="minMax"/>
          <c:max val="5100"/>
          <c:min val="-25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a:t>Price</a:t>
                </a:r>
              </a:p>
              <a:p>
                <a:pPr>
                  <a:defRPr/>
                </a:pPr>
                <a:r>
                  <a:rPr lang="en-US"/>
                  <a:t>($/MWh)</a:t>
                </a:r>
              </a:p>
            </c:rich>
          </c:tx>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21287935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5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3/18/2024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interval is considered “impacted” if the dispatch differs by at least 0.1 MW between the original EOC and the EOC mitigated by the different proposals using the production LMP for both. If we were to rerun, the difference in that specific resource may or may not exist, but there would be an impact to the objective function.</a:t>
            </a:r>
          </a:p>
          <a:p>
            <a:r>
              <a:rPr lang="en-US" dirty="0"/>
              <a:t>We could not tell the actual dispatch amount difference without rerunning SCED.</a:t>
            </a:r>
          </a:p>
          <a:p>
            <a:r>
              <a:rPr lang="en-US" dirty="0"/>
              <a:t>‘</a:t>
            </a:r>
            <a:r>
              <a:rPr lang="en-US" dirty="0" err="1"/>
              <a:t>Mitgated</a:t>
            </a:r>
            <a:r>
              <a:rPr lang="en-US" dirty="0"/>
              <a:t> over 1 hour’ looks at whether there is at least 1 hour of mitigation within a 2-hour period. There is a limit of 1 instance per resource per day.</a:t>
            </a:r>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53305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Dispatch increases to help relieve congestion</a:t>
            </a:r>
          </a:p>
        </p:txBody>
      </p:sp>
      <p:sp>
        <p:nvSpPr>
          <p:cNvPr id="4" name="Slide Number Placeholder 3"/>
          <p:cNvSpPr>
            <a:spLocks noGrp="1"/>
          </p:cNvSpPr>
          <p:nvPr>
            <p:ph type="sldNum" sz="quarter" idx="5"/>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446803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Curve is unchanged</a:t>
            </a:r>
          </a:p>
        </p:txBody>
      </p:sp>
      <p:sp>
        <p:nvSpPr>
          <p:cNvPr id="4" name="Slide Number Placeholder 3"/>
          <p:cNvSpPr>
            <a:spLocks noGrp="1"/>
          </p:cNvSpPr>
          <p:nvPr>
            <p:ph type="sldNum" sz="quarter" idx="5"/>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224083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Dispatch remains unchanged. LMP increases due to co-optimization between this resource and BRP_PBL1_UNIT1 </a:t>
            </a:r>
          </a:p>
        </p:txBody>
      </p:sp>
      <p:sp>
        <p:nvSpPr>
          <p:cNvPr id="4" name="Slide Number Placeholder 3"/>
          <p:cNvSpPr>
            <a:spLocks noGrp="1"/>
          </p:cNvSpPr>
          <p:nvPr>
            <p:ph type="sldNum" sz="quarter" idx="5"/>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3235700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19</a:t>
            </a:fld>
            <a:endParaRPr lang="en-US"/>
          </a:p>
        </p:txBody>
      </p:sp>
    </p:spTree>
    <p:extLst>
      <p:ext uri="{BB962C8B-B14F-4D97-AF65-F5344CB8AC3E}">
        <p14:creationId xmlns:p14="http://schemas.microsoft.com/office/powerpoint/2010/main" val="1566459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18858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4279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Tree>
    <p:extLst>
      <p:ext uri="{BB962C8B-B14F-4D97-AF65-F5344CB8AC3E}">
        <p14:creationId xmlns:p14="http://schemas.microsoft.com/office/powerpoint/2010/main" val="331840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Tree>
    <p:extLst>
      <p:ext uri="{BB962C8B-B14F-4D97-AF65-F5344CB8AC3E}">
        <p14:creationId xmlns:p14="http://schemas.microsoft.com/office/powerpoint/2010/main" val="154279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4424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a:solidFill>
                <a:schemeClr val="bg1">
                  <a:lumMod val="75000"/>
                </a:schemeClr>
              </a:solidFill>
            </a:endParaRPr>
          </a:p>
        </p:txBody>
      </p:sp>
    </p:spTree>
    <p:extLst>
      <p:ext uri="{BB962C8B-B14F-4D97-AF65-F5344CB8AC3E}">
        <p14:creationId xmlns:p14="http://schemas.microsoft.com/office/powerpoint/2010/main" val="15553556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7966" y="864909"/>
            <a:ext cx="5646034" cy="4832092"/>
          </a:xfrm>
          <a:prstGeom prst="rect">
            <a:avLst/>
          </a:prstGeom>
          <a:noFill/>
        </p:spPr>
        <p:txBody>
          <a:bodyPr wrap="square" rtlCol="0">
            <a:spAutoFit/>
          </a:bodyPr>
          <a:lstStyle/>
          <a:p>
            <a:endParaRPr lang="en-US" sz="2400" b="1" dirty="0"/>
          </a:p>
          <a:p>
            <a:endParaRPr lang="en-US" sz="2400" b="1" dirty="0"/>
          </a:p>
          <a:p>
            <a:endParaRPr lang="en-US" sz="2400" b="1" dirty="0"/>
          </a:p>
          <a:p>
            <a:r>
              <a:rPr lang="en-US" sz="2400" b="1" dirty="0"/>
              <a:t>ESR Mitigation</a:t>
            </a:r>
          </a:p>
          <a:p>
            <a:r>
              <a:rPr lang="en-US" sz="2400" b="1" i="1" dirty="0"/>
              <a:t>Recommendation Impacts</a:t>
            </a:r>
          </a:p>
          <a:p>
            <a:endParaRPr lang="en-US" sz="2400" b="1" dirty="0"/>
          </a:p>
          <a:p>
            <a:r>
              <a:rPr lang="en-US" sz="2400" b="1" dirty="0"/>
              <a:t>Market Analysis &amp; Validation</a:t>
            </a:r>
          </a:p>
          <a:p>
            <a:r>
              <a:rPr lang="en-US" sz="2400" b="1" dirty="0"/>
              <a:t>CMWG</a:t>
            </a:r>
          </a:p>
          <a:p>
            <a:endParaRPr lang="en-US" sz="2400" b="1" dirty="0"/>
          </a:p>
          <a:p>
            <a:r>
              <a:rPr lang="en-US" sz="2000" i="1" dirty="0"/>
              <a:t>March 2024</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D4C7E15-F079-7399-019F-F7E0910D3A9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12661" y="698523"/>
            <a:ext cx="7281270" cy="5460952"/>
          </a:xfrm>
          <a:prstGeom prst="rect">
            <a:avLst/>
          </a:prstGeom>
        </p:spPr>
      </p:pic>
      <p:sp>
        <p:nvSpPr>
          <p:cNvPr id="2" name="Title 1">
            <a:extLst>
              <a:ext uri="{FF2B5EF4-FFF2-40B4-BE49-F238E27FC236}">
                <a16:creationId xmlns:a16="http://schemas.microsoft.com/office/drawing/2014/main" id="{4E4694B4-D524-2700-9DE7-55C76163310A}"/>
              </a:ext>
            </a:extLst>
          </p:cNvPr>
          <p:cNvSpPr>
            <a:spLocks noGrp="1"/>
          </p:cNvSpPr>
          <p:nvPr>
            <p:ph type="title"/>
          </p:nvPr>
        </p:nvSpPr>
        <p:spPr/>
        <p:txBody>
          <a:bodyPr/>
          <a:lstStyle/>
          <a:p>
            <a:r>
              <a:rPr lang="en-US" dirty="0"/>
              <a:t>Just-in-time -  affected intervals by month and delivery hour </a:t>
            </a:r>
          </a:p>
        </p:txBody>
      </p:sp>
      <p:sp>
        <p:nvSpPr>
          <p:cNvPr id="4" name="Slide Number Placeholder 3">
            <a:extLst>
              <a:ext uri="{FF2B5EF4-FFF2-40B4-BE49-F238E27FC236}">
                <a16:creationId xmlns:a16="http://schemas.microsoft.com/office/drawing/2014/main" id="{54842F47-E7BF-D002-9F03-CADFCF5E26B7}"/>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98607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53B053C-1803-81D8-6A6C-A32C0E122B22}"/>
              </a:ext>
            </a:extLst>
          </p:cNvPr>
          <p:cNvPicPr>
            <a:picLocks noChangeAspect="1"/>
          </p:cNvPicPr>
          <p:nvPr/>
        </p:nvPicPr>
        <p:blipFill>
          <a:blip r:embed="rId2"/>
          <a:stretch>
            <a:fillRect/>
          </a:stretch>
        </p:blipFill>
        <p:spPr>
          <a:xfrm>
            <a:off x="1576387" y="1264047"/>
            <a:ext cx="5153025" cy="4676775"/>
          </a:xfrm>
          <a:prstGeom prst="rect">
            <a:avLst/>
          </a:prstGeom>
        </p:spPr>
      </p:pic>
      <p:sp>
        <p:nvSpPr>
          <p:cNvPr id="2" name="Title 1">
            <a:extLst>
              <a:ext uri="{FF2B5EF4-FFF2-40B4-BE49-F238E27FC236}">
                <a16:creationId xmlns:a16="http://schemas.microsoft.com/office/drawing/2014/main" id="{E75189F6-5576-559E-1F9A-19DD7433E3EC}"/>
              </a:ext>
            </a:extLst>
          </p:cNvPr>
          <p:cNvSpPr>
            <a:spLocks noGrp="1"/>
          </p:cNvSpPr>
          <p:nvPr>
            <p:ph type="title"/>
          </p:nvPr>
        </p:nvSpPr>
        <p:spPr/>
        <p:txBody>
          <a:bodyPr/>
          <a:lstStyle/>
          <a:p>
            <a:r>
              <a:rPr lang="en-US" dirty="0"/>
              <a:t>Just-in-time - mitigated intervals</a:t>
            </a:r>
          </a:p>
        </p:txBody>
      </p:sp>
      <p:sp>
        <p:nvSpPr>
          <p:cNvPr id="4" name="Slide Number Placeholder 3">
            <a:extLst>
              <a:ext uri="{FF2B5EF4-FFF2-40B4-BE49-F238E27FC236}">
                <a16:creationId xmlns:a16="http://schemas.microsoft.com/office/drawing/2014/main" id="{D2893223-EDA0-876E-BAAF-264EAC231E55}"/>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8" name="Picture 7">
            <a:extLst>
              <a:ext uri="{FF2B5EF4-FFF2-40B4-BE49-F238E27FC236}">
                <a16:creationId xmlns:a16="http://schemas.microsoft.com/office/drawing/2014/main" id="{6C87B091-FF32-8AF2-4787-F99DD2E2A5C9}"/>
              </a:ext>
            </a:extLst>
          </p:cNvPr>
          <p:cNvPicPr>
            <a:picLocks noChangeAspect="1"/>
          </p:cNvPicPr>
          <p:nvPr/>
        </p:nvPicPr>
        <p:blipFill>
          <a:blip r:embed="rId3"/>
          <a:stretch>
            <a:fillRect/>
          </a:stretch>
        </p:blipFill>
        <p:spPr>
          <a:xfrm>
            <a:off x="7046118" y="1087834"/>
            <a:ext cx="1476375" cy="5029200"/>
          </a:xfrm>
          <a:prstGeom prst="rect">
            <a:avLst/>
          </a:prstGeom>
        </p:spPr>
      </p:pic>
    </p:spTree>
    <p:extLst>
      <p:ext uri="{BB962C8B-B14F-4D97-AF65-F5344CB8AC3E}">
        <p14:creationId xmlns:p14="http://schemas.microsoft.com/office/powerpoint/2010/main" val="417381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Case Study: SCED interval 2023-03-25 20:05</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5" name="Content Placeholder 2">
            <a:extLst>
              <a:ext uri="{FF2B5EF4-FFF2-40B4-BE49-F238E27FC236}">
                <a16:creationId xmlns:a16="http://schemas.microsoft.com/office/drawing/2014/main" id="{C710A091-96A2-44F2-C953-C691F1D8404C}"/>
              </a:ext>
            </a:extLst>
          </p:cNvPr>
          <p:cNvSpPr>
            <a:spLocks noGrp="1"/>
          </p:cNvSpPr>
          <p:nvPr>
            <p:ph idx="1"/>
          </p:nvPr>
        </p:nvSpPr>
        <p:spPr>
          <a:xfrm>
            <a:off x="304800" y="990600"/>
            <a:ext cx="8534400" cy="4929433"/>
          </a:xfrm>
        </p:spPr>
        <p:txBody>
          <a:bodyPr/>
          <a:lstStyle/>
          <a:p>
            <a:pPr>
              <a:lnSpc>
                <a:spcPct val="150000"/>
              </a:lnSpc>
            </a:pPr>
            <a:r>
              <a:rPr lang="en-US" sz="2400"/>
              <a:t>BRP_PBL1_UNIT1 (and BRP_PBL2_UNIT1)</a:t>
            </a:r>
          </a:p>
          <a:p>
            <a:pPr>
              <a:lnSpc>
                <a:spcPct val="150000"/>
              </a:lnSpc>
            </a:pPr>
            <a:r>
              <a:rPr lang="en-US" sz="2400"/>
              <a:t>CROSSETT_BES1 (and CROSSETT_BES2)</a:t>
            </a:r>
          </a:p>
          <a:p>
            <a:pPr>
              <a:lnSpc>
                <a:spcPct val="150000"/>
              </a:lnSpc>
            </a:pPr>
            <a:r>
              <a:rPr lang="en-US" sz="2400"/>
              <a:t>CATARINA_BESS</a:t>
            </a:r>
          </a:p>
        </p:txBody>
      </p:sp>
    </p:spTree>
    <p:extLst>
      <p:ext uri="{BB962C8B-B14F-4D97-AF65-F5344CB8AC3E}">
        <p14:creationId xmlns:p14="http://schemas.microsoft.com/office/powerpoint/2010/main" val="411076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Mitigation in SCED</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6" name="Content Placeholder 5">
            <a:extLst>
              <a:ext uri="{FF2B5EF4-FFF2-40B4-BE49-F238E27FC236}">
                <a16:creationId xmlns:a16="http://schemas.microsoft.com/office/drawing/2014/main" id="{A4E2E3D9-7876-F0EC-FE82-1E85F3663E9E}"/>
              </a:ext>
            </a:extLst>
          </p:cNvPr>
          <p:cNvSpPr>
            <a:spLocks noGrp="1"/>
          </p:cNvSpPr>
          <p:nvPr>
            <p:ph idx="1"/>
          </p:nvPr>
        </p:nvSpPr>
        <p:spPr>
          <a:xfrm>
            <a:off x="304800" y="3209925"/>
            <a:ext cx="8534400" cy="3129208"/>
          </a:xfrm>
        </p:spPr>
        <p:txBody>
          <a:bodyPr/>
          <a:lstStyle/>
          <a:p>
            <a:r>
              <a:rPr lang="en-US" dirty="0"/>
              <a:t>The </a:t>
            </a:r>
            <a:r>
              <a:rPr lang="en-US" dirty="0">
                <a:solidFill>
                  <a:schemeClr val="accent1"/>
                </a:solidFill>
              </a:rPr>
              <a:t>mitigated offer cap </a:t>
            </a:r>
            <a:r>
              <a:rPr lang="en-US" dirty="0"/>
              <a:t>will only be applicable if it is greater than the </a:t>
            </a:r>
            <a:r>
              <a:rPr lang="en-US" dirty="0">
                <a:solidFill>
                  <a:schemeClr val="accent5"/>
                </a:solidFill>
              </a:rPr>
              <a:t>reference LMP</a:t>
            </a:r>
            <a:r>
              <a:rPr lang="en-US" dirty="0"/>
              <a:t>. It will cap the </a:t>
            </a:r>
            <a:r>
              <a:rPr lang="en-US" dirty="0">
                <a:solidFill>
                  <a:schemeClr val="accent3"/>
                </a:solidFill>
              </a:rPr>
              <a:t>energy offer curve</a:t>
            </a:r>
            <a:r>
              <a:rPr lang="en-US" dirty="0"/>
              <a:t> at this value.</a:t>
            </a:r>
            <a:endParaRPr lang="en-US" dirty="0">
              <a:solidFill>
                <a:schemeClr val="accent3"/>
              </a:solidFill>
            </a:endParaRP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F7F4B5B8-04CE-2DB9-E617-EB4726B1610A}"/>
                  </a:ext>
                </a:extLst>
              </p:cNvPr>
              <p:cNvSpPr/>
              <p:nvPr/>
            </p:nvSpPr>
            <p:spPr>
              <a:xfrm>
                <a:off x="304800" y="1386682"/>
                <a:ext cx="8686800" cy="118737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𝑀𝑂𝐶</m:t>
                      </m:r>
                      <m:r>
                        <a:rPr lang="en-US" sz="2200" b="0" i="1" smtClean="0">
                          <a:latin typeface="Cambria Math" panose="02040503050406030204" pitchFamily="18" charset="0"/>
                        </a:rPr>
                        <m:t> </m:t>
                      </m:r>
                      <m:r>
                        <a:rPr lang="en-US" sz="2200" b="0" i="1" smtClean="0">
                          <a:latin typeface="Cambria Math" panose="02040503050406030204" pitchFamily="18" charset="0"/>
                        </a:rPr>
                        <m:t>𝐶𝑢𝑟𝑣𝑒</m:t>
                      </m:r>
                      <m:r>
                        <a:rPr lang="en-US" sz="2200" i="1">
                          <a:latin typeface="Cambria Math" panose="02040503050406030204" pitchFamily="18" charset="0"/>
                        </a:rPr>
                        <m:t>=</m:t>
                      </m:r>
                      <m:r>
                        <a:rPr lang="en-US" sz="2200" i="1">
                          <a:latin typeface="Cambria Math" panose="02040503050406030204" pitchFamily="18" charset="0"/>
                        </a:rPr>
                        <m:t>𝑀𝐴𝑋</m:t>
                      </m:r>
                      <m:r>
                        <a:rPr lang="en-US" sz="2200" i="1">
                          <a:latin typeface="Cambria Math" panose="02040503050406030204" pitchFamily="18" charset="0"/>
                        </a:rPr>
                        <m:t>(</m:t>
                      </m:r>
                      <m:r>
                        <a:rPr lang="en-US" sz="2200" i="1">
                          <a:latin typeface="Cambria Math" panose="02040503050406030204" pitchFamily="18" charset="0"/>
                        </a:rPr>
                        <m:t>𝑀𝑖𝑡</m:t>
                      </m:r>
                      <m:r>
                        <a:rPr lang="en-US" sz="2200" i="1">
                          <a:latin typeface="Cambria Math" panose="02040503050406030204" pitchFamily="18" charset="0"/>
                        </a:rPr>
                        <m:t> </m:t>
                      </m:r>
                      <m:r>
                        <a:rPr lang="en-US" sz="2200" i="1">
                          <a:latin typeface="Cambria Math" panose="02040503050406030204" pitchFamily="18" charset="0"/>
                        </a:rPr>
                        <m:t>𝑂𝑓𝑓𝑒𝑟</m:t>
                      </m:r>
                      <m:r>
                        <a:rPr lang="en-US" sz="2200" i="1">
                          <a:latin typeface="Cambria Math" panose="02040503050406030204" pitchFamily="18" charset="0"/>
                        </a:rPr>
                        <m:t> </m:t>
                      </m:r>
                      <m:r>
                        <a:rPr lang="en-US" sz="2200" i="1">
                          <a:latin typeface="Cambria Math" panose="02040503050406030204" pitchFamily="18" charset="0"/>
                        </a:rPr>
                        <m:t>𝐹𝑙𝑜𝑜𝑟</m:t>
                      </m:r>
                      <m:r>
                        <a:rPr lang="en-US" sz="2200" i="1">
                          <a:latin typeface="Cambria Math" panose="02040503050406030204" pitchFamily="18" charset="0"/>
                        </a:rPr>
                        <m:t>,</m:t>
                      </m:r>
                      <m:r>
                        <a:rPr lang="en-US" sz="2200" i="1">
                          <a:latin typeface="Cambria Math" panose="02040503050406030204" pitchFamily="18" charset="0"/>
                        </a:rPr>
                        <m:t>𝑀𝐼𝑁</m:t>
                      </m:r>
                      <m:d>
                        <m:dPr>
                          <m:ctrlPr>
                            <a:rPr lang="en-US" sz="2200" i="1" smtClean="0">
                              <a:latin typeface="Cambria Math" panose="02040503050406030204" pitchFamily="18" charset="0"/>
                            </a:rPr>
                          </m:ctrlPr>
                        </m:dPr>
                        <m:e>
                          <m:r>
                            <a:rPr lang="en-US" sz="2200" i="1" smtClean="0">
                              <a:solidFill>
                                <a:schemeClr val="accent3"/>
                              </a:solidFill>
                              <a:latin typeface="Cambria Math" panose="02040503050406030204" pitchFamily="18" charset="0"/>
                            </a:rPr>
                            <m:t>𝐸𝑂𝐶</m:t>
                          </m:r>
                          <m:r>
                            <a:rPr lang="en-US" sz="2200" i="1">
                              <a:latin typeface="Cambria Math" panose="02040503050406030204" pitchFamily="18" charset="0"/>
                            </a:rPr>
                            <m:t>, </m:t>
                          </m:r>
                          <m:r>
                            <a:rPr lang="en-US" sz="2200" i="1">
                              <a:latin typeface="Cambria Math" panose="02040503050406030204" pitchFamily="18" charset="0"/>
                            </a:rPr>
                            <m:t>𝑀𝐴𝑋</m:t>
                          </m:r>
                          <m:d>
                            <m:dPr>
                              <m:ctrlPr>
                                <a:rPr lang="en-US" sz="2200" i="1">
                                  <a:latin typeface="Cambria Math" panose="02040503050406030204" pitchFamily="18" charset="0"/>
                                </a:rPr>
                              </m:ctrlPr>
                            </m:dPr>
                            <m:e>
                              <m:r>
                                <a:rPr lang="en-US" sz="2200" i="1" smtClean="0">
                                  <a:solidFill>
                                    <a:schemeClr val="accent1"/>
                                  </a:solidFill>
                                  <a:latin typeface="Cambria Math" panose="02040503050406030204" pitchFamily="18" charset="0"/>
                                </a:rPr>
                                <m:t>𝑀𝑖𝑡</m:t>
                              </m:r>
                              <m:r>
                                <a:rPr lang="en-US" sz="2200" i="1" smtClean="0">
                                  <a:solidFill>
                                    <a:schemeClr val="accent1"/>
                                  </a:solidFill>
                                  <a:latin typeface="Cambria Math" panose="02040503050406030204" pitchFamily="18" charset="0"/>
                                </a:rPr>
                                <m:t> </m:t>
                              </m:r>
                              <m:r>
                                <a:rPr lang="en-US" sz="2200" i="1" smtClean="0">
                                  <a:solidFill>
                                    <a:schemeClr val="accent1"/>
                                  </a:solidFill>
                                  <a:latin typeface="Cambria Math" panose="02040503050406030204" pitchFamily="18" charset="0"/>
                                </a:rPr>
                                <m:t>𝑂𝑓𝑓𝑒𝑟</m:t>
                              </m:r>
                              <m:r>
                                <a:rPr lang="en-US" sz="2200" i="1" smtClean="0">
                                  <a:solidFill>
                                    <a:schemeClr val="accent1"/>
                                  </a:solidFill>
                                  <a:latin typeface="Cambria Math" panose="02040503050406030204" pitchFamily="18" charset="0"/>
                                </a:rPr>
                                <m:t> </m:t>
                              </m:r>
                              <m:r>
                                <a:rPr lang="en-US" sz="2200" i="1" smtClean="0">
                                  <a:solidFill>
                                    <a:schemeClr val="accent1"/>
                                  </a:solidFill>
                                  <a:latin typeface="Cambria Math" panose="02040503050406030204" pitchFamily="18" charset="0"/>
                                </a:rPr>
                                <m:t>𝐶𝑎𝑝</m:t>
                              </m:r>
                              <m:r>
                                <a:rPr lang="en-US" sz="2200" i="1">
                                  <a:latin typeface="Cambria Math" panose="02040503050406030204" pitchFamily="18" charset="0"/>
                                </a:rPr>
                                <m:t>, </m:t>
                              </m:r>
                              <m:r>
                                <a:rPr lang="en-US" sz="2200" i="1" smtClean="0">
                                  <a:solidFill>
                                    <a:schemeClr val="accent5"/>
                                  </a:solidFill>
                                  <a:latin typeface="Cambria Math" panose="02040503050406030204" pitchFamily="18" charset="0"/>
                                </a:rPr>
                                <m:t>𝑅𝑒𝑓</m:t>
                              </m:r>
                              <m:r>
                                <a:rPr lang="en-US" sz="2200" i="1" smtClean="0">
                                  <a:solidFill>
                                    <a:schemeClr val="accent5"/>
                                  </a:solidFill>
                                  <a:latin typeface="Cambria Math" panose="02040503050406030204" pitchFamily="18" charset="0"/>
                                </a:rPr>
                                <m:t> </m:t>
                              </m:r>
                              <m:r>
                                <a:rPr lang="en-US" sz="2200" i="1" smtClean="0">
                                  <a:solidFill>
                                    <a:schemeClr val="accent5"/>
                                  </a:solidFill>
                                  <a:latin typeface="Cambria Math" panose="02040503050406030204" pitchFamily="18" charset="0"/>
                                </a:rPr>
                                <m:t>𝐿𝑀𝑃</m:t>
                              </m:r>
                              <m:r>
                                <a:rPr lang="en-US" sz="2200" b="0" i="1" smtClean="0">
                                  <a:solidFill>
                                    <a:schemeClr val="accent5"/>
                                  </a:solidFill>
                                  <a:latin typeface="Cambria Math" panose="02040503050406030204" pitchFamily="18" charset="0"/>
                                </a:rPr>
                                <m:t>+0.01∗</m:t>
                              </m:r>
                              <m:r>
                                <a:rPr lang="en-US" sz="2200" b="0" i="1" smtClean="0">
                                  <a:solidFill>
                                    <a:schemeClr val="accent5"/>
                                  </a:solidFill>
                                  <a:latin typeface="Cambria Math" panose="02040503050406030204" pitchFamily="18" charset="0"/>
                                </a:rPr>
                                <m:t>𝑀𝑂𝐶</m:t>
                              </m:r>
                              <m:r>
                                <a:rPr lang="en-US" sz="2200" b="0" i="1" smtClean="0">
                                  <a:solidFill>
                                    <a:schemeClr val="accent5"/>
                                  </a:solidFill>
                                  <a:latin typeface="Cambria Math" panose="02040503050406030204" pitchFamily="18" charset="0"/>
                                </a:rPr>
                                <m:t> </m:t>
                              </m:r>
                              <m:r>
                                <a:rPr lang="en-US" sz="2200" b="0" i="1" smtClean="0">
                                  <a:solidFill>
                                    <a:schemeClr val="accent5"/>
                                  </a:solidFill>
                                  <a:latin typeface="Cambria Math" panose="02040503050406030204" pitchFamily="18" charset="0"/>
                                </a:rPr>
                                <m:t>𝑎𝑡</m:t>
                              </m:r>
                              <m:r>
                                <a:rPr lang="en-US" sz="2200" b="0" i="1" smtClean="0">
                                  <a:solidFill>
                                    <a:schemeClr val="accent5"/>
                                  </a:solidFill>
                                  <a:latin typeface="Cambria Math" panose="02040503050406030204" pitchFamily="18" charset="0"/>
                                </a:rPr>
                                <m:t> </m:t>
                              </m:r>
                              <m:r>
                                <a:rPr lang="en-US" sz="2200" b="0" i="1" smtClean="0">
                                  <a:solidFill>
                                    <a:schemeClr val="accent5"/>
                                  </a:solidFill>
                                  <a:latin typeface="Cambria Math" panose="02040503050406030204" pitchFamily="18" charset="0"/>
                                </a:rPr>
                                <m:t>𝐿𝑆𝐿</m:t>
                              </m:r>
                            </m:e>
                          </m:d>
                        </m:e>
                      </m:d>
                      <m:r>
                        <a:rPr lang="en-US" sz="2200" i="1">
                          <a:latin typeface="Cambria Math" panose="02040503050406030204" pitchFamily="18" charset="0"/>
                        </a:rPr>
                        <m:t>) </m:t>
                      </m:r>
                    </m:oMath>
                  </m:oMathPara>
                </a14:m>
                <a:endParaRPr lang="en-US" sz="2200" dirty="0"/>
              </a:p>
            </p:txBody>
          </p:sp>
        </mc:Choice>
        <mc:Fallback xmlns="">
          <p:sp>
            <p:nvSpPr>
              <p:cNvPr id="7" name="Rectangle 6">
                <a:extLst>
                  <a:ext uri="{FF2B5EF4-FFF2-40B4-BE49-F238E27FC236}">
                    <a16:creationId xmlns:a16="http://schemas.microsoft.com/office/drawing/2014/main" id="{F7F4B5B8-04CE-2DB9-E617-EB4726B1610A}"/>
                  </a:ext>
                </a:extLst>
              </p:cNvPr>
              <p:cNvSpPr>
                <a:spLocks noRot="1" noChangeAspect="1" noMove="1" noResize="1" noEditPoints="1" noAdjustHandles="1" noChangeArrowheads="1" noChangeShapeType="1" noTextEdit="1"/>
              </p:cNvSpPr>
              <p:nvPr/>
            </p:nvSpPr>
            <p:spPr>
              <a:xfrm>
                <a:off x="304800" y="1386682"/>
                <a:ext cx="8686800" cy="1187376"/>
              </a:xfrm>
              <a:prstGeom prst="rect">
                <a:avLst/>
              </a:prstGeom>
              <a:blipFill>
                <a:blip r:embed="rId2"/>
                <a:stretch>
                  <a:fillRect t="-37949" b="-95385"/>
                </a:stretch>
              </a:blipFill>
            </p:spPr>
            <p:txBody>
              <a:bodyPr/>
              <a:lstStyle/>
              <a:p>
                <a:r>
                  <a:rPr lang="en-US">
                    <a:noFill/>
                  </a:rPr>
                  <a:t> </a:t>
                </a:r>
              </a:p>
            </p:txBody>
          </p:sp>
        </mc:Fallback>
      </mc:AlternateContent>
    </p:spTree>
    <p:extLst>
      <p:ext uri="{BB962C8B-B14F-4D97-AF65-F5344CB8AC3E}">
        <p14:creationId xmlns:p14="http://schemas.microsoft.com/office/powerpoint/2010/main" val="2392102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AA328-47A0-D5A6-7F36-C1C6BC1AAB2C}"/>
              </a:ext>
            </a:extLst>
          </p:cNvPr>
          <p:cNvSpPr>
            <a:spLocks noGrp="1"/>
          </p:cNvSpPr>
          <p:nvPr>
            <p:ph type="title"/>
          </p:nvPr>
        </p:nvSpPr>
        <p:spPr>
          <a:xfrm>
            <a:off x="503548" y="2100763"/>
            <a:ext cx="8458200" cy="1143000"/>
          </a:xfrm>
        </p:spPr>
        <p:txBody>
          <a:bodyPr/>
          <a:lstStyle/>
          <a:p>
            <a:r>
              <a:rPr lang="en-US" dirty="0"/>
              <a:t>Case Study</a:t>
            </a:r>
            <a:br>
              <a:rPr lang="en-US" dirty="0"/>
            </a:br>
            <a:r>
              <a:rPr lang="en-US" i="1" dirty="0"/>
              <a:t>Just-in-time Mitigation Strategy</a:t>
            </a:r>
          </a:p>
        </p:txBody>
      </p:sp>
      <p:sp>
        <p:nvSpPr>
          <p:cNvPr id="4" name="Slide Number Placeholder 3">
            <a:extLst>
              <a:ext uri="{FF2B5EF4-FFF2-40B4-BE49-F238E27FC236}">
                <a16:creationId xmlns:a16="http://schemas.microsoft.com/office/drawing/2014/main" id="{491E1418-7542-C243-E684-BE7EE4C8F24A}"/>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792151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93F7-13D2-1CB9-C436-1743B41FCDEC}"/>
              </a:ext>
            </a:extLst>
          </p:cNvPr>
          <p:cNvSpPr>
            <a:spLocks noGrp="1"/>
          </p:cNvSpPr>
          <p:nvPr>
            <p:ph type="title"/>
          </p:nvPr>
        </p:nvSpPr>
        <p:spPr/>
        <p:txBody>
          <a:bodyPr/>
          <a:lstStyle/>
          <a:p>
            <a:r>
              <a:rPr lang="en-US" dirty="0"/>
              <a:t>Just-in-time Mitigation Case Study: BRP_PBL1_UNIT1 </a:t>
            </a:r>
          </a:p>
        </p:txBody>
      </p:sp>
      <p:sp>
        <p:nvSpPr>
          <p:cNvPr id="4" name="Slide Number Placeholder 3">
            <a:extLst>
              <a:ext uri="{FF2B5EF4-FFF2-40B4-BE49-F238E27FC236}">
                <a16:creationId xmlns:a16="http://schemas.microsoft.com/office/drawing/2014/main" id="{FBE455AB-C892-F935-9184-C3B78A3CCCD3}"/>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Chart 6">
            <a:extLst>
              <a:ext uri="{FF2B5EF4-FFF2-40B4-BE49-F238E27FC236}">
                <a16:creationId xmlns:a16="http://schemas.microsoft.com/office/drawing/2014/main" id="{FB799407-2D87-58DE-8B23-8BA0E1F61B9E}"/>
              </a:ext>
            </a:extLst>
          </p:cNvPr>
          <p:cNvGraphicFramePr>
            <a:graphicFrameLocks/>
          </p:cNvGraphicFramePr>
          <p:nvPr>
            <p:extLst>
              <p:ext uri="{D42A27DB-BD31-4B8C-83A1-F6EECF244321}">
                <p14:modId xmlns:p14="http://schemas.microsoft.com/office/powerpoint/2010/main" val="607456414"/>
              </p:ext>
            </p:extLst>
          </p:nvPr>
        </p:nvGraphicFramePr>
        <p:xfrm>
          <a:off x="818092" y="2701395"/>
          <a:ext cx="7061200" cy="3507846"/>
        </p:xfrm>
        <a:graphic>
          <a:graphicData uri="http://schemas.openxmlformats.org/drawingml/2006/chart">
            <c:chart xmlns:c="http://schemas.openxmlformats.org/drawingml/2006/chart" xmlns:r="http://schemas.openxmlformats.org/officeDocument/2006/relationships" r:id="rId3"/>
          </a:graphicData>
        </a:graphic>
      </p:graphicFrame>
      <p:sp>
        <p:nvSpPr>
          <p:cNvPr id="3" name="Content Placeholder 2">
            <a:extLst>
              <a:ext uri="{FF2B5EF4-FFF2-40B4-BE49-F238E27FC236}">
                <a16:creationId xmlns:a16="http://schemas.microsoft.com/office/drawing/2014/main" id="{899A8C47-FADB-8D78-B5E8-0FEB34A9747C}"/>
              </a:ext>
            </a:extLst>
          </p:cNvPr>
          <p:cNvSpPr>
            <a:spLocks noGrp="1"/>
          </p:cNvSpPr>
          <p:nvPr>
            <p:ph idx="1"/>
          </p:nvPr>
        </p:nvSpPr>
        <p:spPr>
          <a:xfrm>
            <a:off x="304800" y="1137037"/>
            <a:ext cx="8534400" cy="1564358"/>
          </a:xfrm>
        </p:spPr>
        <p:txBody>
          <a:bodyPr/>
          <a:lstStyle/>
          <a:p>
            <a:pPr>
              <a:lnSpc>
                <a:spcPct val="150000"/>
              </a:lnSpc>
            </a:pPr>
            <a:r>
              <a:rPr lang="en-US" sz="2400" dirty="0"/>
              <a:t>Max contribution factor = 681.8</a:t>
            </a:r>
          </a:p>
          <a:p>
            <a:pPr lvl="1">
              <a:lnSpc>
                <a:spcPct val="150000"/>
              </a:lnSpc>
            </a:pPr>
            <a:r>
              <a:rPr lang="en-US" sz="2000" dirty="0"/>
              <a:t>-0.243 shift factor on constraint with a max shadow price of $2,800/MWh</a:t>
            </a:r>
          </a:p>
        </p:txBody>
      </p:sp>
    </p:spTree>
    <p:extLst>
      <p:ext uri="{BB962C8B-B14F-4D97-AF65-F5344CB8AC3E}">
        <p14:creationId xmlns:p14="http://schemas.microsoft.com/office/powerpoint/2010/main" val="615089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93F7-13D2-1CB9-C436-1743B41FCDEC}"/>
              </a:ext>
            </a:extLst>
          </p:cNvPr>
          <p:cNvSpPr>
            <a:spLocks noGrp="1"/>
          </p:cNvSpPr>
          <p:nvPr>
            <p:ph type="title"/>
          </p:nvPr>
        </p:nvSpPr>
        <p:spPr/>
        <p:txBody>
          <a:bodyPr/>
          <a:lstStyle/>
          <a:p>
            <a:r>
              <a:rPr lang="en-US" dirty="0"/>
              <a:t>Just-in-time Mitigation Case Study: CROSSETT_BES1 </a:t>
            </a:r>
          </a:p>
        </p:txBody>
      </p:sp>
      <p:sp>
        <p:nvSpPr>
          <p:cNvPr id="4" name="Slide Number Placeholder 3">
            <a:extLst>
              <a:ext uri="{FF2B5EF4-FFF2-40B4-BE49-F238E27FC236}">
                <a16:creationId xmlns:a16="http://schemas.microsoft.com/office/drawing/2014/main" id="{FBE455AB-C892-F935-9184-C3B78A3CCCD3}"/>
              </a:ext>
            </a:extLst>
          </p:cNvPr>
          <p:cNvSpPr>
            <a:spLocks noGrp="1"/>
          </p:cNvSpPr>
          <p:nvPr>
            <p:ph type="sldNum" sz="quarter" idx="4"/>
          </p:nvPr>
        </p:nvSpPr>
        <p:spPr/>
        <p:txBody>
          <a:bodyPr/>
          <a:lstStyle/>
          <a:p>
            <a:fld id="{1D93BD3E-1E9A-4970-A6F7-E7AC52762E0C}" type="slidenum">
              <a:rPr lang="en-US" smtClean="0"/>
              <a:pPr/>
              <a:t>16</a:t>
            </a:fld>
            <a:endParaRPr lang="en-US"/>
          </a:p>
        </p:txBody>
      </p:sp>
      <p:graphicFrame>
        <p:nvGraphicFramePr>
          <p:cNvPr id="7" name="Chart 6">
            <a:extLst>
              <a:ext uri="{FF2B5EF4-FFF2-40B4-BE49-F238E27FC236}">
                <a16:creationId xmlns:a16="http://schemas.microsoft.com/office/drawing/2014/main" id="{D4E69049-8050-4D64-B21B-AC1C722AF113}"/>
              </a:ext>
            </a:extLst>
          </p:cNvPr>
          <p:cNvGraphicFramePr>
            <a:graphicFrameLocks/>
          </p:cNvGraphicFramePr>
          <p:nvPr>
            <p:extLst>
              <p:ext uri="{D42A27DB-BD31-4B8C-83A1-F6EECF244321}">
                <p14:modId xmlns:p14="http://schemas.microsoft.com/office/powerpoint/2010/main" val="3954316164"/>
              </p:ext>
            </p:extLst>
          </p:nvPr>
        </p:nvGraphicFramePr>
        <p:xfrm>
          <a:off x="1062831" y="1856306"/>
          <a:ext cx="7018337" cy="4308824"/>
        </p:xfrm>
        <a:graphic>
          <a:graphicData uri="http://schemas.openxmlformats.org/drawingml/2006/chart">
            <c:chart xmlns:c="http://schemas.openxmlformats.org/drawingml/2006/chart" xmlns:r="http://schemas.openxmlformats.org/officeDocument/2006/relationships" r:id="rId3"/>
          </a:graphicData>
        </a:graphic>
      </p:graphicFrame>
      <p:sp>
        <p:nvSpPr>
          <p:cNvPr id="3" name="Content Placeholder 2">
            <a:extLst>
              <a:ext uri="{FF2B5EF4-FFF2-40B4-BE49-F238E27FC236}">
                <a16:creationId xmlns:a16="http://schemas.microsoft.com/office/drawing/2014/main" id="{4C446610-4F8A-FBE5-62A1-04F3BE1D1703}"/>
              </a:ext>
            </a:extLst>
          </p:cNvPr>
          <p:cNvSpPr>
            <a:spLocks noGrp="1"/>
          </p:cNvSpPr>
          <p:nvPr>
            <p:ph idx="1"/>
          </p:nvPr>
        </p:nvSpPr>
        <p:spPr>
          <a:xfrm>
            <a:off x="304800" y="1235697"/>
            <a:ext cx="8534400" cy="4929433"/>
          </a:xfrm>
        </p:spPr>
        <p:txBody>
          <a:bodyPr/>
          <a:lstStyle/>
          <a:p>
            <a:pPr>
              <a:lnSpc>
                <a:spcPct val="150000"/>
              </a:lnSpc>
            </a:pPr>
            <a:r>
              <a:rPr lang="en-US" sz="2000" b="1" dirty="0">
                <a:solidFill>
                  <a:schemeClr val="accent6"/>
                </a:solidFill>
              </a:rPr>
              <a:t>No mitigation. </a:t>
            </a:r>
            <a:r>
              <a:rPr lang="en-US" sz="2000" dirty="0"/>
              <a:t>No shift factors met -0.2 threshold.</a:t>
            </a:r>
            <a:endParaRPr lang="en-US" sz="2000" dirty="0">
              <a:solidFill>
                <a:schemeClr val="accent6"/>
              </a:solidFill>
            </a:endParaRPr>
          </a:p>
        </p:txBody>
      </p:sp>
    </p:spTree>
    <p:extLst>
      <p:ext uri="{BB962C8B-B14F-4D97-AF65-F5344CB8AC3E}">
        <p14:creationId xmlns:p14="http://schemas.microsoft.com/office/powerpoint/2010/main" val="750844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93F7-13D2-1CB9-C436-1743B41FCDEC}"/>
              </a:ext>
            </a:extLst>
          </p:cNvPr>
          <p:cNvSpPr>
            <a:spLocks noGrp="1"/>
          </p:cNvSpPr>
          <p:nvPr>
            <p:ph type="title"/>
          </p:nvPr>
        </p:nvSpPr>
        <p:spPr/>
        <p:txBody>
          <a:bodyPr/>
          <a:lstStyle/>
          <a:p>
            <a:r>
              <a:rPr lang="en-US" dirty="0"/>
              <a:t>Just-in-time Mitigation Case Study: CATARINA_BESS</a:t>
            </a:r>
            <a:br>
              <a:rPr lang="en-US" dirty="0"/>
            </a:br>
            <a:endParaRPr lang="en-US" dirty="0"/>
          </a:p>
        </p:txBody>
      </p:sp>
      <p:sp>
        <p:nvSpPr>
          <p:cNvPr id="4" name="Slide Number Placeholder 3">
            <a:extLst>
              <a:ext uri="{FF2B5EF4-FFF2-40B4-BE49-F238E27FC236}">
                <a16:creationId xmlns:a16="http://schemas.microsoft.com/office/drawing/2014/main" id="{FBE455AB-C892-F935-9184-C3B78A3CCCD3}"/>
              </a:ext>
            </a:extLst>
          </p:cNvPr>
          <p:cNvSpPr>
            <a:spLocks noGrp="1"/>
          </p:cNvSpPr>
          <p:nvPr>
            <p:ph type="sldNum" sz="quarter" idx="4"/>
          </p:nvPr>
        </p:nvSpPr>
        <p:spPr/>
        <p:txBody>
          <a:bodyPr/>
          <a:lstStyle/>
          <a:p>
            <a:fld id="{1D93BD3E-1E9A-4970-A6F7-E7AC52762E0C}" type="slidenum">
              <a:rPr lang="en-US" smtClean="0"/>
              <a:pPr/>
              <a:t>17</a:t>
            </a:fld>
            <a:endParaRPr lang="en-US"/>
          </a:p>
        </p:txBody>
      </p:sp>
      <p:graphicFrame>
        <p:nvGraphicFramePr>
          <p:cNvPr id="7" name="Chart 6">
            <a:extLst>
              <a:ext uri="{FF2B5EF4-FFF2-40B4-BE49-F238E27FC236}">
                <a16:creationId xmlns:a16="http://schemas.microsoft.com/office/drawing/2014/main" id="{745EECC0-1775-440F-A4E9-375BB3F6C6FD}"/>
              </a:ext>
            </a:extLst>
          </p:cNvPr>
          <p:cNvGraphicFramePr>
            <a:graphicFrameLocks/>
          </p:cNvGraphicFramePr>
          <p:nvPr>
            <p:extLst>
              <p:ext uri="{D42A27DB-BD31-4B8C-83A1-F6EECF244321}">
                <p14:modId xmlns:p14="http://schemas.microsoft.com/office/powerpoint/2010/main" val="812070984"/>
              </p:ext>
            </p:extLst>
          </p:nvPr>
        </p:nvGraphicFramePr>
        <p:xfrm>
          <a:off x="824971" y="2552699"/>
          <a:ext cx="7570258" cy="3879057"/>
        </p:xfrm>
        <a:graphic>
          <a:graphicData uri="http://schemas.openxmlformats.org/drawingml/2006/chart">
            <c:chart xmlns:c="http://schemas.openxmlformats.org/drawingml/2006/chart" xmlns:r="http://schemas.openxmlformats.org/officeDocument/2006/relationships" r:id="rId3"/>
          </a:graphicData>
        </a:graphic>
      </p:graphicFrame>
      <p:sp>
        <p:nvSpPr>
          <p:cNvPr id="3" name="Content Placeholder 2">
            <a:extLst>
              <a:ext uri="{FF2B5EF4-FFF2-40B4-BE49-F238E27FC236}">
                <a16:creationId xmlns:a16="http://schemas.microsoft.com/office/drawing/2014/main" id="{19E70F51-40FB-46E4-72C5-D6CFA9FEF86A}"/>
              </a:ext>
            </a:extLst>
          </p:cNvPr>
          <p:cNvSpPr>
            <a:spLocks noGrp="1"/>
          </p:cNvSpPr>
          <p:nvPr>
            <p:ph idx="1"/>
          </p:nvPr>
        </p:nvSpPr>
        <p:spPr>
          <a:xfrm>
            <a:off x="304800" y="1137037"/>
            <a:ext cx="8534400" cy="1564358"/>
          </a:xfrm>
        </p:spPr>
        <p:txBody>
          <a:bodyPr/>
          <a:lstStyle/>
          <a:p>
            <a:pPr>
              <a:lnSpc>
                <a:spcPct val="150000"/>
              </a:lnSpc>
            </a:pPr>
            <a:r>
              <a:rPr lang="en-US" sz="2400" dirty="0"/>
              <a:t>Max contribution factor = 960.1</a:t>
            </a:r>
          </a:p>
          <a:p>
            <a:pPr lvl="1">
              <a:lnSpc>
                <a:spcPct val="150000"/>
              </a:lnSpc>
            </a:pPr>
            <a:r>
              <a:rPr lang="en-US" sz="2000" dirty="0"/>
              <a:t>-0.274 shift factor on constraint with a max shadow price of $3,500/MWh</a:t>
            </a:r>
          </a:p>
        </p:txBody>
      </p:sp>
    </p:spTree>
    <p:extLst>
      <p:ext uri="{BB962C8B-B14F-4D97-AF65-F5344CB8AC3E}">
        <p14:creationId xmlns:p14="http://schemas.microsoft.com/office/powerpoint/2010/main" val="738664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AA328-47A0-D5A6-7F36-C1C6BC1AAB2C}"/>
              </a:ext>
            </a:extLst>
          </p:cNvPr>
          <p:cNvSpPr>
            <a:spLocks noGrp="1"/>
          </p:cNvSpPr>
          <p:nvPr>
            <p:ph type="title"/>
          </p:nvPr>
        </p:nvSpPr>
        <p:spPr>
          <a:xfrm>
            <a:off x="503548" y="2100763"/>
            <a:ext cx="8458200" cy="1143000"/>
          </a:xfrm>
        </p:spPr>
        <p:txBody>
          <a:bodyPr/>
          <a:lstStyle/>
          <a:p>
            <a:r>
              <a:rPr lang="en-US"/>
              <a:t>Case Study</a:t>
            </a:r>
            <a:br>
              <a:rPr lang="en-US"/>
            </a:br>
            <a:r>
              <a:rPr lang="en-US" i="1"/>
              <a:t>DAM x Scalar Mitigation Strategy</a:t>
            </a:r>
          </a:p>
        </p:txBody>
      </p:sp>
      <p:sp>
        <p:nvSpPr>
          <p:cNvPr id="4" name="Slide Number Placeholder 3">
            <a:extLst>
              <a:ext uri="{FF2B5EF4-FFF2-40B4-BE49-F238E27FC236}">
                <a16:creationId xmlns:a16="http://schemas.microsoft.com/office/drawing/2014/main" id="{491E1418-7542-C243-E684-BE7EE4C8F24A}"/>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1763162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a:t>DAM Mitigation Case Study: BRP_PBL1_UNIT1 </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8" name="TextBox 7">
            <a:extLst>
              <a:ext uri="{FF2B5EF4-FFF2-40B4-BE49-F238E27FC236}">
                <a16:creationId xmlns:a16="http://schemas.microsoft.com/office/drawing/2014/main" id="{DA8BE538-71B8-AAA8-4B33-2BA9816CC233}"/>
              </a:ext>
            </a:extLst>
          </p:cNvPr>
          <p:cNvSpPr txBox="1"/>
          <p:nvPr/>
        </p:nvSpPr>
        <p:spPr>
          <a:xfrm>
            <a:off x="8490755" y="4380903"/>
            <a:ext cx="1510611" cy="261544"/>
          </a:xfrm>
          <a:prstGeom prst="rect">
            <a:avLst/>
          </a:prstGeom>
          <a:noFill/>
        </p:spPr>
        <p:txBody>
          <a:bodyPr wrap="square" rtlCol="0">
            <a:spAutoFit/>
          </a:bodyPr>
          <a:lstStyle/>
          <a:p>
            <a:r>
              <a:rPr lang="en-US" sz="1400" dirty="0"/>
              <a:t>at HDL</a:t>
            </a:r>
          </a:p>
        </p:txBody>
      </p:sp>
      <p:cxnSp>
        <p:nvCxnSpPr>
          <p:cNvPr id="10" name="Straight Arrow Connector 9">
            <a:extLst>
              <a:ext uri="{FF2B5EF4-FFF2-40B4-BE49-F238E27FC236}">
                <a16:creationId xmlns:a16="http://schemas.microsoft.com/office/drawing/2014/main" id="{BAE9E57C-602D-5726-887C-CE3DB8AD4050}"/>
              </a:ext>
            </a:extLst>
          </p:cNvPr>
          <p:cNvCxnSpPr>
            <a:cxnSpLocks/>
            <a:stCxn id="8" idx="1"/>
          </p:cNvCxnSpPr>
          <p:nvPr/>
        </p:nvCxnSpPr>
        <p:spPr>
          <a:xfrm flipH="1">
            <a:off x="8088302" y="4511675"/>
            <a:ext cx="402453" cy="562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aphicFrame>
        <p:nvGraphicFramePr>
          <p:cNvPr id="19" name="Chart 18">
            <a:extLst>
              <a:ext uri="{FF2B5EF4-FFF2-40B4-BE49-F238E27FC236}">
                <a16:creationId xmlns:a16="http://schemas.microsoft.com/office/drawing/2014/main" id="{968D75D7-D529-45FF-B0DD-EE7BCBD0F052}"/>
              </a:ext>
            </a:extLst>
          </p:cNvPr>
          <p:cNvGraphicFramePr>
            <a:graphicFrameLocks/>
          </p:cNvGraphicFramePr>
          <p:nvPr>
            <p:extLst>
              <p:ext uri="{D42A27DB-BD31-4B8C-83A1-F6EECF244321}">
                <p14:modId xmlns:p14="http://schemas.microsoft.com/office/powerpoint/2010/main" val="3529743908"/>
              </p:ext>
            </p:extLst>
          </p:nvPr>
        </p:nvGraphicFramePr>
        <p:xfrm>
          <a:off x="653245" y="2424113"/>
          <a:ext cx="7837510" cy="4137025"/>
        </p:xfrm>
        <a:graphic>
          <a:graphicData uri="http://schemas.openxmlformats.org/drawingml/2006/chart">
            <c:chart xmlns:c="http://schemas.openxmlformats.org/drawingml/2006/chart" xmlns:r="http://schemas.openxmlformats.org/officeDocument/2006/relationships" r:id="rId3"/>
          </a:graphicData>
        </a:graphic>
      </p:graphicFrame>
      <p:sp>
        <p:nvSpPr>
          <p:cNvPr id="5" name="Content Placeholder 2">
            <a:extLst>
              <a:ext uri="{FF2B5EF4-FFF2-40B4-BE49-F238E27FC236}">
                <a16:creationId xmlns:a16="http://schemas.microsoft.com/office/drawing/2014/main" id="{47712C52-D4C5-58E3-9595-DD8E9D42D292}"/>
              </a:ext>
            </a:extLst>
          </p:cNvPr>
          <p:cNvSpPr>
            <a:spLocks noGrp="1"/>
          </p:cNvSpPr>
          <p:nvPr>
            <p:ph idx="1"/>
          </p:nvPr>
        </p:nvSpPr>
        <p:spPr>
          <a:xfrm>
            <a:off x="304800" y="840656"/>
            <a:ext cx="8534400" cy="4929433"/>
          </a:xfrm>
        </p:spPr>
        <p:txBody>
          <a:bodyPr/>
          <a:lstStyle/>
          <a:p>
            <a:pPr>
              <a:lnSpc>
                <a:spcPct val="150000"/>
              </a:lnSpc>
            </a:pPr>
            <a:r>
              <a:rPr lang="en-US" sz="2000" dirty="0"/>
              <a:t>177.88 max DAM price</a:t>
            </a:r>
          </a:p>
          <a:p>
            <a:pPr>
              <a:lnSpc>
                <a:spcPct val="150000"/>
              </a:lnSpc>
            </a:pPr>
            <a:r>
              <a:rPr lang="en-US" sz="2000" dirty="0"/>
              <a:t>250.85 reference LMP</a:t>
            </a:r>
          </a:p>
          <a:p>
            <a:pPr lvl="1">
              <a:lnSpc>
                <a:spcPct val="150000"/>
              </a:lnSpc>
            </a:pPr>
            <a:r>
              <a:rPr lang="en-US" sz="1800" dirty="0"/>
              <a:t>Reference LMP used for scalar of 1.1</a:t>
            </a:r>
          </a:p>
        </p:txBody>
      </p:sp>
    </p:spTree>
    <p:extLst>
      <p:ext uri="{BB962C8B-B14F-4D97-AF65-F5344CB8AC3E}">
        <p14:creationId xmlns:p14="http://schemas.microsoft.com/office/powerpoint/2010/main" val="3033001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DCEC8-1116-2E2E-A1C9-201511038722}"/>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905DF4AD-8FA1-9C74-ECDF-AAC2BAFBF31B}"/>
              </a:ext>
            </a:extLst>
          </p:cNvPr>
          <p:cNvSpPr>
            <a:spLocks noGrp="1"/>
          </p:cNvSpPr>
          <p:nvPr>
            <p:ph idx="1"/>
          </p:nvPr>
        </p:nvSpPr>
        <p:spPr/>
        <p:txBody>
          <a:bodyPr/>
          <a:lstStyle/>
          <a:p>
            <a:pPr>
              <a:spcBef>
                <a:spcPts val="600"/>
              </a:spcBef>
              <a:spcAft>
                <a:spcPts val="600"/>
              </a:spcAft>
            </a:pPr>
            <a:r>
              <a:rPr lang="en-US" sz="2800" dirty="0"/>
              <a:t>Over the course of 2023, ERCOT began evaluating approaches for an enduring mitigation framework for Energy Storage Resources (ESRs)</a:t>
            </a:r>
          </a:p>
          <a:p>
            <a:pPr>
              <a:spcBef>
                <a:spcPts val="600"/>
              </a:spcBef>
              <a:spcAft>
                <a:spcPts val="600"/>
              </a:spcAft>
            </a:pPr>
            <a:r>
              <a:rPr lang="en-US" sz="2800" dirty="0"/>
              <a:t>Recommendation to TAC in December ‘23: </a:t>
            </a:r>
            <a:r>
              <a:rPr lang="en-US" sz="2800" i="1" dirty="0"/>
              <a:t>work together to develop a fair, effective, and enduring… framework and provide another report and recommendation to TAC no later than December 31, 2024.</a:t>
            </a:r>
            <a:endParaRPr lang="en-US" sz="2800" dirty="0"/>
          </a:p>
        </p:txBody>
      </p:sp>
      <p:sp>
        <p:nvSpPr>
          <p:cNvPr id="4" name="Slide Number Placeholder 3">
            <a:extLst>
              <a:ext uri="{FF2B5EF4-FFF2-40B4-BE49-F238E27FC236}">
                <a16:creationId xmlns:a16="http://schemas.microsoft.com/office/drawing/2014/main" id="{0074ACDE-BBAA-9A50-35F7-F564E3677EC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98282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22BE0C72-3278-43BB-A03D-CBCD4EFBE042}"/>
              </a:ext>
            </a:extLst>
          </p:cNvPr>
          <p:cNvGraphicFramePr>
            <a:graphicFrameLocks/>
          </p:cNvGraphicFramePr>
          <p:nvPr>
            <p:extLst>
              <p:ext uri="{D42A27DB-BD31-4B8C-83A1-F6EECF244321}">
                <p14:modId xmlns:p14="http://schemas.microsoft.com/office/powerpoint/2010/main" val="460363561"/>
              </p:ext>
            </p:extLst>
          </p:nvPr>
        </p:nvGraphicFramePr>
        <p:xfrm>
          <a:off x="544249" y="2333625"/>
          <a:ext cx="7763932" cy="412626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a:t>DAM Mitigation Case Study: CROSSETT_BES1 </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20</a:t>
            </a:fld>
            <a:endParaRPr lang="en-US"/>
          </a:p>
        </p:txBody>
      </p:sp>
      <p:sp>
        <p:nvSpPr>
          <p:cNvPr id="7" name="TextBox 6">
            <a:extLst>
              <a:ext uri="{FF2B5EF4-FFF2-40B4-BE49-F238E27FC236}">
                <a16:creationId xmlns:a16="http://schemas.microsoft.com/office/drawing/2014/main" id="{A58244AB-277C-1B51-5D82-9F7115D5BB8E}"/>
              </a:ext>
            </a:extLst>
          </p:cNvPr>
          <p:cNvSpPr txBox="1"/>
          <p:nvPr/>
        </p:nvSpPr>
        <p:spPr>
          <a:xfrm>
            <a:off x="8400661" y="4671416"/>
            <a:ext cx="1486678" cy="307777"/>
          </a:xfrm>
          <a:prstGeom prst="rect">
            <a:avLst/>
          </a:prstGeom>
          <a:noFill/>
        </p:spPr>
        <p:txBody>
          <a:bodyPr wrap="square" rtlCol="0">
            <a:spAutoFit/>
          </a:bodyPr>
          <a:lstStyle/>
          <a:p>
            <a:r>
              <a:rPr lang="en-US" sz="1400" dirty="0"/>
              <a:t>at HDL</a:t>
            </a:r>
          </a:p>
        </p:txBody>
      </p:sp>
      <p:cxnSp>
        <p:nvCxnSpPr>
          <p:cNvPr id="9" name="Straight Arrow Connector 8">
            <a:extLst>
              <a:ext uri="{FF2B5EF4-FFF2-40B4-BE49-F238E27FC236}">
                <a16:creationId xmlns:a16="http://schemas.microsoft.com/office/drawing/2014/main" id="{8BA0C2D0-2DB4-B501-468F-4C045AD7DFD4}"/>
              </a:ext>
            </a:extLst>
          </p:cNvPr>
          <p:cNvCxnSpPr>
            <a:cxnSpLocks/>
          </p:cNvCxnSpPr>
          <p:nvPr/>
        </p:nvCxnSpPr>
        <p:spPr>
          <a:xfrm flipH="1">
            <a:off x="7915937" y="4911196"/>
            <a:ext cx="622036" cy="1867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4679079D-C243-A288-19DF-A4294F57C79B}"/>
              </a:ext>
            </a:extLst>
          </p:cNvPr>
          <p:cNvCxnSpPr>
            <a:cxnSpLocks/>
          </p:cNvCxnSpPr>
          <p:nvPr/>
        </p:nvCxnSpPr>
        <p:spPr>
          <a:xfrm flipH="1" flipV="1">
            <a:off x="7939749" y="4524376"/>
            <a:ext cx="622036" cy="1867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3CEEA72D-F8C8-2D87-BFCF-86F3D56938E0}"/>
              </a:ext>
            </a:extLst>
          </p:cNvPr>
          <p:cNvSpPr>
            <a:spLocks noGrp="1"/>
          </p:cNvSpPr>
          <p:nvPr>
            <p:ph idx="1"/>
          </p:nvPr>
        </p:nvSpPr>
        <p:spPr>
          <a:xfrm>
            <a:off x="304800" y="815182"/>
            <a:ext cx="8534400" cy="1518443"/>
          </a:xfrm>
        </p:spPr>
        <p:txBody>
          <a:bodyPr/>
          <a:lstStyle/>
          <a:p>
            <a:pPr>
              <a:lnSpc>
                <a:spcPct val="150000"/>
              </a:lnSpc>
            </a:pPr>
            <a:r>
              <a:rPr lang="en-US" sz="2000" dirty="0"/>
              <a:t>242.99 max DAM price</a:t>
            </a:r>
          </a:p>
          <a:p>
            <a:pPr>
              <a:lnSpc>
                <a:spcPct val="150000"/>
              </a:lnSpc>
            </a:pPr>
            <a:r>
              <a:rPr lang="en-US" sz="2000" dirty="0"/>
              <a:t>330.35 reference LMP</a:t>
            </a:r>
          </a:p>
          <a:p>
            <a:pPr lvl="1">
              <a:lnSpc>
                <a:spcPct val="150000"/>
              </a:lnSpc>
            </a:pPr>
            <a:r>
              <a:rPr lang="en-US" sz="1800" dirty="0"/>
              <a:t>Reference LMP used for scalar of 1.1</a:t>
            </a:r>
            <a:endParaRPr lang="en-US" sz="2000" dirty="0"/>
          </a:p>
        </p:txBody>
      </p:sp>
    </p:spTree>
    <p:extLst>
      <p:ext uri="{BB962C8B-B14F-4D97-AF65-F5344CB8AC3E}">
        <p14:creationId xmlns:p14="http://schemas.microsoft.com/office/powerpoint/2010/main" val="4130078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a:t>DAM Mitigation Case Study: CATARINA_BESS </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6" name="Chart 5">
            <a:extLst>
              <a:ext uri="{FF2B5EF4-FFF2-40B4-BE49-F238E27FC236}">
                <a16:creationId xmlns:a16="http://schemas.microsoft.com/office/drawing/2014/main" id="{79EDAD9D-A342-45B4-88A6-D5A8CC04A1A9}"/>
              </a:ext>
            </a:extLst>
          </p:cNvPr>
          <p:cNvGraphicFramePr>
            <a:graphicFrameLocks/>
          </p:cNvGraphicFramePr>
          <p:nvPr>
            <p:extLst>
              <p:ext uri="{D42A27DB-BD31-4B8C-83A1-F6EECF244321}">
                <p14:modId xmlns:p14="http://schemas.microsoft.com/office/powerpoint/2010/main" val="3499471653"/>
              </p:ext>
            </p:extLst>
          </p:nvPr>
        </p:nvGraphicFramePr>
        <p:xfrm>
          <a:off x="601134" y="2076451"/>
          <a:ext cx="7721599" cy="448468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FE1A126-C4EF-A970-D624-F1D1A2D3962A}"/>
              </a:ext>
            </a:extLst>
          </p:cNvPr>
          <p:cNvSpPr txBox="1"/>
          <p:nvPr/>
        </p:nvSpPr>
        <p:spPr>
          <a:xfrm>
            <a:off x="8446558" y="4299047"/>
            <a:ext cx="1564606" cy="307777"/>
          </a:xfrm>
          <a:prstGeom prst="rect">
            <a:avLst/>
          </a:prstGeom>
          <a:noFill/>
        </p:spPr>
        <p:txBody>
          <a:bodyPr wrap="square" rtlCol="0">
            <a:spAutoFit/>
          </a:bodyPr>
          <a:lstStyle/>
          <a:p>
            <a:r>
              <a:rPr lang="en-US" sz="1400" dirty="0"/>
              <a:t>at HDL</a:t>
            </a:r>
          </a:p>
        </p:txBody>
      </p:sp>
      <p:cxnSp>
        <p:nvCxnSpPr>
          <p:cNvPr id="9" name="Straight Arrow Connector 8">
            <a:extLst>
              <a:ext uri="{FF2B5EF4-FFF2-40B4-BE49-F238E27FC236}">
                <a16:creationId xmlns:a16="http://schemas.microsoft.com/office/drawing/2014/main" id="{342439D6-17B7-E4DD-E2DC-CCC22AE3DBF6}"/>
              </a:ext>
            </a:extLst>
          </p:cNvPr>
          <p:cNvCxnSpPr>
            <a:cxnSpLocks/>
            <a:stCxn id="7" idx="1"/>
          </p:cNvCxnSpPr>
          <p:nvPr/>
        </p:nvCxnSpPr>
        <p:spPr>
          <a:xfrm flipH="1">
            <a:off x="7934325" y="4452936"/>
            <a:ext cx="5122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9A6808FE-AD35-23FB-E792-B7BC24FCF2C5}"/>
              </a:ext>
            </a:extLst>
          </p:cNvPr>
          <p:cNvSpPr>
            <a:spLocks noGrp="1"/>
          </p:cNvSpPr>
          <p:nvPr>
            <p:ph idx="1"/>
          </p:nvPr>
        </p:nvSpPr>
        <p:spPr>
          <a:xfrm>
            <a:off x="304800" y="836714"/>
            <a:ext cx="8534400" cy="1366838"/>
          </a:xfrm>
        </p:spPr>
        <p:txBody>
          <a:bodyPr/>
          <a:lstStyle/>
          <a:p>
            <a:pPr>
              <a:lnSpc>
                <a:spcPct val="150000"/>
              </a:lnSpc>
            </a:pPr>
            <a:r>
              <a:rPr lang="en-US" sz="2400" dirty="0"/>
              <a:t>153.14 max DAM price</a:t>
            </a:r>
          </a:p>
          <a:p>
            <a:pPr>
              <a:lnSpc>
                <a:spcPct val="150000"/>
              </a:lnSpc>
            </a:pPr>
            <a:r>
              <a:rPr lang="en-US" sz="2400" dirty="0"/>
              <a:t>Reference LMP lower than DAM for all values</a:t>
            </a:r>
          </a:p>
        </p:txBody>
      </p:sp>
    </p:spTree>
    <p:extLst>
      <p:ext uri="{BB962C8B-B14F-4D97-AF65-F5344CB8AC3E}">
        <p14:creationId xmlns:p14="http://schemas.microsoft.com/office/powerpoint/2010/main" val="3129661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Case study comparison: SBE2ASH8   TURTLECK_WCRYS_1 impact</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22</a:t>
            </a:fld>
            <a:endParaRPr lang="en-US"/>
          </a:p>
        </p:txBody>
      </p:sp>
      <p:graphicFrame>
        <p:nvGraphicFramePr>
          <p:cNvPr id="10" name="Table 10">
            <a:extLst>
              <a:ext uri="{FF2B5EF4-FFF2-40B4-BE49-F238E27FC236}">
                <a16:creationId xmlns:a16="http://schemas.microsoft.com/office/drawing/2014/main" id="{274EE61F-7D13-EE19-2937-BC5DCB9E10D0}"/>
              </a:ext>
            </a:extLst>
          </p:cNvPr>
          <p:cNvGraphicFramePr>
            <a:graphicFrameLocks noGrp="1"/>
          </p:cNvGraphicFramePr>
          <p:nvPr>
            <p:extLst>
              <p:ext uri="{D42A27DB-BD31-4B8C-83A1-F6EECF244321}">
                <p14:modId xmlns:p14="http://schemas.microsoft.com/office/powerpoint/2010/main" val="3943536006"/>
              </p:ext>
            </p:extLst>
          </p:nvPr>
        </p:nvGraphicFramePr>
        <p:xfrm>
          <a:off x="581025" y="2435225"/>
          <a:ext cx="7981949" cy="1651000"/>
        </p:xfrm>
        <a:graphic>
          <a:graphicData uri="http://schemas.openxmlformats.org/drawingml/2006/table">
            <a:tbl>
              <a:tblPr firstRow="1" bandRow="1">
                <a:tableStyleId>{5C22544A-7EE6-4342-B048-85BDC9FD1C3A}</a:tableStyleId>
              </a:tblPr>
              <a:tblGrid>
                <a:gridCol w="1590675">
                  <a:extLst>
                    <a:ext uri="{9D8B030D-6E8A-4147-A177-3AD203B41FA5}">
                      <a16:colId xmlns:a16="http://schemas.microsoft.com/office/drawing/2014/main" val="997030835"/>
                    </a:ext>
                  </a:extLst>
                </a:gridCol>
                <a:gridCol w="1602104">
                  <a:extLst>
                    <a:ext uri="{9D8B030D-6E8A-4147-A177-3AD203B41FA5}">
                      <a16:colId xmlns:a16="http://schemas.microsoft.com/office/drawing/2014/main" val="390957201"/>
                    </a:ext>
                  </a:extLst>
                </a:gridCol>
                <a:gridCol w="1596390">
                  <a:extLst>
                    <a:ext uri="{9D8B030D-6E8A-4147-A177-3AD203B41FA5}">
                      <a16:colId xmlns:a16="http://schemas.microsoft.com/office/drawing/2014/main" val="2374782552"/>
                    </a:ext>
                  </a:extLst>
                </a:gridCol>
                <a:gridCol w="1596390">
                  <a:extLst>
                    <a:ext uri="{9D8B030D-6E8A-4147-A177-3AD203B41FA5}">
                      <a16:colId xmlns:a16="http://schemas.microsoft.com/office/drawing/2014/main" val="3746091972"/>
                    </a:ext>
                  </a:extLst>
                </a:gridCol>
                <a:gridCol w="1596390">
                  <a:extLst>
                    <a:ext uri="{9D8B030D-6E8A-4147-A177-3AD203B41FA5}">
                      <a16:colId xmlns:a16="http://schemas.microsoft.com/office/drawing/2014/main" val="3909446935"/>
                    </a:ext>
                  </a:extLst>
                </a:gridCol>
              </a:tblGrid>
              <a:tr h="370840">
                <a:tc>
                  <a:txBody>
                    <a:bodyPr/>
                    <a:lstStyle/>
                    <a:p>
                      <a:pPr algn="ctr"/>
                      <a:endParaRPr lang="en-US" dirty="0"/>
                    </a:p>
                  </a:txBody>
                  <a:tcPr anchor="ctr"/>
                </a:tc>
                <a:tc>
                  <a:txBody>
                    <a:bodyPr/>
                    <a:lstStyle/>
                    <a:p>
                      <a:pPr algn="ctr"/>
                      <a:r>
                        <a:rPr lang="en-US" dirty="0"/>
                        <a:t>Original</a:t>
                      </a:r>
                    </a:p>
                  </a:txBody>
                  <a:tcPr anchor="ctr"/>
                </a:tc>
                <a:tc>
                  <a:txBody>
                    <a:bodyPr/>
                    <a:lstStyle/>
                    <a:p>
                      <a:pPr algn="ctr"/>
                      <a:r>
                        <a:rPr lang="en-US" dirty="0"/>
                        <a:t>DAM * 1.1</a:t>
                      </a:r>
                    </a:p>
                  </a:txBody>
                  <a:tcPr anchor="ctr"/>
                </a:tc>
                <a:tc>
                  <a:txBody>
                    <a:bodyPr/>
                    <a:lstStyle/>
                    <a:p>
                      <a:pPr algn="ctr"/>
                      <a:r>
                        <a:rPr lang="en-US" dirty="0"/>
                        <a:t>DAM * 2</a:t>
                      </a:r>
                    </a:p>
                  </a:txBody>
                  <a:tcPr anchor="ctr"/>
                </a:tc>
                <a:tc>
                  <a:txBody>
                    <a:bodyPr/>
                    <a:lstStyle/>
                    <a:p>
                      <a:pPr algn="ctr"/>
                      <a:r>
                        <a:rPr lang="en-US" dirty="0"/>
                        <a:t>Last-in-line</a:t>
                      </a:r>
                    </a:p>
                  </a:txBody>
                  <a:tcPr anchor="ctr"/>
                </a:tc>
                <a:extLst>
                  <a:ext uri="{0D108BD9-81ED-4DB2-BD59-A6C34878D82A}">
                    <a16:rowId xmlns:a16="http://schemas.microsoft.com/office/drawing/2014/main" val="3557682873"/>
                  </a:ext>
                </a:extLst>
              </a:tr>
              <a:tr h="370840">
                <a:tc>
                  <a:txBody>
                    <a:bodyPr/>
                    <a:lstStyle/>
                    <a:p>
                      <a:pPr algn="ctr"/>
                      <a:r>
                        <a:rPr lang="en-US" dirty="0"/>
                        <a:t>Shadow Price ($/MW)</a:t>
                      </a:r>
                    </a:p>
                  </a:txBody>
                  <a:tcPr anchor="ctr"/>
                </a:tc>
                <a:tc>
                  <a:txBody>
                    <a:bodyPr/>
                    <a:lstStyle/>
                    <a:p>
                      <a:pPr algn="ctr"/>
                      <a:r>
                        <a:rPr lang="en-US" dirty="0"/>
                        <a:t>2,800</a:t>
                      </a:r>
                    </a:p>
                  </a:txBody>
                  <a:tcPr anchor="ctr"/>
                </a:tc>
                <a:tc>
                  <a:txBody>
                    <a:bodyPr/>
                    <a:lstStyle/>
                    <a:p>
                      <a:pPr algn="ctr"/>
                      <a:r>
                        <a:rPr lang="en-US" dirty="0"/>
                        <a:t>0</a:t>
                      </a:r>
                    </a:p>
                  </a:txBody>
                  <a:tcPr anchor="ctr"/>
                </a:tc>
                <a:tc>
                  <a:txBody>
                    <a:bodyPr/>
                    <a:lstStyle/>
                    <a:p>
                      <a:pPr algn="ctr"/>
                      <a:r>
                        <a:rPr lang="en-US" dirty="0"/>
                        <a:t>71</a:t>
                      </a:r>
                    </a:p>
                  </a:txBody>
                  <a:tcPr anchor="ctr"/>
                </a:tc>
                <a:tc>
                  <a:txBody>
                    <a:bodyPr/>
                    <a:lstStyle/>
                    <a:p>
                      <a:pPr algn="ctr"/>
                      <a:r>
                        <a:rPr lang="en-US" dirty="0"/>
                        <a:t>1,165</a:t>
                      </a:r>
                    </a:p>
                  </a:txBody>
                  <a:tcPr anchor="ctr"/>
                </a:tc>
                <a:extLst>
                  <a:ext uri="{0D108BD9-81ED-4DB2-BD59-A6C34878D82A}">
                    <a16:rowId xmlns:a16="http://schemas.microsoft.com/office/drawing/2014/main" val="2715307422"/>
                  </a:ext>
                </a:extLst>
              </a:tr>
              <a:tr h="370840">
                <a:tc>
                  <a:txBody>
                    <a:bodyPr/>
                    <a:lstStyle/>
                    <a:p>
                      <a:pPr algn="ctr"/>
                      <a:r>
                        <a:rPr lang="en-US" dirty="0"/>
                        <a:t>Violation (MW)</a:t>
                      </a:r>
                    </a:p>
                  </a:txBody>
                  <a:tcPr anchor="ctr"/>
                </a:tc>
                <a:tc>
                  <a:txBody>
                    <a:bodyPr/>
                    <a:lstStyle/>
                    <a:p>
                      <a:pPr algn="ctr"/>
                      <a:r>
                        <a:rPr lang="en-US" dirty="0"/>
                        <a:t>0.93</a:t>
                      </a:r>
                    </a:p>
                  </a:txBody>
                  <a:tcPr anchor="ctr"/>
                </a:tc>
                <a:tc>
                  <a:txBody>
                    <a:bodyPr/>
                    <a:lstStyle/>
                    <a:p>
                      <a:pPr algn="ctr"/>
                      <a:r>
                        <a:rPr lang="en-US" dirty="0"/>
                        <a:t>0</a:t>
                      </a:r>
                    </a:p>
                  </a:txBody>
                  <a:tcPr anchor="ctr"/>
                </a:tc>
                <a:tc>
                  <a:txBody>
                    <a:bodyPr/>
                    <a:lstStyle/>
                    <a:p>
                      <a:pPr algn="ctr"/>
                      <a:r>
                        <a:rPr lang="en-US" dirty="0"/>
                        <a:t>0</a:t>
                      </a:r>
                    </a:p>
                  </a:txBody>
                  <a:tcPr anchor="ctr"/>
                </a:tc>
                <a:tc>
                  <a:txBody>
                    <a:bodyPr/>
                    <a:lstStyle/>
                    <a:p>
                      <a:pPr algn="ctr"/>
                      <a:r>
                        <a:rPr lang="en-US" dirty="0"/>
                        <a:t>0</a:t>
                      </a:r>
                    </a:p>
                  </a:txBody>
                  <a:tcPr anchor="ctr"/>
                </a:tc>
                <a:extLst>
                  <a:ext uri="{0D108BD9-81ED-4DB2-BD59-A6C34878D82A}">
                    <a16:rowId xmlns:a16="http://schemas.microsoft.com/office/drawing/2014/main" val="3451231167"/>
                  </a:ext>
                </a:extLst>
              </a:tr>
            </a:tbl>
          </a:graphicData>
        </a:graphic>
      </p:graphicFrame>
    </p:spTree>
    <p:extLst>
      <p:ext uri="{BB962C8B-B14F-4D97-AF65-F5344CB8AC3E}">
        <p14:creationId xmlns:p14="http://schemas.microsoft.com/office/powerpoint/2010/main" val="1667043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Takeaways</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23</a:t>
            </a:fld>
            <a:endParaRPr lang="en-US"/>
          </a:p>
        </p:txBody>
      </p:sp>
      <p:sp>
        <p:nvSpPr>
          <p:cNvPr id="8" name="Content Placeholder 2">
            <a:extLst>
              <a:ext uri="{FF2B5EF4-FFF2-40B4-BE49-F238E27FC236}">
                <a16:creationId xmlns:a16="http://schemas.microsoft.com/office/drawing/2014/main" id="{01F72BE0-B2D3-C2BF-5216-C47FCE0A5570}"/>
              </a:ext>
            </a:extLst>
          </p:cNvPr>
          <p:cNvSpPr>
            <a:spLocks noGrp="1"/>
          </p:cNvSpPr>
          <p:nvPr>
            <p:ph idx="1"/>
          </p:nvPr>
        </p:nvSpPr>
        <p:spPr>
          <a:xfrm>
            <a:off x="304800" y="815182"/>
            <a:ext cx="8534400" cy="4929433"/>
          </a:xfrm>
        </p:spPr>
        <p:txBody>
          <a:bodyPr/>
          <a:lstStyle/>
          <a:p>
            <a:pPr>
              <a:lnSpc>
                <a:spcPct val="150000"/>
              </a:lnSpc>
            </a:pPr>
            <a:r>
              <a:rPr lang="en-US" sz="2000"/>
              <a:t>Just-in-time</a:t>
            </a:r>
            <a:endParaRPr lang="en-US" sz="2000" dirty="0"/>
          </a:p>
          <a:p>
            <a:pPr lvl="1">
              <a:lnSpc>
                <a:spcPct val="150000"/>
              </a:lnSpc>
            </a:pPr>
            <a:r>
              <a:rPr lang="en-US" sz="1800" dirty="0"/>
              <a:t>This strategy mitigates resources when the ability to abuse market power due to local market conditions exists. This is the goal of mitigation in ERCOT.</a:t>
            </a:r>
          </a:p>
          <a:p>
            <a:pPr lvl="1">
              <a:lnSpc>
                <a:spcPct val="150000"/>
              </a:lnSpc>
            </a:pPr>
            <a:r>
              <a:rPr lang="en-US" sz="1800" dirty="0"/>
              <a:t>There were only two instances in 2023 when a resource was mitigated over 2 hours in a day using this strategy.</a:t>
            </a:r>
          </a:p>
          <a:p>
            <a:pPr>
              <a:lnSpc>
                <a:spcPct val="150000"/>
              </a:lnSpc>
            </a:pPr>
            <a:r>
              <a:rPr lang="en-US" sz="2000" dirty="0"/>
              <a:t>DAM x scalar</a:t>
            </a:r>
          </a:p>
          <a:p>
            <a:pPr lvl="1">
              <a:lnSpc>
                <a:spcPct val="150000"/>
              </a:lnSpc>
            </a:pPr>
            <a:r>
              <a:rPr lang="en-US" sz="1800" dirty="0"/>
              <a:t>This strategy both over- and under-mitigates. Resources are often mitigated due to DA/RT price divergences.</a:t>
            </a:r>
          </a:p>
          <a:p>
            <a:pPr lvl="1">
              <a:lnSpc>
                <a:spcPct val="150000"/>
              </a:lnSpc>
            </a:pPr>
            <a:r>
              <a:rPr lang="en-US" sz="1800" dirty="0"/>
              <a:t>Resources are marginal much more than the last-in-line strategy due to the severity of mitigation.</a:t>
            </a:r>
          </a:p>
        </p:txBody>
      </p:sp>
    </p:spTree>
    <p:extLst>
      <p:ext uri="{BB962C8B-B14F-4D97-AF65-F5344CB8AC3E}">
        <p14:creationId xmlns:p14="http://schemas.microsoft.com/office/powerpoint/2010/main" val="676582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a:xfrm>
            <a:off x="609600" y="2699015"/>
            <a:ext cx="8458200" cy="1143000"/>
          </a:xfrm>
        </p:spPr>
        <p:txBody>
          <a:bodyPr/>
          <a:lstStyle/>
          <a:p>
            <a:r>
              <a:rPr lang="en-US"/>
              <a:t>Discussion</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24</a:t>
            </a:fld>
            <a:endParaRPr lang="en-US"/>
          </a:p>
        </p:txBody>
      </p:sp>
    </p:spTree>
    <p:extLst>
      <p:ext uri="{BB962C8B-B14F-4D97-AF65-F5344CB8AC3E}">
        <p14:creationId xmlns:p14="http://schemas.microsoft.com/office/powerpoint/2010/main" val="1830452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13C69-1504-1471-5438-F414CBB5FEF3}"/>
              </a:ext>
            </a:extLst>
          </p:cNvPr>
          <p:cNvSpPr>
            <a:spLocks noGrp="1"/>
          </p:cNvSpPr>
          <p:nvPr>
            <p:ph type="title"/>
          </p:nvPr>
        </p:nvSpPr>
        <p:spPr/>
        <p:txBody>
          <a:bodyPr/>
          <a:lstStyle/>
          <a:p>
            <a:r>
              <a:rPr lang="en-US" dirty="0"/>
              <a:t>Frameworks Reviewed</a:t>
            </a:r>
          </a:p>
        </p:txBody>
      </p:sp>
      <p:sp>
        <p:nvSpPr>
          <p:cNvPr id="3" name="Content Placeholder 2">
            <a:extLst>
              <a:ext uri="{FF2B5EF4-FFF2-40B4-BE49-F238E27FC236}">
                <a16:creationId xmlns:a16="http://schemas.microsoft.com/office/drawing/2014/main" id="{35CB72C8-03B1-E0C1-C776-37CB572BEB13}"/>
              </a:ext>
            </a:extLst>
          </p:cNvPr>
          <p:cNvSpPr>
            <a:spLocks noGrp="1"/>
          </p:cNvSpPr>
          <p:nvPr>
            <p:ph idx="1"/>
          </p:nvPr>
        </p:nvSpPr>
        <p:spPr>
          <a:xfrm>
            <a:off x="304800" y="1386682"/>
            <a:ext cx="8534400" cy="4434696"/>
          </a:xfrm>
        </p:spPr>
        <p:txBody>
          <a:bodyPr/>
          <a:lstStyle/>
          <a:p>
            <a:pPr algn="just">
              <a:spcBef>
                <a:spcPts val="600"/>
              </a:spcBef>
              <a:spcAft>
                <a:spcPts val="600"/>
              </a:spcAft>
            </a:pPr>
            <a:r>
              <a:rPr lang="en-US" sz="2400" dirty="0"/>
              <a:t>ERCOT and CMWG stakeholders reviewed different frameworks to help inform the design of a future MOC.</a:t>
            </a:r>
          </a:p>
          <a:p>
            <a:pPr algn="just">
              <a:spcBef>
                <a:spcPts val="600"/>
              </a:spcBef>
              <a:spcAft>
                <a:spcPts val="600"/>
              </a:spcAft>
            </a:pPr>
            <a:r>
              <a:rPr lang="en-US" sz="2400" dirty="0"/>
              <a:t>CAISO Default Energy Bid </a:t>
            </a:r>
          </a:p>
          <a:p>
            <a:pPr lvl="1" algn="just">
              <a:spcBef>
                <a:spcPts val="600"/>
              </a:spcBef>
              <a:spcAft>
                <a:spcPts val="600"/>
              </a:spcAft>
            </a:pPr>
            <a:r>
              <a:rPr lang="en-US" sz="2000" dirty="0"/>
              <a:t>Use DAM prices x a scaling factor for opportunity cost. Most advanced market in terms of ESR participation and the most comprehensive MOC design elements</a:t>
            </a:r>
          </a:p>
          <a:p>
            <a:pPr algn="just">
              <a:spcBef>
                <a:spcPts val="600"/>
              </a:spcBef>
              <a:spcAft>
                <a:spcPts val="600"/>
              </a:spcAft>
            </a:pPr>
            <a:r>
              <a:rPr lang="en-US" sz="2400" dirty="0"/>
              <a:t>“Just-in-time” Framework</a:t>
            </a:r>
          </a:p>
          <a:p>
            <a:pPr lvl="1" algn="just">
              <a:spcBef>
                <a:spcPts val="600"/>
              </a:spcBef>
              <a:spcAft>
                <a:spcPts val="600"/>
              </a:spcAft>
            </a:pPr>
            <a:r>
              <a:rPr lang="en-US" sz="2000" dirty="0"/>
              <a:t>Review concepts around MOC contemplated for Reliability Must Run (RMR) Resources to determine what may be instructive for a MOC for ESRs, specifically the idea around using a constraint’s shadow price cap to dynamically determine a Resource’s MOC</a:t>
            </a:r>
          </a:p>
        </p:txBody>
      </p:sp>
      <p:sp>
        <p:nvSpPr>
          <p:cNvPr id="4" name="Slide Number Placeholder 3">
            <a:extLst>
              <a:ext uri="{FF2B5EF4-FFF2-40B4-BE49-F238E27FC236}">
                <a16:creationId xmlns:a16="http://schemas.microsoft.com/office/drawing/2014/main" id="{1D9197B2-0660-01DE-20C1-24475DFFC0A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91830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D435-3CBA-E4E8-71FE-8ED5F1EF5312}"/>
              </a:ext>
            </a:extLst>
          </p:cNvPr>
          <p:cNvSpPr>
            <a:spLocks noGrp="1"/>
          </p:cNvSpPr>
          <p:nvPr>
            <p:ph type="title"/>
          </p:nvPr>
        </p:nvSpPr>
        <p:spPr/>
        <p:txBody>
          <a:bodyPr/>
          <a:lstStyle/>
          <a:p>
            <a:r>
              <a:rPr lang="en-US" dirty="0"/>
              <a:t>Frameworks Reviewed</a:t>
            </a:r>
          </a:p>
        </p:txBody>
      </p:sp>
      <p:sp>
        <p:nvSpPr>
          <p:cNvPr id="3" name="Content Placeholder 2">
            <a:extLst>
              <a:ext uri="{FF2B5EF4-FFF2-40B4-BE49-F238E27FC236}">
                <a16:creationId xmlns:a16="http://schemas.microsoft.com/office/drawing/2014/main" id="{E135B42F-6A7B-EA0D-AA92-FF71637771CC}"/>
              </a:ext>
            </a:extLst>
          </p:cNvPr>
          <p:cNvSpPr>
            <a:spLocks noGrp="1"/>
          </p:cNvSpPr>
          <p:nvPr>
            <p:ph idx="1"/>
          </p:nvPr>
        </p:nvSpPr>
        <p:spPr/>
        <p:txBody>
          <a:bodyPr/>
          <a:lstStyle/>
          <a:p>
            <a:r>
              <a:rPr lang="en-US" dirty="0"/>
              <a:t>Next slides use a lookback of 2023 ERCOT market data to compare, contrast and understand the relative impact to ESRs had these different MOC frameworks been in place.</a:t>
            </a:r>
          </a:p>
        </p:txBody>
      </p:sp>
      <p:sp>
        <p:nvSpPr>
          <p:cNvPr id="4" name="Slide Number Placeholder 3">
            <a:extLst>
              <a:ext uri="{FF2B5EF4-FFF2-40B4-BE49-F238E27FC236}">
                <a16:creationId xmlns:a16="http://schemas.microsoft.com/office/drawing/2014/main" id="{C79BB211-BD48-639D-F451-24749B0CACE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567745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a:t>Mitigation Strategies</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8" name="Content Placeholder 2">
            <a:extLst>
              <a:ext uri="{FF2B5EF4-FFF2-40B4-BE49-F238E27FC236}">
                <a16:creationId xmlns:a16="http://schemas.microsoft.com/office/drawing/2014/main" id="{01F72BE0-B2D3-C2BF-5216-C47FCE0A5570}"/>
              </a:ext>
            </a:extLst>
          </p:cNvPr>
          <p:cNvSpPr>
            <a:spLocks noGrp="1"/>
          </p:cNvSpPr>
          <p:nvPr>
            <p:ph idx="1"/>
          </p:nvPr>
        </p:nvSpPr>
        <p:spPr>
          <a:xfrm>
            <a:off x="304800" y="728062"/>
            <a:ext cx="8534400" cy="5654631"/>
          </a:xfrm>
        </p:spPr>
        <p:txBody>
          <a:bodyPr/>
          <a:lstStyle/>
          <a:p>
            <a:pPr>
              <a:lnSpc>
                <a:spcPct val="150000"/>
              </a:lnSpc>
            </a:pPr>
            <a:r>
              <a:rPr lang="en-US" sz="2000" dirty="0"/>
              <a:t>DAM x scalar</a:t>
            </a:r>
          </a:p>
          <a:p>
            <a:pPr lvl="1">
              <a:lnSpc>
                <a:spcPct val="150000"/>
              </a:lnSpc>
            </a:pPr>
            <a:r>
              <a:rPr lang="en-US" sz="1600" dirty="0"/>
              <a:t>We find the highest price from the DAM for the relevant Settlement Point and multiply by a scalar (1.1 or 2). </a:t>
            </a:r>
          </a:p>
          <a:p>
            <a:pPr lvl="1">
              <a:lnSpc>
                <a:spcPct val="150000"/>
              </a:lnSpc>
            </a:pPr>
            <a:r>
              <a:rPr lang="en-US" sz="1600" dirty="0"/>
              <a:t>The ESR MOC is lowered from the SWCAP to this value new value.</a:t>
            </a:r>
          </a:p>
          <a:p>
            <a:pPr>
              <a:lnSpc>
                <a:spcPct val="150000"/>
              </a:lnSpc>
            </a:pPr>
            <a:r>
              <a:rPr lang="en-US" sz="2000" dirty="0"/>
              <a:t>Just-in-time</a:t>
            </a:r>
          </a:p>
          <a:p>
            <a:pPr lvl="1">
              <a:lnSpc>
                <a:spcPct val="150000"/>
              </a:lnSpc>
            </a:pPr>
            <a:r>
              <a:rPr lang="en-US" sz="1600" dirty="0"/>
              <a:t>We consider the constraints an ESR can help by at least -0.2 (those that have a more negative shift factor).</a:t>
            </a:r>
          </a:p>
          <a:p>
            <a:pPr lvl="1">
              <a:lnSpc>
                <a:spcPct val="150000"/>
              </a:lnSpc>
            </a:pPr>
            <a:r>
              <a:rPr lang="en-US" sz="1600" dirty="0"/>
              <a:t>We find the highest contribution factor (-1 * max constraint shadow price * shift factor).</a:t>
            </a:r>
          </a:p>
          <a:p>
            <a:pPr lvl="1">
              <a:lnSpc>
                <a:spcPct val="150000"/>
              </a:lnSpc>
            </a:pPr>
            <a:r>
              <a:rPr lang="en-US" sz="1600" dirty="0"/>
              <a:t>The ESR MOC is lowered from the SWCAP to the max contribution factor minus one cent.</a:t>
            </a:r>
          </a:p>
          <a:p>
            <a:pPr>
              <a:lnSpc>
                <a:spcPct val="150000"/>
              </a:lnSpc>
            </a:pPr>
            <a:r>
              <a:rPr lang="en-US" sz="2000" dirty="0"/>
              <a:t>Note that these MOC changes can only impact SCED results if the ESR is flagged in the SCED CCT process. </a:t>
            </a:r>
          </a:p>
        </p:txBody>
      </p:sp>
    </p:spTree>
    <p:extLst>
      <p:ext uri="{BB962C8B-B14F-4D97-AF65-F5344CB8AC3E}">
        <p14:creationId xmlns:p14="http://schemas.microsoft.com/office/powerpoint/2010/main" val="334387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a:t>Analysis Methodology</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8" name="Content Placeholder 2">
            <a:extLst>
              <a:ext uri="{FF2B5EF4-FFF2-40B4-BE49-F238E27FC236}">
                <a16:creationId xmlns:a16="http://schemas.microsoft.com/office/drawing/2014/main" id="{01F72BE0-B2D3-C2BF-5216-C47FCE0A5570}"/>
              </a:ext>
            </a:extLst>
          </p:cNvPr>
          <p:cNvSpPr>
            <a:spLocks noGrp="1"/>
          </p:cNvSpPr>
          <p:nvPr>
            <p:ph idx="1"/>
          </p:nvPr>
        </p:nvSpPr>
        <p:spPr>
          <a:xfrm>
            <a:off x="304800" y="990600"/>
            <a:ext cx="8534400" cy="4929433"/>
          </a:xfrm>
        </p:spPr>
        <p:txBody>
          <a:bodyPr/>
          <a:lstStyle/>
          <a:p>
            <a:pPr>
              <a:lnSpc>
                <a:spcPct val="150000"/>
              </a:lnSpc>
            </a:pPr>
            <a:r>
              <a:rPr lang="en-US" sz="2000" dirty="0"/>
              <a:t>The table shows how often each mitigation strategy would impact SCED</a:t>
            </a:r>
          </a:p>
          <a:p>
            <a:pPr lvl="1">
              <a:lnSpc>
                <a:spcPct val="150000"/>
              </a:lnSpc>
            </a:pPr>
            <a:r>
              <a:rPr lang="en-US" sz="1600" dirty="0"/>
              <a:t>An interval is considered “impacted” if the dispatch differs by at least 0.1 MW between the original EOC and the EOC mitigated by the different proposals using the production LMP for both. This will tell us how often SCED would be impacted but would not show the correct dispatch.</a:t>
            </a:r>
          </a:p>
          <a:p>
            <a:pPr lvl="1">
              <a:lnSpc>
                <a:spcPct val="150000"/>
              </a:lnSpc>
            </a:pPr>
            <a:r>
              <a:rPr lang="en-US" sz="1600" dirty="0"/>
              <a:t>We could only determine the actual MW dispatch difference by rerunning SCED.</a:t>
            </a:r>
          </a:p>
          <a:p>
            <a:pPr>
              <a:lnSpc>
                <a:spcPct val="150000"/>
              </a:lnSpc>
            </a:pPr>
            <a:r>
              <a:rPr lang="en-US" sz="2000" dirty="0"/>
              <a:t>The case studies involve SCED reruns</a:t>
            </a:r>
          </a:p>
        </p:txBody>
      </p:sp>
    </p:spTree>
    <p:extLst>
      <p:ext uri="{BB962C8B-B14F-4D97-AF65-F5344CB8AC3E}">
        <p14:creationId xmlns:p14="http://schemas.microsoft.com/office/powerpoint/2010/main" val="2880766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a:t>Impacts from different proposals</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6" name="Table 7">
            <a:extLst>
              <a:ext uri="{FF2B5EF4-FFF2-40B4-BE49-F238E27FC236}">
                <a16:creationId xmlns:a16="http://schemas.microsoft.com/office/drawing/2014/main" id="{EFECAA1F-755F-C8D5-D28E-8F8A555708FC}"/>
              </a:ext>
            </a:extLst>
          </p:cNvPr>
          <p:cNvGraphicFramePr>
            <a:graphicFrameLocks noGrp="1"/>
          </p:cNvGraphicFramePr>
          <p:nvPr>
            <p:extLst>
              <p:ext uri="{D42A27DB-BD31-4B8C-83A1-F6EECF244321}">
                <p14:modId xmlns:p14="http://schemas.microsoft.com/office/powerpoint/2010/main" val="2811691759"/>
              </p:ext>
            </p:extLst>
          </p:nvPr>
        </p:nvGraphicFramePr>
        <p:xfrm>
          <a:off x="381000" y="1450046"/>
          <a:ext cx="8458200" cy="3350555"/>
        </p:xfrm>
        <a:graphic>
          <a:graphicData uri="http://schemas.openxmlformats.org/drawingml/2006/table">
            <a:tbl>
              <a:tblPr firstRow="1" bandRow="1">
                <a:tableStyleId>{5C22544A-7EE6-4342-B048-85BDC9FD1C3A}</a:tableStyleId>
              </a:tblPr>
              <a:tblGrid>
                <a:gridCol w="1409700">
                  <a:extLst>
                    <a:ext uri="{9D8B030D-6E8A-4147-A177-3AD203B41FA5}">
                      <a16:colId xmlns:a16="http://schemas.microsoft.com/office/drawing/2014/main" val="4032980688"/>
                    </a:ext>
                  </a:extLst>
                </a:gridCol>
                <a:gridCol w="1409700">
                  <a:extLst>
                    <a:ext uri="{9D8B030D-6E8A-4147-A177-3AD203B41FA5}">
                      <a16:colId xmlns:a16="http://schemas.microsoft.com/office/drawing/2014/main" val="1372951741"/>
                    </a:ext>
                  </a:extLst>
                </a:gridCol>
                <a:gridCol w="1409700">
                  <a:extLst>
                    <a:ext uri="{9D8B030D-6E8A-4147-A177-3AD203B41FA5}">
                      <a16:colId xmlns:a16="http://schemas.microsoft.com/office/drawing/2014/main" val="309221637"/>
                    </a:ext>
                  </a:extLst>
                </a:gridCol>
                <a:gridCol w="1409700">
                  <a:extLst>
                    <a:ext uri="{9D8B030D-6E8A-4147-A177-3AD203B41FA5}">
                      <a16:colId xmlns:a16="http://schemas.microsoft.com/office/drawing/2014/main" val="2623957571"/>
                    </a:ext>
                  </a:extLst>
                </a:gridCol>
                <a:gridCol w="1409700">
                  <a:extLst>
                    <a:ext uri="{9D8B030D-6E8A-4147-A177-3AD203B41FA5}">
                      <a16:colId xmlns:a16="http://schemas.microsoft.com/office/drawing/2014/main" val="3360684621"/>
                    </a:ext>
                  </a:extLst>
                </a:gridCol>
                <a:gridCol w="1409700">
                  <a:extLst>
                    <a:ext uri="{9D8B030D-6E8A-4147-A177-3AD203B41FA5}">
                      <a16:colId xmlns:a16="http://schemas.microsoft.com/office/drawing/2014/main" val="3527551587"/>
                    </a:ext>
                  </a:extLst>
                </a:gridCol>
              </a:tblGrid>
              <a:tr h="1429832">
                <a:tc>
                  <a:txBody>
                    <a:bodyPr/>
                    <a:lstStyle/>
                    <a:p>
                      <a:pPr algn="ctr"/>
                      <a:r>
                        <a:rPr lang="en-US" dirty="0"/>
                        <a:t>Proposal</a:t>
                      </a:r>
                    </a:p>
                  </a:txBody>
                  <a:tcPr anchor="ctr"/>
                </a:tc>
                <a:tc>
                  <a:txBody>
                    <a:bodyPr/>
                    <a:lstStyle/>
                    <a:p>
                      <a:pPr algn="ctr"/>
                      <a:r>
                        <a:rPr lang="en-US" dirty="0"/>
                        <a:t>Unique</a:t>
                      </a:r>
                    </a:p>
                    <a:p>
                      <a:pPr algn="ctr"/>
                      <a:r>
                        <a:rPr lang="en-US" dirty="0"/>
                        <a:t>SCED intervals </a:t>
                      </a:r>
                    </a:p>
                  </a:txBody>
                  <a:tcPr anchor="ctr"/>
                </a:tc>
                <a:tc>
                  <a:txBody>
                    <a:bodyPr/>
                    <a:lstStyle/>
                    <a:p>
                      <a:pPr algn="ctr"/>
                      <a:r>
                        <a:rPr lang="en-US" dirty="0"/>
                        <a:t>Unique</a:t>
                      </a:r>
                    </a:p>
                    <a:p>
                      <a:pPr algn="ctr"/>
                      <a:r>
                        <a:rPr lang="en-US" dirty="0"/>
                        <a:t>Resources</a:t>
                      </a:r>
                    </a:p>
                  </a:txBody>
                  <a:tcPr anchor="ctr"/>
                </a:tc>
                <a:tc>
                  <a:txBody>
                    <a:bodyPr/>
                    <a:lstStyle/>
                    <a:p>
                      <a:pPr algn="ctr"/>
                      <a:r>
                        <a:rPr lang="en-US"/>
                        <a:t>Resource-intervals</a:t>
                      </a:r>
                    </a:p>
                  </a:txBody>
                  <a:tcPr anchor="ctr"/>
                </a:tc>
                <a:tc>
                  <a:txBody>
                    <a:bodyPr/>
                    <a:lstStyle/>
                    <a:p>
                      <a:pPr algn="ctr"/>
                      <a:r>
                        <a:rPr lang="en-US" dirty="0"/>
                        <a:t>Mitigated over 1 hour</a:t>
                      </a:r>
                    </a:p>
                  </a:txBody>
                  <a:tcPr anchor="ctr"/>
                </a:tc>
                <a:tc>
                  <a:txBody>
                    <a:bodyPr/>
                    <a:lstStyle/>
                    <a:p>
                      <a:pPr algn="ctr"/>
                      <a:r>
                        <a:rPr lang="en-US"/>
                        <a:t>Greatest daily mitigation (hours)</a:t>
                      </a:r>
                    </a:p>
                  </a:txBody>
                  <a:tcPr anchor="ctr"/>
                </a:tc>
                <a:extLst>
                  <a:ext uri="{0D108BD9-81ED-4DB2-BD59-A6C34878D82A}">
                    <a16:rowId xmlns:a16="http://schemas.microsoft.com/office/drawing/2014/main" val="2521337206"/>
                  </a:ext>
                </a:extLst>
              </a:tr>
              <a:tr h="640241">
                <a:tc>
                  <a:txBody>
                    <a:bodyPr/>
                    <a:lstStyle/>
                    <a:p>
                      <a:pPr algn="ctr"/>
                      <a:r>
                        <a:rPr lang="en-US"/>
                        <a:t>DAM * 1.1</a:t>
                      </a:r>
                    </a:p>
                  </a:txBody>
                  <a:tcPr anchor="ctr">
                    <a:solidFill>
                      <a:schemeClr val="bg2">
                        <a:lumMod val="85000"/>
                      </a:schemeClr>
                    </a:solidFill>
                  </a:tcPr>
                </a:tc>
                <a:tc>
                  <a:txBody>
                    <a:bodyPr/>
                    <a:lstStyle/>
                    <a:p>
                      <a:pPr algn="ctr"/>
                      <a:r>
                        <a:rPr lang="en-US"/>
                        <a:t>3,166</a:t>
                      </a:r>
                    </a:p>
                  </a:txBody>
                  <a:tcPr anchor="ctr">
                    <a:solidFill>
                      <a:schemeClr val="bg2">
                        <a:lumMod val="85000"/>
                      </a:schemeClr>
                    </a:solidFill>
                  </a:tcPr>
                </a:tc>
                <a:tc>
                  <a:txBody>
                    <a:bodyPr/>
                    <a:lstStyle/>
                    <a:p>
                      <a:pPr algn="ctr"/>
                      <a:r>
                        <a:rPr lang="en-US" dirty="0"/>
                        <a:t>64</a:t>
                      </a:r>
                    </a:p>
                  </a:txBody>
                  <a:tcPr anchor="ctr">
                    <a:solidFill>
                      <a:schemeClr val="bg2">
                        <a:lumMod val="85000"/>
                      </a:schemeClr>
                    </a:solidFill>
                  </a:tcPr>
                </a:tc>
                <a:tc>
                  <a:txBody>
                    <a:bodyPr/>
                    <a:lstStyle/>
                    <a:p>
                      <a:pPr algn="ctr"/>
                      <a:r>
                        <a:rPr lang="en-US" dirty="0"/>
                        <a:t>5,904</a:t>
                      </a:r>
                    </a:p>
                  </a:txBody>
                  <a:tcPr anchor="ctr">
                    <a:solidFill>
                      <a:schemeClr val="bg2">
                        <a:lumMod val="85000"/>
                      </a:schemeClr>
                    </a:solidFill>
                  </a:tcPr>
                </a:tc>
                <a:tc>
                  <a:txBody>
                    <a:bodyPr/>
                    <a:lstStyle/>
                    <a:p>
                      <a:pPr algn="ctr"/>
                      <a:r>
                        <a:rPr lang="en-US" dirty="0"/>
                        <a:t>97</a:t>
                      </a:r>
                    </a:p>
                  </a:txBody>
                  <a:tcPr anchor="ctr">
                    <a:solidFill>
                      <a:schemeClr val="bg2">
                        <a:lumMod val="85000"/>
                      </a:schemeClr>
                    </a:solidFill>
                  </a:tcPr>
                </a:tc>
                <a:tc>
                  <a:txBody>
                    <a:bodyPr/>
                    <a:lstStyle/>
                    <a:p>
                      <a:pPr algn="ctr"/>
                      <a:r>
                        <a:rPr lang="en-US"/>
                        <a:t>7.2</a:t>
                      </a:r>
                    </a:p>
                  </a:txBody>
                  <a:tcPr anchor="ctr">
                    <a:solidFill>
                      <a:schemeClr val="bg2">
                        <a:lumMod val="85000"/>
                      </a:schemeClr>
                    </a:solidFill>
                  </a:tcPr>
                </a:tc>
                <a:extLst>
                  <a:ext uri="{0D108BD9-81ED-4DB2-BD59-A6C34878D82A}">
                    <a16:rowId xmlns:a16="http://schemas.microsoft.com/office/drawing/2014/main" val="2995181162"/>
                  </a:ext>
                </a:extLst>
              </a:tr>
              <a:tr h="640241">
                <a:tc>
                  <a:txBody>
                    <a:bodyPr/>
                    <a:lstStyle/>
                    <a:p>
                      <a:pPr algn="ctr"/>
                      <a:r>
                        <a:rPr lang="en-US"/>
                        <a:t>DAM * 2</a:t>
                      </a:r>
                    </a:p>
                  </a:txBody>
                  <a:tcPr anchor="ctr">
                    <a:solidFill>
                      <a:schemeClr val="bg2">
                        <a:lumMod val="85000"/>
                      </a:schemeClr>
                    </a:solidFill>
                  </a:tcPr>
                </a:tc>
                <a:tc>
                  <a:txBody>
                    <a:bodyPr/>
                    <a:lstStyle/>
                    <a:p>
                      <a:pPr algn="ctr"/>
                      <a:r>
                        <a:rPr lang="en-US"/>
                        <a:t>1,115</a:t>
                      </a:r>
                    </a:p>
                  </a:txBody>
                  <a:tcPr anchor="ctr">
                    <a:solidFill>
                      <a:schemeClr val="bg2">
                        <a:lumMod val="85000"/>
                      </a:schemeClr>
                    </a:solidFill>
                  </a:tcPr>
                </a:tc>
                <a:tc>
                  <a:txBody>
                    <a:bodyPr/>
                    <a:lstStyle/>
                    <a:p>
                      <a:pPr algn="ctr"/>
                      <a:r>
                        <a:rPr lang="en-US"/>
                        <a:t>51</a:t>
                      </a:r>
                    </a:p>
                  </a:txBody>
                  <a:tcPr anchor="ctr">
                    <a:solidFill>
                      <a:schemeClr val="bg2">
                        <a:lumMod val="85000"/>
                      </a:schemeClr>
                    </a:solidFill>
                  </a:tcPr>
                </a:tc>
                <a:tc>
                  <a:txBody>
                    <a:bodyPr/>
                    <a:lstStyle/>
                    <a:p>
                      <a:pPr algn="ctr"/>
                      <a:r>
                        <a:rPr lang="en-US"/>
                        <a:t>2,130</a:t>
                      </a:r>
                    </a:p>
                  </a:txBody>
                  <a:tcPr anchor="ctr">
                    <a:solidFill>
                      <a:schemeClr val="bg2">
                        <a:lumMod val="85000"/>
                      </a:schemeClr>
                    </a:solidFill>
                  </a:tcPr>
                </a:tc>
                <a:tc>
                  <a:txBody>
                    <a:bodyPr/>
                    <a:lstStyle/>
                    <a:p>
                      <a:pPr algn="ctr"/>
                      <a:r>
                        <a:rPr lang="en-US" dirty="0"/>
                        <a:t>32</a:t>
                      </a:r>
                    </a:p>
                  </a:txBody>
                  <a:tcPr anchor="ctr">
                    <a:solidFill>
                      <a:schemeClr val="bg2">
                        <a:lumMod val="85000"/>
                      </a:schemeClr>
                    </a:solidFill>
                  </a:tcPr>
                </a:tc>
                <a:tc>
                  <a:txBody>
                    <a:bodyPr/>
                    <a:lstStyle/>
                    <a:p>
                      <a:pPr algn="ctr"/>
                      <a:r>
                        <a:rPr lang="en-US" dirty="0"/>
                        <a:t>2.7</a:t>
                      </a:r>
                    </a:p>
                  </a:txBody>
                  <a:tcPr anchor="ctr">
                    <a:solidFill>
                      <a:schemeClr val="bg2">
                        <a:lumMod val="85000"/>
                      </a:schemeClr>
                    </a:solidFill>
                  </a:tcPr>
                </a:tc>
                <a:extLst>
                  <a:ext uri="{0D108BD9-81ED-4DB2-BD59-A6C34878D82A}">
                    <a16:rowId xmlns:a16="http://schemas.microsoft.com/office/drawing/2014/main" val="1077234623"/>
                  </a:ext>
                </a:extLst>
              </a:tr>
              <a:tr h="640241">
                <a:tc>
                  <a:txBody>
                    <a:bodyPr/>
                    <a:lstStyle/>
                    <a:p>
                      <a:pPr algn="ctr"/>
                      <a:r>
                        <a:rPr lang="en-US" dirty="0"/>
                        <a:t>Just-in-Time</a:t>
                      </a:r>
                    </a:p>
                  </a:txBody>
                  <a:tcPr anchor="ctr"/>
                </a:tc>
                <a:tc>
                  <a:txBody>
                    <a:bodyPr/>
                    <a:lstStyle/>
                    <a:p>
                      <a:pPr algn="ctr"/>
                      <a:r>
                        <a:rPr lang="en-US"/>
                        <a:t>358</a:t>
                      </a:r>
                    </a:p>
                  </a:txBody>
                  <a:tcPr anchor="ctr"/>
                </a:tc>
                <a:tc>
                  <a:txBody>
                    <a:bodyPr/>
                    <a:lstStyle/>
                    <a:p>
                      <a:pPr algn="ctr"/>
                      <a:r>
                        <a:rPr lang="en-US"/>
                        <a:t>14</a:t>
                      </a:r>
                    </a:p>
                  </a:txBody>
                  <a:tcPr anchor="ctr"/>
                </a:tc>
                <a:tc>
                  <a:txBody>
                    <a:bodyPr/>
                    <a:lstStyle/>
                    <a:p>
                      <a:pPr algn="ctr"/>
                      <a:r>
                        <a:rPr lang="en-US"/>
                        <a:t>581</a:t>
                      </a:r>
                    </a:p>
                  </a:txBody>
                  <a:tcPr anchor="ctr"/>
                </a:tc>
                <a:tc>
                  <a:txBody>
                    <a:bodyPr/>
                    <a:lstStyle/>
                    <a:p>
                      <a:pPr algn="ctr"/>
                      <a:r>
                        <a:rPr lang="en-US" dirty="0"/>
                        <a:t>12</a:t>
                      </a:r>
                    </a:p>
                  </a:txBody>
                  <a:tcPr anchor="ctr"/>
                </a:tc>
                <a:tc>
                  <a:txBody>
                    <a:bodyPr/>
                    <a:lstStyle/>
                    <a:p>
                      <a:pPr algn="ctr"/>
                      <a:r>
                        <a:rPr lang="en-US" dirty="0"/>
                        <a:t>2.4</a:t>
                      </a:r>
                    </a:p>
                  </a:txBody>
                  <a:tcPr anchor="ctr"/>
                </a:tc>
                <a:extLst>
                  <a:ext uri="{0D108BD9-81ED-4DB2-BD59-A6C34878D82A}">
                    <a16:rowId xmlns:a16="http://schemas.microsoft.com/office/drawing/2014/main" val="2897285034"/>
                  </a:ext>
                </a:extLst>
              </a:tr>
            </a:tbl>
          </a:graphicData>
        </a:graphic>
      </p:graphicFrame>
    </p:spTree>
    <p:extLst>
      <p:ext uri="{BB962C8B-B14F-4D97-AF65-F5344CB8AC3E}">
        <p14:creationId xmlns:p14="http://schemas.microsoft.com/office/powerpoint/2010/main" val="516025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8D4C7E15-F079-7399-019F-F7E0910D3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661" y="698523"/>
            <a:ext cx="7281270" cy="5460953"/>
          </a:xfrm>
          <a:prstGeom prst="rect">
            <a:avLst/>
          </a:prstGeom>
        </p:spPr>
      </p:pic>
      <p:sp>
        <p:nvSpPr>
          <p:cNvPr id="2" name="Title 1">
            <a:extLst>
              <a:ext uri="{FF2B5EF4-FFF2-40B4-BE49-F238E27FC236}">
                <a16:creationId xmlns:a16="http://schemas.microsoft.com/office/drawing/2014/main" id="{4E4694B4-D524-2700-9DE7-55C76163310A}"/>
              </a:ext>
            </a:extLst>
          </p:cNvPr>
          <p:cNvSpPr>
            <a:spLocks noGrp="1"/>
          </p:cNvSpPr>
          <p:nvPr>
            <p:ph type="title"/>
          </p:nvPr>
        </p:nvSpPr>
        <p:spPr/>
        <p:txBody>
          <a:bodyPr/>
          <a:lstStyle/>
          <a:p>
            <a:r>
              <a:rPr lang="en-US"/>
              <a:t>DAM x 1.1 - affected intervals by month and delivery hour </a:t>
            </a:r>
          </a:p>
        </p:txBody>
      </p:sp>
      <p:sp>
        <p:nvSpPr>
          <p:cNvPr id="4" name="Slide Number Placeholder 3">
            <a:extLst>
              <a:ext uri="{FF2B5EF4-FFF2-40B4-BE49-F238E27FC236}">
                <a16:creationId xmlns:a16="http://schemas.microsoft.com/office/drawing/2014/main" id="{54842F47-E7BF-D002-9F03-CADFCF5E26B7}"/>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21413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D4C7E15-F079-7399-019F-F7E0910D3A9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12661" y="698523"/>
            <a:ext cx="7281270" cy="5460952"/>
          </a:xfrm>
          <a:prstGeom prst="rect">
            <a:avLst/>
          </a:prstGeom>
        </p:spPr>
      </p:pic>
      <p:sp>
        <p:nvSpPr>
          <p:cNvPr id="2" name="Title 1">
            <a:extLst>
              <a:ext uri="{FF2B5EF4-FFF2-40B4-BE49-F238E27FC236}">
                <a16:creationId xmlns:a16="http://schemas.microsoft.com/office/drawing/2014/main" id="{4E4694B4-D524-2700-9DE7-55C76163310A}"/>
              </a:ext>
            </a:extLst>
          </p:cNvPr>
          <p:cNvSpPr>
            <a:spLocks noGrp="1"/>
          </p:cNvSpPr>
          <p:nvPr>
            <p:ph type="title"/>
          </p:nvPr>
        </p:nvSpPr>
        <p:spPr/>
        <p:txBody>
          <a:bodyPr/>
          <a:lstStyle/>
          <a:p>
            <a:r>
              <a:rPr lang="en-US"/>
              <a:t>DAM x 2 - affected intervals by month and delivery hour </a:t>
            </a:r>
          </a:p>
        </p:txBody>
      </p:sp>
      <p:sp>
        <p:nvSpPr>
          <p:cNvPr id="4" name="Slide Number Placeholder 3">
            <a:extLst>
              <a:ext uri="{FF2B5EF4-FFF2-40B4-BE49-F238E27FC236}">
                <a16:creationId xmlns:a16="http://schemas.microsoft.com/office/drawing/2014/main" id="{54842F47-E7BF-D002-9F03-CADFCF5E26B7}"/>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57371459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5f527160-b6a2-448e-b210-55bbe2178a90"/>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http://www.w3.org/XML/1998/namespace"/>
    <ds:schemaRef ds:uri="cf8c9251-373f-4ee3-86cf-d97122226a81"/>
    <ds:schemaRef ds:uri="http://purl.org/dc/dcmitype/"/>
  </ds:schemaRefs>
</ds:datastoreItem>
</file>

<file path=customXml/itemProps3.xml><?xml version="1.0" encoding="utf-8"?>
<ds:datastoreItem xmlns:ds="http://schemas.openxmlformats.org/officeDocument/2006/customXml" ds:itemID="{FA8119FE-F4FF-481E-B61E-86EAA93739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527160-b6a2-448e-b210-55bbe2178a90"/>
    <ds:schemaRef ds:uri="cf8c9251-373f-4ee3-86cf-d97122226a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374</TotalTime>
  <Words>1068</Words>
  <Application>Microsoft Office PowerPoint</Application>
  <PresentationFormat>On-screen Show (4:3)</PresentationFormat>
  <Paragraphs>174</Paragraphs>
  <Slides>24</Slides>
  <Notes>5</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24</vt:i4>
      </vt:variant>
    </vt:vector>
  </HeadingPairs>
  <TitlesOfParts>
    <vt:vector size="33" baseType="lpstr">
      <vt:lpstr>Arial</vt:lpstr>
      <vt:lpstr>Calibri</vt:lpstr>
      <vt:lpstr>Cambria Math</vt:lpstr>
      <vt:lpstr>Courier New</vt:lpstr>
      <vt:lpstr>Wingdings</vt:lpstr>
      <vt:lpstr>1_Custom Design</vt:lpstr>
      <vt:lpstr>Office Theme</vt:lpstr>
      <vt:lpstr>Custom Design</vt:lpstr>
      <vt:lpstr>1_Office Theme</vt:lpstr>
      <vt:lpstr>PowerPoint Presentation</vt:lpstr>
      <vt:lpstr>Recap</vt:lpstr>
      <vt:lpstr>Frameworks Reviewed</vt:lpstr>
      <vt:lpstr>Frameworks Reviewed</vt:lpstr>
      <vt:lpstr>Mitigation Strategies</vt:lpstr>
      <vt:lpstr>Analysis Methodology</vt:lpstr>
      <vt:lpstr>Impacts from different proposals</vt:lpstr>
      <vt:lpstr>DAM x 1.1 - affected intervals by month and delivery hour </vt:lpstr>
      <vt:lpstr>DAM x 2 - affected intervals by month and delivery hour </vt:lpstr>
      <vt:lpstr>Just-in-time -  affected intervals by month and delivery hour </vt:lpstr>
      <vt:lpstr>Just-in-time - mitigated intervals</vt:lpstr>
      <vt:lpstr>Case Study: SCED interval 2023-03-25 20:05</vt:lpstr>
      <vt:lpstr>Mitigation in SCED</vt:lpstr>
      <vt:lpstr>Case Study Just-in-time Mitigation Strategy</vt:lpstr>
      <vt:lpstr>Just-in-time Mitigation Case Study: BRP_PBL1_UNIT1 </vt:lpstr>
      <vt:lpstr>Just-in-time Mitigation Case Study: CROSSETT_BES1 </vt:lpstr>
      <vt:lpstr>Just-in-time Mitigation Case Study: CATARINA_BESS </vt:lpstr>
      <vt:lpstr>Case Study DAM x Scalar Mitigation Strategy</vt:lpstr>
      <vt:lpstr>DAM Mitigation Case Study: BRP_PBL1_UNIT1 </vt:lpstr>
      <vt:lpstr>DAM Mitigation Case Study: CROSSETT_BES1 </vt:lpstr>
      <vt:lpstr>DAM Mitigation Case Study: CATARINA_BESS </vt:lpstr>
      <vt:lpstr>Case study comparison: SBE2ASH8   TURTLECK_WCRYS_1 impact</vt:lpstr>
      <vt:lpstr>Takeaways</vt:lpstr>
      <vt:lpstr>Discussion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10</cp:revision>
  <cp:lastPrinted>2020-02-05T17:47:59Z</cp:lastPrinted>
  <dcterms:created xsi:type="dcterms:W3CDTF">2016-01-21T15:20:31Z</dcterms:created>
  <dcterms:modified xsi:type="dcterms:W3CDTF">2024-03-18T14:57:31Z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SIP_Label_7084cbda-52b8-46fb-a7b7-cb5bd465ed85_Enabled">
    <vt:lpwstr>true</vt:lpwstr>
  </property>
  <property fmtid="{D5CDD505-2E9C-101B-9397-08002B2CF9AE}" pid="4" name="MSIP_Label_7084cbda-52b8-46fb-a7b7-cb5bd465ed85_SetDate">
    <vt:lpwstr>2023-07-25T13:34:51Z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f437fdcb-bdac-4a88-b4ec-efbb3fd6b707</vt:lpwstr>
  </property>
  <property fmtid="{D5CDD505-2E9C-101B-9397-08002B2CF9AE}" pid="9" name="MSIP_Label_7084cbda-52b8-46fb-a7b7-cb5bd465ed85_ContentBits">
    <vt:lpwstr>0</vt:lpwstr>
  </property>
  <property fmtid="{D5CDD505-2E9C-101B-9397-08002B2CF9AE}" pid="10" name="MediaServiceImageTags">
    <vt:lpwstr/>
  </property>
</Properties>
</file>