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8" d="100"/>
          <a:sy n="118" d="100"/>
        </p:scale>
        <p:origin x="140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3/12/2024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3/12/2024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tailMarke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flighttesting@erc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413338"/>
            <a:ext cx="4343400" cy="2862322"/>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0624</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0624: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0624,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May 1, 2024 - 5:00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0624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If you are unable to send your transactions by noon, please inform the appropriate testing contacts.</a:t>
            </a:r>
            <a:endParaRPr lang="en-US" altLang="en-US" sz="24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V4.0A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4.0A</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V4.0A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V4.0A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0624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May 3, 2024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p.m. on Monday, May 6, 2024.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V4.0A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0624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0624?</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4.0A</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0624: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0624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V4.0A</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V4.0A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Client Services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and 				latest test flight link</a:t>
            </a:r>
          </a:p>
          <a:p>
            <a:pPr marL="508000" lvl="0" indent="-508000" fontAlgn="base">
              <a:lnSpc>
                <a:spcPct val="90000"/>
              </a:lnSpc>
              <a:spcAft>
                <a:spcPct val="0"/>
              </a:spcAft>
              <a:buNone/>
            </a:pPr>
            <a:r>
              <a:rPr lang="en-US" altLang="en-US" sz="2400" kern="0" dirty="0">
                <a:solidFill>
                  <a:srgbClr val="000000"/>
                </a:solidFill>
              </a:rPr>
              <a:t>			Under Key Documents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0624: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Aft>
                <a:spcPct val="0"/>
              </a:spcAft>
              <a:buNone/>
            </a:pPr>
            <a:r>
              <a:rPr lang="en-US" altLang="en-US" sz="2600" b="1" kern="0" dirty="0">
                <a:solidFill>
                  <a:srgbClr val="FF3300"/>
                </a:solidFill>
              </a:rPr>
              <a:t>Wednesday, April 10, 2024 - 5:00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Aft>
                <a:spcPct val="0"/>
              </a:spcAft>
              <a:buFontTx/>
              <a:buChar char="•"/>
            </a:pPr>
            <a:r>
              <a:rPr lang="en-US" altLang="en-US" sz="2200" b="1" kern="0" dirty="0">
                <a:solidFill>
                  <a:srgbClr val="000000"/>
                </a:solidFill>
              </a:rPr>
              <a:t>Submit LSE Application</a:t>
            </a:r>
          </a:p>
          <a:p>
            <a:pPr marL="1371600" lvl="2" indent="-457200" fontAlgn="base">
              <a:spcAft>
                <a:spcPct val="0"/>
              </a:spcAft>
              <a:buFontTx/>
              <a:buChar char="•"/>
            </a:pPr>
            <a:r>
              <a:rPr lang="en-US" altLang="en-US" sz="1800" kern="0" dirty="0">
                <a:solidFill>
                  <a:srgbClr val="000000"/>
                </a:solidFill>
              </a:rPr>
              <a:t>Application can be found online:</a:t>
            </a:r>
          </a:p>
          <a:p>
            <a:pPr marL="1371600" lvl="2" indent="-457200" fontAlgn="base">
              <a:spcAft>
                <a:spcPct val="0"/>
              </a:spcAft>
              <a:buNone/>
            </a:pPr>
            <a:r>
              <a:rPr lang="en-US" altLang="en-US" sz="1800" kern="0" dirty="0">
                <a:solidFill>
                  <a:srgbClr val="000000"/>
                </a:solidFill>
              </a:rPr>
              <a:t>	</a:t>
            </a:r>
            <a:r>
              <a:rPr lang="en-US" altLang="en-US" sz="1800" kern="0" dirty="0">
                <a:solidFill>
                  <a:srgbClr val="000000"/>
                </a:solidFill>
                <a:hlinkClick r:id="rId3"/>
              </a:rPr>
              <a:t>http://www.ercot.com/mktrules/nprotocols/current</a:t>
            </a:r>
            <a:endParaRPr lang="en-US" altLang="en-US" sz="1800" kern="0" dirty="0">
              <a:solidFill>
                <a:srgbClr val="000000"/>
              </a:solidFill>
            </a:endParaRPr>
          </a:p>
          <a:p>
            <a:pPr marL="1371600" lvl="2" indent="-457200" fontAlgn="base">
              <a:spcAft>
                <a:spcPct val="0"/>
              </a:spcAft>
              <a:buNone/>
            </a:pPr>
            <a:r>
              <a:rPr lang="en-US" altLang="en-US" sz="1800" kern="0" dirty="0">
                <a:solidFill>
                  <a:srgbClr val="000000"/>
                </a:solidFill>
              </a:rPr>
              <a:t>	</a:t>
            </a:r>
            <a:r>
              <a:rPr lang="en-US" altLang="en-US" sz="1600" kern="0" dirty="0">
                <a:solidFill>
                  <a:srgbClr val="000000"/>
                </a:solidFill>
              </a:rPr>
              <a:t>Section 23 Form B: Load Serving Entity (LSE) Application for Registration</a:t>
            </a:r>
          </a:p>
          <a:p>
            <a:pPr marL="1371600" lvl="2" indent="-457200" fontAlgn="base">
              <a:spcAft>
                <a:spcPct val="0"/>
              </a:spcAft>
              <a:buFontTx/>
              <a:buChar char="•"/>
            </a:pPr>
            <a:r>
              <a:rPr lang="en-US" altLang="en-US" sz="1800" kern="0" dirty="0">
                <a:solidFill>
                  <a:srgbClr val="000000"/>
                </a:solidFill>
              </a:rPr>
              <a:t>QSE Designation must be made prior to production</a:t>
            </a:r>
          </a:p>
          <a:p>
            <a:pPr marL="1828800" lvl="3" indent="-457200" fontAlgn="base">
              <a:spcAft>
                <a:spcPct val="0"/>
              </a:spcAft>
              <a:buNone/>
            </a:pPr>
            <a:r>
              <a:rPr lang="en-US" altLang="en-US" sz="1800" kern="0" dirty="0">
                <a:solidFill>
                  <a:srgbClr val="000000"/>
                </a:solidFill>
              </a:rPr>
              <a:t>Note – QSE must be Qualified/Certified by ERCOT</a:t>
            </a:r>
          </a:p>
          <a:p>
            <a:pPr marL="1371600" lvl="2" indent="-457200" fontAlgn="base">
              <a:spcAft>
                <a:spcPct val="0"/>
              </a:spcAft>
              <a:buFontTx/>
              <a:buChar char="•"/>
            </a:pPr>
            <a:r>
              <a:rPr lang="en-US" altLang="en-US" sz="1800" kern="0" dirty="0">
                <a:solidFill>
                  <a:srgbClr val="000000"/>
                </a:solidFill>
              </a:rPr>
              <a:t>Application requires a DUNS number  (</a:t>
            </a:r>
            <a:r>
              <a:rPr lang="en-US" altLang="en-US" sz="1800" kern="0" dirty="0">
                <a:solidFill>
                  <a:srgbClr val="000000"/>
                </a:solidFill>
                <a:hlinkClick r:id="rId4"/>
              </a:rPr>
              <a:t>www.dnb.com</a:t>
            </a:r>
            <a:r>
              <a:rPr lang="en-US" altLang="en-US" sz="1800" kern="0" dirty="0">
                <a:solidFill>
                  <a:srgbClr val="000000"/>
                </a:solidFill>
              </a:rPr>
              <a:t>) </a:t>
            </a:r>
          </a:p>
          <a:p>
            <a:pPr marL="1371600" lvl="2" indent="-457200" fontAlgn="base">
              <a:spcAft>
                <a:spcPct val="0"/>
              </a:spcAft>
              <a:buFontTx/>
              <a:buChar char="•"/>
            </a:pPr>
            <a:r>
              <a:rPr lang="en-US" altLang="en-US" sz="1800" kern="0" dirty="0">
                <a:solidFill>
                  <a:srgbClr val="000000"/>
                </a:solidFill>
              </a:rPr>
              <a:t>Please note that proper registration of your company must be on file at the Texas Secretary of State office in order for your ERCOT LSE application to be accepted (</a:t>
            </a:r>
            <a:r>
              <a:rPr lang="en-US" altLang="en-US" sz="1800" kern="0" dirty="0">
                <a:solidFill>
                  <a:srgbClr val="000000"/>
                </a:solidFill>
                <a:hlinkClick r:id="rId5"/>
              </a:rPr>
              <a:t>http://www.sos.state.tx.us/</a:t>
            </a:r>
            <a:r>
              <a:rPr lang="en-US" altLang="en-US" sz="1800" kern="0" dirty="0">
                <a:solidFill>
                  <a:srgbClr val="000000"/>
                </a:solidFill>
              </a:rPr>
              <a:t>). </a:t>
            </a:r>
          </a:p>
          <a:p>
            <a:pPr marL="508000" lvl="0" indent="-508000" fontAlgn="base">
              <a:lnSpc>
                <a:spcPct val="90000"/>
              </a:lnSpc>
              <a:spcAft>
                <a:spcPct val="0"/>
              </a:spcAft>
              <a:buFontTx/>
              <a:buChar char="•"/>
              <a:defRPr/>
            </a:pPr>
            <a:r>
              <a:rPr lang="en-US" sz="2200" b="1" kern="0" dirty="0">
                <a:solidFill>
                  <a:srgbClr val="000000"/>
                </a:solidFill>
              </a:rPr>
              <a:t>Submit Attestation</a:t>
            </a:r>
          </a:p>
          <a:p>
            <a:pPr marL="1371600" lvl="2" indent="-457200" fontAlgn="base">
              <a:spcAft>
                <a:spcPct val="0"/>
              </a:spcAft>
              <a:buFontTx/>
              <a:buChar char="•"/>
              <a:defRPr/>
            </a:pPr>
            <a:r>
              <a:rPr lang="en-US" altLang="en-US" sz="1800" kern="0" dirty="0">
                <a:solidFill>
                  <a:srgbClr val="000000"/>
                </a:solidFill>
              </a:rPr>
              <a:t>Attestation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Aft>
                <a:spcPct val="0"/>
              </a:spcAft>
              <a:buNone/>
              <a:defRPr/>
            </a:pPr>
            <a:r>
              <a:rPr lang="en-US" altLang="en-US" sz="1800" kern="0" dirty="0">
                <a:solidFill>
                  <a:srgbClr val="000000"/>
                </a:solidFill>
              </a:rPr>
              <a:t>	</a:t>
            </a:r>
            <a:r>
              <a:rPr lang="en-US" altLang="en-US" sz="1600" kern="0" dirty="0">
                <a:solidFill>
                  <a:srgbClr val="000000"/>
                </a:solidFill>
              </a:rPr>
              <a:t>Section 23 Form Q: Attestation Regarding Market Participant Citizenship, Ownership, or Headquarters </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0624: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RetailMarketTesting@ercot.com</a:t>
            </a:r>
            <a:endParaRPr lang="en-US" sz="1800" kern="0" dirty="0">
              <a:solidFill>
                <a:srgbClr val="000000"/>
              </a:solidFill>
            </a:endParaRP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April 17, 2024 - 5:00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2000" kern="0" dirty="0">
                <a:solidFill>
                  <a:srgbClr val="000000"/>
                </a:solidFill>
              </a:rPr>
              <a:t>Email sent to </a:t>
            </a:r>
            <a:r>
              <a:rPr lang="en-US" sz="2000" kern="0" dirty="0">
                <a:solidFill>
                  <a:srgbClr val="000000"/>
                </a:solidFill>
                <a:hlinkClick r:id="rId4"/>
              </a:rPr>
              <a:t>flighttesting@ercot.com</a:t>
            </a:r>
            <a:r>
              <a:rPr lang="en-US" sz="20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April 24, 2024 - 5:00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20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0624: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May 1, 2024 - 5:00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a:t>
            </a:r>
          </a:p>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0624</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0624: Current LSEs</a:t>
            </a:r>
            <a:endParaRPr lang="en-US" b="1" dirty="0">
              <a:solidFill>
                <a:schemeClr val="accent1"/>
              </a:solidFill>
            </a:endParaRPr>
          </a:p>
        </p:txBody>
      </p:sp>
      <p:sp>
        <p:nvSpPr>
          <p:cNvPr id="3" name="Content Placeholder 2"/>
          <p:cNvSpPr>
            <a:spLocks noGrp="1"/>
          </p:cNvSpPr>
          <p:nvPr>
            <p:ph idx="1"/>
          </p:nvPr>
        </p:nvSpPr>
        <p:spPr>
          <a:xfrm>
            <a:off x="304800" y="990600"/>
            <a:ext cx="8534400" cy="4319832"/>
          </a:xfrm>
        </p:spPr>
        <p:txBody>
          <a:bodyPr/>
          <a:lstStyle/>
          <a:p>
            <a:pPr marL="508000" lvl="0" indent="-508000" fontAlgn="base">
              <a:spcAft>
                <a:spcPct val="0"/>
              </a:spcAft>
              <a:buNone/>
            </a:pPr>
            <a:r>
              <a:rPr lang="en-US" altLang="en-US" sz="2600" b="1" kern="0" dirty="0">
                <a:solidFill>
                  <a:srgbClr val="000000"/>
                </a:solidFill>
              </a:rPr>
              <a:t>	Current LSEs will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276600"/>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4428</TotalTime>
  <Words>3750</Words>
  <Application>Microsoft Office PowerPoint</Application>
  <PresentationFormat>On-screen Show (4:3)</PresentationFormat>
  <Paragraphs>544</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0624: New LSEs</vt:lpstr>
      <vt:lpstr>Signing up for Flight 0624: New LSEs Cont.</vt:lpstr>
      <vt:lpstr>Signing up for Flight 0624: New LSEs Cont.</vt:lpstr>
      <vt:lpstr>Signing up for Flight 0624: New LSEs Cont.</vt:lpstr>
      <vt:lpstr>Signing up for Flight 0624: Current LSEs</vt:lpstr>
      <vt:lpstr>Signing up for Flight 0624: Current LSEs</vt:lpstr>
      <vt:lpstr>Registration Requirements</vt:lpstr>
      <vt:lpstr>LSE Registration Requirements</vt:lpstr>
      <vt:lpstr>PowerPoint Presentation</vt:lpstr>
      <vt:lpstr>Flight 0624 Test Participants</vt:lpstr>
      <vt:lpstr>How Do We Move Forward?</vt:lpstr>
      <vt:lpstr>How Do We Move Forward?</vt:lpstr>
      <vt:lpstr>PowerPoint Presentation</vt:lpstr>
      <vt:lpstr>Testing Tracks for V4.0A End-to-End Scripts</vt:lpstr>
      <vt:lpstr>Testing Tracks for V4.0A End-to-End Scripts</vt:lpstr>
      <vt:lpstr>Testing Tracks for V4.0A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V4.0A</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Yockey, Paul</cp:lastModifiedBy>
  <cp:revision>135</cp:revision>
  <cp:lastPrinted>2016-01-21T20:53:15Z</cp:lastPrinted>
  <dcterms:created xsi:type="dcterms:W3CDTF">2016-01-21T15:20:31Z</dcterms:created>
  <dcterms:modified xsi:type="dcterms:W3CDTF">2024-03-12T16:43:25Z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