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7" r:id="rId6"/>
    <p:sldId id="268" r:id="rId7"/>
    <p:sldId id="269" r:id="rId8"/>
    <p:sldId id="270" r:id="rId9"/>
    <p:sldId id="272"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4660"/>
  </p:normalViewPr>
  <p:slideViewPr>
    <p:cSldViewPr showGuides="1">
      <p:cViewPr varScale="1">
        <p:scale>
          <a:sx n="98" d="100"/>
          <a:sy n="98" d="100"/>
        </p:scale>
        <p:origin x="1746"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3/5/2024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100" b="1">
                <a:solidFill>
                  <a:schemeClr val="accent1"/>
                </a:solidFill>
              </a:defRPr>
            </a:lvl1pPr>
          </a:lstStyle>
          <a:p>
            <a:r>
              <a:rPr lang="en-US" dirty="0"/>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2200339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id="{36BFFDE4-5487-4B99-B5A9-DD2CC4A47BFC}"/>
              </a:ext>
            </a:extLst>
          </p:cNvPr>
          <p:cNvSpPr txBox="1"/>
          <p:nvPr/>
        </p:nvSpPr>
        <p:spPr>
          <a:xfrm>
            <a:off x="3657600" y="2438400"/>
            <a:ext cx="5486400" cy="2031325"/>
          </a:xfrm>
          <a:prstGeom prst="rect">
            <a:avLst/>
          </a:prstGeom>
          <a:noFill/>
        </p:spPr>
        <p:txBody>
          <a:bodyPr wrap="square" rtlCol="0">
            <a:spAutoFit/>
          </a:bodyPr>
          <a:lstStyle/>
          <a:p>
            <a:r>
              <a:rPr lang="en-US" b="1" dirty="0"/>
              <a:t>Mitigated Offer Cap for On-Line Hydro Resources</a:t>
            </a:r>
          </a:p>
          <a:p>
            <a:endParaRPr lang="en-US" dirty="0"/>
          </a:p>
          <a:p>
            <a:r>
              <a:rPr lang="en-US" dirty="0"/>
              <a:t>ERCOT</a:t>
            </a:r>
          </a:p>
          <a:p>
            <a:r>
              <a:rPr lang="en-US" dirty="0"/>
              <a:t>RTC+B Task Force</a:t>
            </a:r>
          </a:p>
          <a:p>
            <a:endParaRPr lang="en-US" dirty="0"/>
          </a:p>
          <a:p>
            <a:r>
              <a:rPr lang="en-US" dirty="0"/>
              <a:t>03/19/2024</a:t>
            </a:r>
          </a:p>
        </p:txBody>
      </p:sp>
    </p:spTree>
    <p:extLst>
      <p:ext uri="{BB962C8B-B14F-4D97-AF65-F5344CB8AC3E}">
        <p14:creationId xmlns:p14="http://schemas.microsoft.com/office/powerpoint/2010/main" val="1842569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DDB19-1C04-3029-54AF-93B2A3974570}"/>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36E8DD0B-C461-54C1-3C4B-AD32C1F094C9}"/>
              </a:ext>
            </a:extLst>
          </p:cNvPr>
          <p:cNvSpPr>
            <a:spLocks noGrp="1"/>
          </p:cNvSpPr>
          <p:nvPr>
            <p:ph idx="1"/>
          </p:nvPr>
        </p:nvSpPr>
        <p:spPr/>
        <p:txBody>
          <a:bodyPr/>
          <a:lstStyle/>
          <a:p>
            <a:r>
              <a:rPr lang="en-US" sz="2400" dirty="0">
                <a:latin typeface="Calibri" panose="020F0502020204030204" pitchFamily="34" charset="0"/>
              </a:rPr>
              <a:t>Key Principle 1.3 (3): </a:t>
            </a:r>
          </a:p>
          <a:p>
            <a:pPr lvl="1"/>
            <a:r>
              <a:rPr lang="en-US" sz="1800" dirty="0">
                <a:latin typeface="Calibri" panose="020F0502020204030204" pitchFamily="34" charset="0"/>
              </a:rPr>
              <a:t>On-Line hydro Generation Resources not operating in Synchronous Condenser Fast-Response mode will be able to maintain RRS, Non-Spin, and ECRS on those Resources through modification of the Mitigated Offer Cap (MOC).</a:t>
            </a:r>
            <a:r>
              <a:rPr lang="en-US" sz="2200" dirty="0">
                <a:latin typeface="Calibri" panose="020F0502020204030204" pitchFamily="34" charset="0"/>
              </a:rPr>
              <a:t> </a:t>
            </a:r>
          </a:p>
          <a:p>
            <a:pPr marL="457200" lvl="1" indent="0">
              <a:buNone/>
            </a:pPr>
            <a:endParaRPr lang="en-US" sz="2200" dirty="0">
              <a:latin typeface="Calibri" panose="020F0502020204030204" pitchFamily="34" charset="0"/>
            </a:endParaRPr>
          </a:p>
          <a:p>
            <a:r>
              <a:rPr lang="en-US" sz="2400" dirty="0">
                <a:solidFill>
                  <a:srgbClr val="5B6770"/>
                </a:solidFill>
                <a:effectLst/>
                <a:latin typeface="Calibri" panose="020F0502020204030204" pitchFamily="34" charset="0"/>
                <a:ea typeface="Calibri" panose="020F0502020204030204" pitchFamily="34" charset="0"/>
                <a:cs typeface="Calibri" panose="020F0502020204030204" pitchFamily="34" charset="0"/>
              </a:rPr>
              <a:t>Additional Details in Key Principle Appendix (KP1.3 100419 Combined Comments): </a:t>
            </a:r>
          </a:p>
          <a:p>
            <a:pPr lvl="1"/>
            <a:r>
              <a:rPr lang="en-US" sz="1600" dirty="0">
                <a:solidFill>
                  <a:srgbClr val="5B6770"/>
                </a:solidFill>
                <a:effectLst/>
                <a:latin typeface="Calibri" panose="020F0502020204030204" pitchFamily="34" charset="0"/>
                <a:ea typeface="Calibri" panose="020F0502020204030204" pitchFamily="34" charset="0"/>
                <a:cs typeface="Calibri" panose="020F0502020204030204" pitchFamily="34" charset="0"/>
              </a:rPr>
              <a:t>Under RTC, On-Line hydro Generation Resources not operating in ONRR mode must adhere to constraints imposed by governmental agencies or by treaty regarding the operations of those Resources.  These Resources often have the opportunity to provide incremental energy in response to a deployment of AS and are therefore good candidates to provide AS, but cannot regularly exchange the AS capacity for an incremental energy deployment.  The MOC for On-Line hydro Generation Resources shall be set equal to the submitted Energy Offer Curve. </a:t>
            </a:r>
          </a:p>
          <a:p>
            <a:endParaRPr lang="en-US" sz="2400" dirty="0">
              <a:latin typeface="Calibri" panose="020F0502020204030204" pitchFamily="34" charset="0"/>
            </a:endParaRPr>
          </a:p>
          <a:p>
            <a:endParaRPr lang="en-US" sz="2200" dirty="0">
              <a:latin typeface="Calibri" panose="020F0502020204030204" pitchFamily="34" charset="0"/>
            </a:endParaRPr>
          </a:p>
        </p:txBody>
      </p:sp>
      <p:sp>
        <p:nvSpPr>
          <p:cNvPr id="4" name="Slide Number Placeholder 3">
            <a:extLst>
              <a:ext uri="{FF2B5EF4-FFF2-40B4-BE49-F238E27FC236}">
                <a16:creationId xmlns:a16="http://schemas.microsoft.com/office/drawing/2014/main" id="{97006BC8-D1AF-0763-3556-D827B51AA9B6}"/>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185782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589ED-D644-3DE3-AF11-BC12C45640A9}"/>
              </a:ext>
            </a:extLst>
          </p:cNvPr>
          <p:cNvSpPr>
            <a:spLocks noGrp="1"/>
          </p:cNvSpPr>
          <p:nvPr>
            <p:ph type="title"/>
          </p:nvPr>
        </p:nvSpPr>
        <p:spPr/>
        <p:txBody>
          <a:bodyPr/>
          <a:lstStyle/>
          <a:p>
            <a:r>
              <a:rPr lang="en-US" dirty="0"/>
              <a:t>Protocol Language</a:t>
            </a:r>
          </a:p>
        </p:txBody>
      </p:sp>
      <p:sp>
        <p:nvSpPr>
          <p:cNvPr id="3" name="Content Placeholder 2">
            <a:extLst>
              <a:ext uri="{FF2B5EF4-FFF2-40B4-BE49-F238E27FC236}">
                <a16:creationId xmlns:a16="http://schemas.microsoft.com/office/drawing/2014/main" id="{53ECB698-101E-0F30-8E09-C86C59CA6539}"/>
              </a:ext>
            </a:extLst>
          </p:cNvPr>
          <p:cNvSpPr>
            <a:spLocks noGrp="1"/>
          </p:cNvSpPr>
          <p:nvPr>
            <p:ph idx="1"/>
          </p:nvPr>
        </p:nvSpPr>
        <p:spPr/>
        <p:txBody>
          <a:bodyPr/>
          <a:lstStyle/>
          <a:p>
            <a:r>
              <a:rPr lang="en-US" sz="2400" dirty="0">
                <a:latin typeface="Calibri" panose="020F0502020204030204" pitchFamily="34" charset="0"/>
              </a:rPr>
              <a:t>Section 4.4.9.4.1 (1)(d): </a:t>
            </a:r>
          </a:p>
          <a:p>
            <a:pPr lvl="1"/>
            <a:r>
              <a:rPr lang="en-US" sz="2000" dirty="0">
                <a:latin typeface="Calibri" panose="020F0502020204030204" pitchFamily="34" charset="0"/>
              </a:rPr>
              <a:t>For On-line hydro Generation Resources not operating in Synchronous Condenser Fast-Response mode, the MOC shall be adjusted in accordance with Verifiable Cost Manual, Appendix 12, Calculation of the Variable O&amp;M Value and Incremental Heat Rate used in Real Time Mitigation for On-Line Hydro Generation Resources not operating in Synchronous Condenser Fast-Response mode.</a:t>
            </a:r>
          </a:p>
        </p:txBody>
      </p:sp>
      <p:sp>
        <p:nvSpPr>
          <p:cNvPr id="4" name="Slide Number Placeholder 3">
            <a:extLst>
              <a:ext uri="{FF2B5EF4-FFF2-40B4-BE49-F238E27FC236}">
                <a16:creationId xmlns:a16="http://schemas.microsoft.com/office/drawing/2014/main" id="{14995638-D50E-6EFC-5143-AF0C3EF56F5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6642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619E8-66F1-4FF6-FEDB-6A70A6FBB83A}"/>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7C7868C2-E02B-A3D8-40AE-87A42EE1F61A}"/>
              </a:ext>
            </a:extLst>
          </p:cNvPr>
          <p:cNvSpPr>
            <a:spLocks noGrp="1"/>
          </p:cNvSpPr>
          <p:nvPr>
            <p:ph idx="1"/>
          </p:nvPr>
        </p:nvSpPr>
        <p:spPr/>
        <p:txBody>
          <a:bodyPr/>
          <a:lstStyle/>
          <a:p>
            <a:r>
              <a:rPr lang="en-US" sz="2400" dirty="0"/>
              <a:t>Given that Hydro Resources operating in synchronous condenser mode are not dispatched by SCED, ERCOT proposes setting the MOC for all Hydro Resources to SWCAP.  </a:t>
            </a:r>
          </a:p>
          <a:p>
            <a:pPr lvl="1"/>
            <a:r>
              <a:rPr lang="en-US" sz="2000" dirty="0"/>
              <a:t>For ONRR Resources, SCED Base Points mirror Resource output (i.e., the Resources are “price-takers”).</a:t>
            </a:r>
          </a:p>
          <a:p>
            <a:pPr lvl="1"/>
            <a:r>
              <a:rPr lang="en-US" sz="2000" dirty="0"/>
              <a:t>Reduces the complexity of the change and accomplishes the exact outcome desired in the Key Principle and discussion </a:t>
            </a:r>
            <a:r>
              <a:rPr lang="en-US" sz="2000"/>
              <a:t>on Protocol changes. </a:t>
            </a:r>
            <a:endParaRPr lang="en-US" sz="2000" dirty="0"/>
          </a:p>
          <a:p>
            <a:pPr marL="0" indent="0">
              <a:buNone/>
            </a:pPr>
            <a:endParaRPr lang="en-US" sz="2400" dirty="0"/>
          </a:p>
          <a:p>
            <a:r>
              <a:rPr lang="en-US" sz="2400" dirty="0"/>
              <a:t>Accomplished by the following: </a:t>
            </a:r>
          </a:p>
          <a:p>
            <a:pPr lvl="1"/>
            <a:r>
              <a:rPr lang="en-US" sz="2000" dirty="0"/>
              <a:t>Setting the O&amp;M value in the MOC to SWCAP. </a:t>
            </a:r>
          </a:p>
          <a:p>
            <a:pPr lvl="1"/>
            <a:r>
              <a:rPr lang="en-US" sz="2000" dirty="0"/>
              <a:t>Setting the heat rate to 0 MMBtu/MWh. </a:t>
            </a:r>
          </a:p>
          <a:p>
            <a:pPr marL="0" indent="0">
              <a:buNone/>
            </a:pPr>
            <a:endParaRPr lang="en-US" dirty="0"/>
          </a:p>
        </p:txBody>
      </p:sp>
      <p:sp>
        <p:nvSpPr>
          <p:cNvPr id="4" name="Slide Number Placeholder 3">
            <a:extLst>
              <a:ext uri="{FF2B5EF4-FFF2-40B4-BE49-F238E27FC236}">
                <a16:creationId xmlns:a16="http://schemas.microsoft.com/office/drawing/2014/main" id="{6D236284-A6C2-7059-7398-CA5139740F4E}"/>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961811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212F4-7C33-02F5-83CC-482CCF018C0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A834E44-1AE9-982C-B482-A35E299705CE}"/>
              </a:ext>
            </a:extLst>
          </p:cNvPr>
          <p:cNvSpPr>
            <a:spLocks noGrp="1"/>
          </p:cNvSpPr>
          <p:nvPr>
            <p:ph idx="1"/>
          </p:nvPr>
        </p:nvSpPr>
        <p:spPr/>
        <p:txBody>
          <a:bodyPr/>
          <a:lstStyle/>
          <a:p>
            <a:r>
              <a:rPr lang="en-US" dirty="0"/>
              <a:t>File VCMRR with proposed changes. </a:t>
            </a:r>
          </a:p>
          <a:p>
            <a:pPr marL="0" indent="0">
              <a:buNone/>
            </a:pPr>
            <a:endParaRPr lang="en-US" dirty="0"/>
          </a:p>
          <a:p>
            <a:r>
              <a:rPr lang="en-US" dirty="0"/>
              <a:t>Modify language in Section </a:t>
            </a:r>
            <a:r>
              <a:rPr lang="en-US" sz="2800" dirty="0">
                <a:latin typeface="Calibri" panose="020F0502020204030204" pitchFamily="34" charset="0"/>
              </a:rPr>
              <a:t>4.4.9.4.1 (1)(d) with the clean up NPRR. </a:t>
            </a:r>
            <a:endParaRPr lang="en-US" dirty="0"/>
          </a:p>
        </p:txBody>
      </p:sp>
      <p:sp>
        <p:nvSpPr>
          <p:cNvPr id="4" name="Slide Number Placeholder 3">
            <a:extLst>
              <a:ext uri="{FF2B5EF4-FFF2-40B4-BE49-F238E27FC236}">
                <a16:creationId xmlns:a16="http://schemas.microsoft.com/office/drawing/2014/main" id="{5890B4A2-7CA8-71AE-24C3-D606EE15D578}"/>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09833223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c34af464-7aa1-4edd-9be4-83dffc1cb926"/>
    <ds:schemaRef ds:uri="http://purl.org/dc/term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3904</TotalTime>
  <Words>348</Words>
  <Application>Microsoft Office PowerPoint</Application>
  <PresentationFormat>On-screen Show (4:3)</PresentationFormat>
  <Paragraphs>31</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Background</vt:lpstr>
      <vt:lpstr>Protocol Language</vt:lpstr>
      <vt:lpstr>Proposal</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90</cp:revision>
  <cp:lastPrinted>2016-01-21T20:53:15Z</cp:lastPrinted>
  <dcterms:created xsi:type="dcterms:W3CDTF">2016-01-21T15:20:31Z</dcterms:created>
  <dcterms:modified xsi:type="dcterms:W3CDTF">2024-03-05T18:54:21Z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2024-01-09T19:56:30Z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e29067ef-28ea-44e6-b77d-32af8f944210</vt:lpwstr>
  </property>
  <property fmtid="{D5CDD505-2E9C-101B-9397-08002B2CF9AE}" pid="9" name="MSIP_Label_7084cbda-52b8-46fb-a7b7-cb5bd465ed85_ContentBits">
    <vt:lpwstr>0</vt:lpwstr>
  </property>
</Properties>
</file>