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542" r:id="rId6"/>
    <p:sldId id="563" r:id="rId7"/>
    <p:sldId id="565" r:id="rId8"/>
    <p:sldId id="561" r:id="rId9"/>
    <p:sldId id="562" r:id="rId10"/>
    <p:sldId id="5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19,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Feb Board T&amp;S  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Review of Issues List</a:t>
            </a:r>
          </a:p>
          <a:p>
            <a:pPr>
              <a:buFontTx/>
              <a:buChar char="-"/>
            </a:pPr>
            <a:r>
              <a:rPr lang="en-US" sz="1800" dirty="0"/>
              <a:t>Today’s topics relate to Issues List:</a:t>
            </a:r>
          </a:p>
          <a:p>
            <a:pPr lvl="1"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 (Change for on-line hydro Resources per Key Principle 1.3(3))</a:t>
            </a:r>
          </a:p>
          <a:p>
            <a:pPr lvl="2">
              <a:buFontTx/>
              <a:buChar char="-"/>
            </a:pPr>
            <a:r>
              <a:rPr lang="en-US" sz="1100" dirty="0"/>
              <a:t>(Initial review)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 lvl="2">
              <a:buFontTx/>
              <a:buChar char="-"/>
            </a:pPr>
            <a:r>
              <a:rPr lang="en-US" sz="1100" dirty="0"/>
              <a:t>(ERCOT to answer any questions about current implementation)</a:t>
            </a:r>
          </a:p>
          <a:p>
            <a:pPr lvl="1"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</a:p>
          <a:p>
            <a:pPr lvl="2">
              <a:buFontTx/>
              <a:buChar char="-"/>
            </a:pPr>
            <a:r>
              <a:rPr lang="en-US" sz="1100" dirty="0"/>
              <a:t>(ERCOT received no questions or alternative, prepared to walk through details from prior meeting or examples)</a:t>
            </a:r>
          </a:p>
          <a:p>
            <a:pPr>
              <a:buFontTx/>
              <a:buChar char="-"/>
            </a:pPr>
            <a:r>
              <a:rPr lang="en-US" sz="1800" dirty="0"/>
              <a:t>Multiple requests to complete by 1pm today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Feb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68F54-469B-1FF9-BA6B-5CE6B1F9C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84" y="1028877"/>
            <a:ext cx="8763000" cy="48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>
                <a:solidFill>
                  <a:srgbClr val="C00000"/>
                </a:solidFill>
              </a:rPr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timelines for interface requirements and testing, 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Providing the forum for any analysis or policy decisions (such as parameter values)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Coordinating market readiness and cutover activities,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570951"/>
          </a:xfrm>
        </p:spPr>
        <p:txBody>
          <a:bodyPr/>
          <a:lstStyle/>
          <a:p>
            <a:r>
              <a:rPr lang="en-US" sz="1800" dirty="0"/>
              <a:t>Link to this issues on today’s meeting page</a:t>
            </a:r>
          </a:p>
          <a:p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A69850-4F0B-AD8C-E0C6-C213A1B77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09800"/>
            <a:ext cx="8686800" cy="296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3048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Any questions before we start today’s topics?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400" u="sng" dirty="0"/>
              <a:t>Issue 4</a:t>
            </a:r>
            <a:r>
              <a:rPr lang="en-US" sz="1400" dirty="0"/>
              <a:t> - Verifiable Cost Manual (Change for on-line hydro Resources per Key Principle 1.3(3))</a:t>
            </a:r>
          </a:p>
          <a:p>
            <a:pPr lvl="2">
              <a:spcAft>
                <a:spcPts val="1200"/>
              </a:spcAft>
              <a:buFontTx/>
              <a:buChar char="-"/>
            </a:pPr>
            <a:r>
              <a:rPr lang="en-US" sz="1100" dirty="0"/>
              <a:t>(Initial review)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400" u="sng" dirty="0"/>
              <a:t>Issue 18</a:t>
            </a:r>
            <a:r>
              <a:rPr lang="en-US" sz="1400" dirty="0"/>
              <a:t> - Review of the AS Demand Curves in the context of current policy</a:t>
            </a:r>
          </a:p>
          <a:p>
            <a:pPr lvl="2">
              <a:spcAft>
                <a:spcPts val="1200"/>
              </a:spcAft>
              <a:buFontTx/>
              <a:buChar char="-"/>
            </a:pPr>
            <a:r>
              <a:rPr lang="en-US" sz="1100" dirty="0"/>
              <a:t>(ERCOT to answer any questions about current implementation)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400" u="sng" dirty="0"/>
              <a:t>Issue 17</a:t>
            </a:r>
            <a:r>
              <a:rPr lang="en-US" sz="1400" dirty="0"/>
              <a:t> - RUC Capacity Short </a:t>
            </a:r>
          </a:p>
          <a:p>
            <a:pPr lvl="2">
              <a:spcAft>
                <a:spcPts val="1200"/>
              </a:spcAft>
              <a:buFontTx/>
              <a:buChar char="-"/>
            </a:pPr>
            <a:r>
              <a:rPr lang="en-US" sz="1100" dirty="0"/>
              <a:t>(ERCOT received no questions or alternative, prepared to walk through details from prior meeting or examples)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22376</TotalTime>
  <Words>456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Feb Board T&amp;S RTC Update)</vt:lpstr>
      <vt:lpstr>Plans for Meetings and Review Cycles</vt:lpstr>
      <vt:lpstr>Current Issues List</vt:lpstr>
      <vt:lpstr>Proceed with rest of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583</cp:revision>
  <cp:lastPrinted>2017-10-10T21:31:05Z</cp:lastPrinted>
  <dcterms:created xsi:type="dcterms:W3CDTF">2016-01-21T15:20:31Z</dcterms:created>
  <dcterms:modified xsi:type="dcterms:W3CDTF">2024-03-12T18:40:09Z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