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  <p:sldMasterId id="2147483666" r:id="rId6"/>
    <p:sldMasterId id="2147483670" r:id="rId7"/>
    <p:sldMasterId id="2147483687" r:id="rId8"/>
  </p:sldMasterIdLst>
  <p:notesMasterIdLst>
    <p:notesMasterId r:id="rId26"/>
  </p:notesMasterIdLst>
  <p:handoutMasterIdLst>
    <p:handoutMasterId r:id="rId27"/>
  </p:handoutMasterIdLst>
  <p:sldIdLst>
    <p:sldId id="339" r:id="rId9"/>
    <p:sldId id="395" r:id="rId10"/>
    <p:sldId id="411" r:id="rId11"/>
    <p:sldId id="415" r:id="rId12"/>
    <p:sldId id="416" r:id="rId13"/>
    <p:sldId id="417" r:id="rId14"/>
    <p:sldId id="424" r:id="rId15"/>
    <p:sldId id="412" r:id="rId16"/>
    <p:sldId id="418" r:id="rId17"/>
    <p:sldId id="419" r:id="rId18"/>
    <p:sldId id="420" r:id="rId19"/>
    <p:sldId id="414" r:id="rId20"/>
    <p:sldId id="421" r:id="rId21"/>
    <p:sldId id="422" r:id="rId22"/>
    <p:sldId id="423" r:id="rId23"/>
    <p:sldId id="425" r:id="rId24"/>
    <p:sldId id="305" r:id="rId25"/>
  </p:sldIdLst>
  <p:sldSz cx="12192000" cy="6858000"/>
  <p:notesSz cx="6400800" cy="11728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2" pos="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Woodfin, Dan" initials="WD" lastIdx="4" clrIdx="1">
    <p:extLst>
      <p:ext uri="{19B8F6BF-5375-455C-9EA6-DF929625EA0E}">
        <p15:presenceInfo xmlns:p15="http://schemas.microsoft.com/office/powerpoint/2012/main" userId="S-1-5-21-639947351-343809578-3807592339-4693" providerId="AD"/>
      </p:ext>
    </p:extLst>
  </p:cmAuthor>
  <p:cmAuthor id="3" name="Lee, Alex" initials="LA" lastIdx="7" clrIdx="2">
    <p:extLst>
      <p:ext uri="{19B8F6BF-5375-455C-9EA6-DF929625EA0E}">
        <p15:presenceInfo xmlns:p15="http://schemas.microsoft.com/office/powerpoint/2012/main" userId="S-1-5-21-639947351-343809578-3807592339-12908" providerId="AD"/>
      </p:ext>
    </p:extLst>
  </p:cmAuthor>
  <p:cmAuthor id="4" name="David Beshear" initials="DB" lastIdx="1" clrIdx="3">
    <p:extLst>
      <p:ext uri="{19B8F6BF-5375-455C-9EA6-DF929625EA0E}">
        <p15:presenceInfo xmlns:p15="http://schemas.microsoft.com/office/powerpoint/2012/main" userId="cf3445330a150728" providerId="Windows Live"/>
      </p:ext>
    </p:extLst>
  </p:cmAuthor>
  <p:cmAuthor id="5" name="Huang, Fred" initials="HF" lastIdx="1" clrIdx="4">
    <p:extLst>
      <p:ext uri="{19B8F6BF-5375-455C-9EA6-DF929625EA0E}">
        <p15:presenceInfo xmlns:p15="http://schemas.microsoft.com/office/powerpoint/2012/main" userId="S::Shun-Hsien.Huang@ercot.com::604a4aa9-2658-4d75-8cf1-9e07b94bae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E7F"/>
    <a:srgbClr val="00CE7D"/>
    <a:srgbClr val="FF8104"/>
    <a:srgbClr val="FF8300"/>
    <a:srgbClr val="807F7E"/>
    <a:srgbClr val="05ADC8"/>
    <a:srgbClr val="003764"/>
    <a:srgbClr val="6750B1"/>
    <a:srgbClr val="00683F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85994" autoAdjust="0"/>
  </p:normalViewPr>
  <p:slideViewPr>
    <p:cSldViewPr snapToGrid="0" showGuides="1">
      <p:cViewPr varScale="1">
        <p:scale>
          <a:sx n="112" d="100"/>
          <a:sy n="112" d="100"/>
        </p:scale>
        <p:origin x="876" y="96"/>
      </p:cViewPr>
      <p:guideLst>
        <p:guide orient="horz" pos="84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092" y="4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092" y="11139628"/>
            <a:ext cx="2774260" cy="5888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709613" y="877888"/>
            <a:ext cx="7820026" cy="4398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5571013"/>
            <a:ext cx="5120640" cy="527780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11139992"/>
            <a:ext cx="2773680" cy="58642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09613" y="877888"/>
            <a:ext cx="7820026" cy="4398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17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440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6007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696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4272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032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1580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17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1370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09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1996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638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656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0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5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7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3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195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1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7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79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2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81"/>
            <a:ext cx="2857587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8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99" r:id="rId4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25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7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3" y="6248400"/>
            <a:ext cx="118186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3" y="6553203"/>
            <a:ext cx="943100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ftr="0" dt="0"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644228-E23D-4DB1-95AA-7A7E14DE9877}"/>
              </a:ext>
            </a:extLst>
          </p:cNvPr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32A70C-CFBB-4A56-BEDD-670E9ECEBF7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81"/>
            <a:ext cx="2857587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12703" y="2001096"/>
            <a:ext cx="614928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chemeClr val="tx2"/>
                </a:solidFill>
              </a:rPr>
              <a:t>South Texas Wind Events</a:t>
            </a:r>
          </a:p>
          <a:p>
            <a:pPr eaLnBrk="1" hangingPunct="1"/>
            <a:r>
              <a:rPr lang="en-US" altLang="en-US" sz="3200" b="1" dirty="0">
                <a:solidFill>
                  <a:schemeClr val="tx2"/>
                </a:solidFill>
              </a:rPr>
              <a:t>November 2023 – January 2024 </a:t>
            </a:r>
          </a:p>
          <a:p>
            <a:pPr eaLnBrk="1" hangingPunct="1"/>
            <a:endParaRPr lang="en-US" altLang="en-US" sz="2400" dirty="0">
              <a:solidFill>
                <a:schemeClr val="tx2"/>
              </a:solidFill>
            </a:endParaRP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Patrick Gravois</a:t>
            </a: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Operations Engineer – Operations Analysis</a:t>
            </a: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endParaRPr lang="en-US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IBRWG Meeting</a:t>
            </a:r>
          </a:p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March 8, 2024</a:t>
            </a:r>
          </a:p>
        </p:txBody>
      </p:sp>
    </p:spTree>
    <p:extLst>
      <p:ext uri="{BB962C8B-B14F-4D97-AF65-F5344CB8AC3E}">
        <p14:creationId xmlns:p14="http://schemas.microsoft.com/office/powerpoint/2010/main" val="308247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O Performance for December 10,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1E74EC-C589-8B8F-BB35-09B40044C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911993"/>
            <a:ext cx="7498460" cy="49554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BC3E00-5E1D-3254-57A6-3EE76E38CD57}"/>
              </a:ext>
            </a:extLst>
          </p:cNvPr>
          <p:cNvSpPr txBox="1"/>
          <p:nvPr/>
        </p:nvSpPr>
        <p:spPr>
          <a:xfrm>
            <a:off x="8075775" y="1074155"/>
            <a:ext cx="39139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Positive sequence voltage drops to 0.88pu and recovers in 100 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Positive sequence voltage overshoot reaches 1.08pu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Unit recovers to pre-disturbance output with voltage recovery then reduces ~10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Similar performance during Jan. 16 event in which turbine tripping was reported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3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E Performance for December 10,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A428C8-484F-1E01-9F20-55D37A969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1" y="990601"/>
            <a:ext cx="7156628" cy="507083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6B70F9-8E47-84E7-D4F0-7BB84380768D}"/>
              </a:ext>
            </a:extLst>
          </p:cNvPr>
          <p:cNvSpPr txBox="1">
            <a:spLocks/>
          </p:cNvSpPr>
          <p:nvPr/>
        </p:nvSpPr>
        <p:spPr>
          <a:xfrm>
            <a:off x="7725398" y="1105588"/>
            <a:ext cx="4162751" cy="2936571"/>
          </a:xfrm>
          <a:prstGeom prst="rect">
            <a:avLst/>
          </a:prstGeom>
        </p:spPr>
        <p:txBody>
          <a:bodyPr/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7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Positive sequence voltage drops to 0.87pu and recovers in 100 ms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r>
              <a:rPr lang="en-US" sz="1800" dirty="0"/>
              <a:t>Active power drop to ~1/2 pre-disturbance output and recovers to near pre-disturbance output in ~2 seconds</a:t>
            </a:r>
          </a:p>
          <a:p>
            <a:endParaRPr lang="en-US" sz="1800" dirty="0"/>
          </a:p>
          <a:p>
            <a:r>
              <a:rPr lang="en-US" sz="1800" dirty="0"/>
              <a:t>Cause of plant not returning to full output undetermined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r>
              <a:rPr lang="en-US" sz="1800" dirty="0"/>
              <a:t>Similar performance for all facilities with OEM4 turbines</a:t>
            </a:r>
          </a:p>
        </p:txBody>
      </p:sp>
    </p:spTree>
    <p:extLst>
      <p:ext uri="{BB962C8B-B14F-4D97-AF65-F5344CB8AC3E}">
        <p14:creationId xmlns:p14="http://schemas.microsoft.com/office/powerpoint/2010/main" val="264900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16, 2024,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sz="1800" dirty="0"/>
              <a:t>@ 03:45:43, fault occurred on 138 kV in South Texas followed by temporary reduction and post-disturbance MW losses shown below </a:t>
            </a:r>
          </a:p>
          <a:p>
            <a:r>
              <a:rPr lang="en-US" sz="1800" dirty="0"/>
              <a:t>Reclose attempt and additional fault 2 seconds later; since units did not fully recover between original fault and reclose, there was an additional delay for unit recovery</a:t>
            </a:r>
          </a:p>
          <a:p>
            <a:r>
              <a:rPr lang="en-US" sz="1800" dirty="0"/>
              <a:t>All wind facilities</a:t>
            </a:r>
          </a:p>
          <a:p>
            <a:r>
              <a:rPr lang="en-US" sz="1800" dirty="0"/>
              <a:t>System frequency dropped 0.037 Hz and recovered in 9 seconds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A54FC5-CF67-905F-04BE-8CE9A3D6A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830" y="2720557"/>
            <a:ext cx="9752720" cy="351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23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16, 2024,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57129"/>
            <a:ext cx="11379200" cy="5085693"/>
          </a:xfrm>
        </p:spPr>
        <p:txBody>
          <a:bodyPr/>
          <a:lstStyle/>
          <a:p>
            <a:r>
              <a:rPr lang="en-US" sz="1800" dirty="0"/>
              <a:t>RFIs went out to facilities that did not return to near pre-disturbance output within 2 seconds after second fault (Plants B,L,M,O, and P).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Plant B investigating why active power dropped to 0 MW during faults and the root cause of any turbine trips.</a:t>
            </a:r>
          </a:p>
          <a:p>
            <a:endParaRPr lang="en-US" sz="1800" dirty="0"/>
          </a:p>
          <a:p>
            <a:r>
              <a:rPr lang="en-US" sz="1800" dirty="0"/>
              <a:t>Plant L/M reported 13 turbines between the two plants had crowbar failure, which causes turbines to disconnect when grid voltage is outside of 0.9pu to 1.1pu. Crowbar equipment has been replaced for 7 of the turbines and remaining 6 are in progress.</a:t>
            </a:r>
          </a:p>
          <a:p>
            <a:endParaRPr lang="en-US" sz="1800" dirty="0"/>
          </a:p>
          <a:p>
            <a:r>
              <a:rPr lang="en-US" sz="1800" dirty="0"/>
              <a:t>Plant O is still investigating the cause of turbine trips.</a:t>
            </a:r>
          </a:p>
          <a:p>
            <a:endParaRPr lang="en-US" sz="1800" dirty="0"/>
          </a:p>
          <a:p>
            <a:r>
              <a:rPr lang="en-US" sz="1800" dirty="0"/>
              <a:t>Plant P had same performance issues as Nov. 7 event in which active power drops after voltage recovers and return to pre-disturbance output takes up to 2 minutes. Still under investigation.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07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B Performance for January 16, 2024,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57129"/>
            <a:ext cx="11379200" cy="5085693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786BB6-41E4-E5D4-05C6-A6373D047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957129"/>
            <a:ext cx="6995207" cy="526046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88B0F2-D366-09CD-1804-89F000255DA2}"/>
              </a:ext>
            </a:extLst>
          </p:cNvPr>
          <p:cNvSpPr txBox="1">
            <a:spLocks/>
          </p:cNvSpPr>
          <p:nvPr/>
        </p:nvSpPr>
        <p:spPr>
          <a:xfrm>
            <a:off x="7725398" y="1105588"/>
            <a:ext cx="4162751" cy="4363720"/>
          </a:xfrm>
          <a:prstGeom prst="rect">
            <a:avLst/>
          </a:prstGeom>
        </p:spPr>
        <p:txBody>
          <a:bodyPr/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7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Positive sequence voltage drops to 0.86pu and recovers in 100 ms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r>
              <a:rPr lang="en-US" sz="1800" dirty="0"/>
              <a:t>Active power drops to 0 MW during original fault and recovers to near pre-disturbance output within 2 seconds</a:t>
            </a:r>
          </a:p>
          <a:p>
            <a:endParaRPr lang="en-US" sz="1800" dirty="0"/>
          </a:p>
          <a:p>
            <a:r>
              <a:rPr lang="en-US" sz="1800" dirty="0"/>
              <a:t>Second fault occurs and plant reduces 10-11 MW.  </a:t>
            </a:r>
          </a:p>
          <a:p>
            <a:endParaRPr lang="en-US" sz="1800" dirty="0"/>
          </a:p>
          <a:p>
            <a:r>
              <a:rPr lang="en-US" sz="1800" dirty="0"/>
              <a:t>Still under investigation if turbines tripped and reason why plant dropped to 0 MW during fault.</a:t>
            </a:r>
          </a:p>
        </p:txBody>
      </p:sp>
    </p:spTree>
    <p:extLst>
      <p:ext uri="{BB962C8B-B14F-4D97-AF65-F5344CB8AC3E}">
        <p14:creationId xmlns:p14="http://schemas.microsoft.com/office/powerpoint/2010/main" val="301711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D Performance for January 16, 2024,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57129"/>
            <a:ext cx="11379200" cy="5085693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88B0F2-D366-09CD-1804-89F000255DA2}"/>
              </a:ext>
            </a:extLst>
          </p:cNvPr>
          <p:cNvSpPr txBox="1">
            <a:spLocks/>
          </p:cNvSpPr>
          <p:nvPr/>
        </p:nvSpPr>
        <p:spPr>
          <a:xfrm>
            <a:off x="7725398" y="1105588"/>
            <a:ext cx="4162751" cy="4363720"/>
          </a:xfrm>
          <a:prstGeom prst="rect">
            <a:avLst/>
          </a:prstGeom>
        </p:spPr>
        <p:txBody>
          <a:bodyPr/>
          <a:lstStyle>
            <a:lvl1pPr marL="257168" indent="-25716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99" indent="-214308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29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5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21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75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04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Positive sequence voltage drops to 0.88pu and recovers in 100 ms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r>
              <a:rPr lang="en-US" sz="1800" dirty="0"/>
              <a:t>Active power drop to ~1/2 pre-disturbance output and mostly recovers before 2</a:t>
            </a:r>
            <a:r>
              <a:rPr lang="en-US" sz="1800" baseline="30000" dirty="0"/>
              <a:t>nd</a:t>
            </a:r>
            <a:r>
              <a:rPr lang="en-US" sz="1800" dirty="0"/>
              <a:t> fault occurs 2 seconds later</a:t>
            </a:r>
          </a:p>
          <a:p>
            <a:endParaRPr lang="en-US" sz="1800" dirty="0"/>
          </a:p>
          <a:p>
            <a:r>
              <a:rPr lang="en-US" sz="1800" dirty="0"/>
              <a:t>Active power again drops by ~1/2 and recovers to pre-disturbance output 2 seconds later  </a:t>
            </a:r>
          </a:p>
          <a:p>
            <a:endParaRPr lang="en-US" sz="1800" dirty="0"/>
          </a:p>
          <a:p>
            <a:r>
              <a:rPr lang="en-US" sz="1800" dirty="0"/>
              <a:t>Similar performance for all facilities with OEM4 turbines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4AC6A8-E8BB-6CE4-E692-422D64CF4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99" y="957128"/>
            <a:ext cx="6874617" cy="527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48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4AD8-51F6-AA9D-C4A9-31531723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OEMs and 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25C6B-4930-85EB-D420-A50C1EF40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96411"/>
            <a:ext cx="11379200" cy="4846411"/>
          </a:xfrm>
        </p:spPr>
        <p:txBody>
          <a:bodyPr/>
          <a:lstStyle/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Why is there such a large MW loss immediately after a shallow voltage dip fault?</a:t>
            </a:r>
          </a:p>
          <a:p>
            <a:pPr marL="342900" marR="0" lvl="0" indent="-3429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What can be done to prevent such a large loss of active current immediately after the fault?</a:t>
            </a:r>
          </a:p>
          <a:p>
            <a:pPr marL="342900" indent="-342900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</a:rPr>
              <a:t>Is this expected performance based on your provided models?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F7BFB-C908-FF78-246B-1D50ACBE0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85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2133605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F18C-2861-44F0-B49D-58479630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41067-B06B-4828-A999-B4102FD2E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0972800" cy="5250401"/>
          </a:xfrm>
        </p:spPr>
        <p:txBody>
          <a:bodyPr/>
          <a:lstStyle/>
          <a:p>
            <a:r>
              <a:rPr lang="en-US" sz="1800" dirty="0"/>
              <a:t>Three events occurred on</a:t>
            </a:r>
          </a:p>
          <a:p>
            <a:pPr lvl="1"/>
            <a:r>
              <a:rPr lang="en-US" sz="1600" dirty="0"/>
              <a:t>November 7, 2023, @ 14:01</a:t>
            </a:r>
          </a:p>
          <a:p>
            <a:pPr lvl="1"/>
            <a:r>
              <a:rPr lang="en-US" sz="1600" dirty="0"/>
              <a:t>December 10, 2023, @ 01:04</a:t>
            </a:r>
          </a:p>
          <a:p>
            <a:pPr lvl="1"/>
            <a:r>
              <a:rPr lang="en-US" sz="1600" dirty="0"/>
              <a:t>January 16, 2024, @ 03:45</a:t>
            </a:r>
          </a:p>
          <a:p>
            <a:pPr marL="342891" lvl="1" indent="0">
              <a:buNone/>
            </a:pPr>
            <a:endParaRPr lang="en-US" sz="1600" dirty="0"/>
          </a:p>
          <a:p>
            <a:r>
              <a:rPr lang="en-US" sz="1800" dirty="0"/>
              <a:t>All three events preceded by normally cleared faults followed by large temporary reduction of wind generation during fault and small post-disturbance loss of generation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8B841-7452-4E37-89E9-5408D140A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5FE3EC-C2AE-2A17-90F8-BE1DEB552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429000"/>
            <a:ext cx="113347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0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7,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@ 14:00:50, fault occurred on 138 kV in South Texas followed by temporary reduction and post-disturbance MW losses shown below </a:t>
            </a:r>
          </a:p>
          <a:p>
            <a:r>
              <a:rPr lang="en-US" sz="1800" dirty="0"/>
              <a:t>All wind facilities, no significant reduction in solar</a:t>
            </a:r>
          </a:p>
          <a:p>
            <a:r>
              <a:rPr lang="en-US" sz="1800" dirty="0"/>
              <a:t>System frequency dropped 0.028 Hz and recovered in 5 seconds</a:t>
            </a:r>
          </a:p>
          <a:p>
            <a:r>
              <a:rPr lang="en-US" sz="1800" dirty="0"/>
              <a:t>Reclose attempt 30 seconds later, results below based on performance during original fault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9EEB47-4DAE-DB18-F1D8-C7268DCE1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830571"/>
            <a:ext cx="11074219" cy="286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7,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RFIs went out to facilities that did not return to near pre-disturbance output within 2 seconds                 (Plants F,G,L,M, and P).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Plants F,G,L, and M reported turbines tripping due to grid voltage disturbance and working with OEMs to review ride-through settings.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Plant P did not have turbines trip but had a slow recovery. Similar performance seen during Jan.16, 2024 event. RE currently investigating.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Plants D,E,K,N, and Q all have OEM4 turbines and had similar performance in which real power drops by ~1/2 and takes ~2 seconds to recover to pre-disturbance output.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ERCOT will evaluate with OEM4 to determine if this is expected performance and if improvements are feasible.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9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P Performance for November 7,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C453F64-6366-5886-DDFE-38598287B8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574" y="902493"/>
            <a:ext cx="7033310" cy="5053013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C864D7-EAF9-31C7-A8CA-2C58AC3A4573}"/>
              </a:ext>
            </a:extLst>
          </p:cNvPr>
          <p:cNvSpPr txBox="1"/>
          <p:nvPr/>
        </p:nvSpPr>
        <p:spPr>
          <a:xfrm>
            <a:off x="7639940" y="902493"/>
            <a:ext cx="41456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C-phase voltage drops to 0.88pu and recovers in ~100 ms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Both units drop active power after voltage recovers and slowly begin to recover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fault occurs 30 seconds later and active power drops again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Units recover to near pre-disturbance output ~1.5 minutes after original fault</a:t>
            </a:r>
          </a:p>
        </p:txBody>
      </p:sp>
    </p:spTree>
    <p:extLst>
      <p:ext uri="{BB962C8B-B14F-4D97-AF65-F5344CB8AC3E}">
        <p14:creationId xmlns:p14="http://schemas.microsoft.com/office/powerpoint/2010/main" val="1924831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9281-EB16-0779-8FAA-2CEC046C6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Q Performance for November 7, 2023,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6FA3-3788-570F-D401-3C2B980B4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2849" y="1037222"/>
            <a:ext cx="4162751" cy="2936571"/>
          </a:xfrm>
        </p:spPr>
        <p:txBody>
          <a:bodyPr/>
          <a:lstStyle/>
          <a:p>
            <a:r>
              <a:rPr lang="en-US" sz="1800" dirty="0"/>
              <a:t>Positive sequence voltage drops to 0.82pu and recovers in 100 ms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Active power drops to ~1/2 pre-disturbance output and recovers in ~2 seconds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Similar performance for all facilities with OEM4 turbines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78532-D7EB-9D64-07C9-8FB7823D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1D72CF-A09D-5905-CF9B-8C90BC4BB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41462"/>
            <a:ext cx="6883163" cy="52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81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500F-7A59-FAF7-DCF2-2B272CDE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Q Model Validation for Nov.7 Event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80709C-5DD5-FB5C-96EE-9B10D2FEF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2416" y="990600"/>
            <a:ext cx="8407168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F4635-6623-2462-912B-6688E7E60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9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December 10,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@ 01:03:52, fault occurred on 138 kV in South Texas followed by temporary reduction and post- disturbance MW losses shown below </a:t>
            </a:r>
          </a:p>
          <a:p>
            <a:r>
              <a:rPr lang="en-US" sz="1800" dirty="0"/>
              <a:t>All wind facilities</a:t>
            </a:r>
          </a:p>
          <a:p>
            <a:r>
              <a:rPr lang="en-US" sz="1800" dirty="0"/>
              <a:t>System frequency dropped 0.063 Hz and recovered in 7 seconds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EECCC-6F5B-6C67-EBE0-7695BF2B2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20" y="2579494"/>
            <a:ext cx="11035330" cy="247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5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836D-04A9-D3FF-1452-61A04DEF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December 10, 2023,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63C8-EC19-F818-802F-8EAB3E86C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9C3DE-2C2C-2DE3-42CF-A043E1D23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 RFIs went out for this event. ERCOT did not identify and perform full analysis at time of event due to the small amount of post-disturbance MW loss.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Plant O had similar performance issues for Jan. 16, 2024, event and ERCOT has since sent RFI to this RE.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Other post-disturbance losses were quite small relative to pre-disturbance output (&lt;5%).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Similar performance seen for facilities with OEM4 turbines, which accounted for 700 MW of temporary reduction during fault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563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F82F0925-3B0A-418E-B0C8-FF9AE02BB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33552</TotalTime>
  <Words>1047</Words>
  <Application>Microsoft Office PowerPoint</Application>
  <PresentationFormat>Widescreen</PresentationFormat>
  <Paragraphs>159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1_Custom Design</vt:lpstr>
      <vt:lpstr>1_Office Theme</vt:lpstr>
      <vt:lpstr>2_Office Theme</vt:lpstr>
      <vt:lpstr>3_Office Theme</vt:lpstr>
      <vt:lpstr>2_Custom Design</vt:lpstr>
      <vt:lpstr>PowerPoint Presentation</vt:lpstr>
      <vt:lpstr>Overview of Events</vt:lpstr>
      <vt:lpstr>November 7, 2023, Event</vt:lpstr>
      <vt:lpstr>November 7, 2023, Event</vt:lpstr>
      <vt:lpstr>Plant P Performance for November 7, 2023, Event</vt:lpstr>
      <vt:lpstr>Plant Q Performance for November 7, 2023, Event</vt:lpstr>
      <vt:lpstr>Plant Q Model Validation for Nov.7 Event</vt:lpstr>
      <vt:lpstr>December 10, 2023, Event</vt:lpstr>
      <vt:lpstr>December 10, 2023, Event</vt:lpstr>
      <vt:lpstr>Plant O Performance for December 10, 2023, Event</vt:lpstr>
      <vt:lpstr>Plant E Performance for December 10, 2023, Event</vt:lpstr>
      <vt:lpstr>January 16, 2024, Event</vt:lpstr>
      <vt:lpstr>January 16, 2024, Event</vt:lpstr>
      <vt:lpstr>Plant B Performance for January 16, 2024, Event</vt:lpstr>
      <vt:lpstr>Plant D Performance for January 16, 2024, Event</vt:lpstr>
      <vt:lpstr>Questions for OEMs and REs</vt:lpstr>
      <vt:lpstr>PowerPoint Presentation</vt:lpstr>
    </vt:vector>
  </TitlesOfParts>
  <Manager/>
  <Company>The Electric Reliability Council of Texas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Pysh, Danya</dc:creator>
  <cp:keywords/>
  <dc:description/>
  <cp:lastModifiedBy>Gravois, Patrick</cp:lastModifiedBy>
  <cp:revision>750</cp:revision>
  <cp:lastPrinted>2021-11-22T18:26:12Z</cp:lastPrinted>
  <dcterms:created xsi:type="dcterms:W3CDTF">2016-01-21T15:20:31Z</dcterms:created>
  <dcterms:modified xsi:type="dcterms:W3CDTF">2024-03-06T13:14:50Z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2024-02-26T18:30:44Z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c532ed66-94cb-4209-949a-f6300544f57c</vt:lpwstr>
  </property>
  <property fmtid="{D5CDD505-2E9C-101B-9397-08002B2CF9AE}" pid="9" name="MSIP_Label_7084cbda-52b8-46fb-a7b7-cb5bd465ed85_ContentBits">
    <vt:lpwstr>0</vt:lpwstr>
  </property>
</Properties>
</file>