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 id="2147483666" r:id="rId6"/>
    <p:sldMasterId id="2147483670" r:id="rId7"/>
    <p:sldMasterId id="2147483687" r:id="rId8"/>
  </p:sldMasterIdLst>
  <p:notesMasterIdLst>
    <p:notesMasterId r:id="rId19"/>
  </p:notesMasterIdLst>
  <p:handoutMasterIdLst>
    <p:handoutMasterId r:id="rId20"/>
  </p:handoutMasterIdLst>
  <p:sldIdLst>
    <p:sldId id="339" r:id="rId9"/>
    <p:sldId id="400" r:id="rId10"/>
    <p:sldId id="396" r:id="rId11"/>
    <p:sldId id="401" r:id="rId12"/>
    <p:sldId id="402" r:id="rId13"/>
    <p:sldId id="397" r:id="rId14"/>
    <p:sldId id="403" r:id="rId15"/>
    <p:sldId id="398" r:id="rId16"/>
    <p:sldId id="399" r:id="rId17"/>
    <p:sldId id="305" r:id="rId18"/>
  </p:sldIdLst>
  <p:sldSz cx="12192000" cy="6858000"/>
  <p:notesSz cx="6400800" cy="117284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6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4" clrIdx="0">
    <p:extLst>
      <p:ext uri="{19B8F6BF-5375-455C-9EA6-DF929625EA0E}">
        <p15:presenceInfo xmlns:p15="http://schemas.microsoft.com/office/powerpoint/2012/main" userId="S-1-5-21-639947351-343809578-3807592339-28080" providerId="AD"/>
      </p:ext>
    </p:extLst>
  </p:cmAuthor>
  <p:cmAuthor id="2" name="Woodfin, Dan" initials="WD" lastIdx="4" clrIdx="1">
    <p:extLst>
      <p:ext uri="{19B8F6BF-5375-455C-9EA6-DF929625EA0E}">
        <p15:presenceInfo xmlns:p15="http://schemas.microsoft.com/office/powerpoint/2012/main" userId="S-1-5-21-639947351-343809578-3807592339-4693" providerId="AD"/>
      </p:ext>
    </p:extLst>
  </p:cmAuthor>
  <p:cmAuthor id="3" name="Lee, Alex" initials="LA" lastIdx="7" clrIdx="2">
    <p:extLst>
      <p:ext uri="{19B8F6BF-5375-455C-9EA6-DF929625EA0E}">
        <p15:presenceInfo xmlns:p15="http://schemas.microsoft.com/office/powerpoint/2012/main" userId="S-1-5-21-639947351-343809578-3807592339-12908" providerId="AD"/>
      </p:ext>
    </p:extLst>
  </p:cmAuthor>
  <p:cmAuthor id="4" name="David Beshear" initials="DB" lastIdx="1" clrIdx="3">
    <p:extLst>
      <p:ext uri="{19B8F6BF-5375-455C-9EA6-DF929625EA0E}">
        <p15:presenceInfo xmlns:p15="http://schemas.microsoft.com/office/powerpoint/2012/main" userId="cf3445330a150728" providerId="Windows Live"/>
      </p:ext>
    </p:extLst>
  </p:cmAuthor>
  <p:cmAuthor id="5" name="Huang, Fred" initials="HF" lastIdx="1" clrIdx="4">
    <p:extLst>
      <p:ext uri="{19B8F6BF-5375-455C-9EA6-DF929625EA0E}">
        <p15:presenceInfo xmlns:p15="http://schemas.microsoft.com/office/powerpoint/2012/main" userId="S::Shun-Hsien.Huang@ercot.com::604a4aa9-2658-4d75-8cf1-9e07b94bae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E7F"/>
    <a:srgbClr val="00CE7D"/>
    <a:srgbClr val="FF8104"/>
    <a:srgbClr val="FF8300"/>
    <a:srgbClr val="807F7E"/>
    <a:srgbClr val="05ADC8"/>
    <a:srgbClr val="003764"/>
    <a:srgbClr val="6750B1"/>
    <a:srgbClr val="00683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52" autoAdjust="0"/>
    <p:restoredTop sz="85994" autoAdjust="0"/>
  </p:normalViewPr>
  <p:slideViewPr>
    <p:cSldViewPr snapToGrid="0" showGuides="1">
      <p:cViewPr varScale="1">
        <p:scale>
          <a:sx n="112" d="100"/>
          <a:sy n="112" d="100"/>
        </p:scale>
        <p:origin x="876" y="96"/>
      </p:cViewPr>
      <p:guideLst>
        <p:guide orient="horz" pos="840"/>
        <p:guide pos="672"/>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774260" cy="588825"/>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3625092" y="4"/>
            <a:ext cx="2774260" cy="588825"/>
          </a:xfrm>
          <a:prstGeom prst="rect">
            <a:avLst/>
          </a:prstGeom>
        </p:spPr>
        <p:txBody>
          <a:bodyPr vert="horz" lIns="94851" tIns="47425" rIns="94851" bIns="47425" rtlCol="0"/>
          <a:lstStyle>
            <a:lvl1pPr algn="r">
              <a:defRPr sz="1200"/>
            </a:lvl1pPr>
          </a:lstStyle>
          <a:p>
            <a:fld id="{F750BF31-E9A8-4E88-81E7-44C5092290FC}" type="datetimeFigureOut">
              <a:rPr lang="en-US" smtClean="0"/>
              <a:t>3/5/2024</a:t>
            </a:fld>
            <a:endParaRPr lang="en-US" dirty="0"/>
          </a:p>
        </p:txBody>
      </p:sp>
      <p:sp>
        <p:nvSpPr>
          <p:cNvPr id="4" name="Footer Placeholder 3"/>
          <p:cNvSpPr>
            <a:spLocks noGrp="1"/>
          </p:cNvSpPr>
          <p:nvPr>
            <p:ph type="ftr" sz="quarter" idx="2"/>
          </p:nvPr>
        </p:nvSpPr>
        <p:spPr>
          <a:xfrm>
            <a:off x="1" y="11139628"/>
            <a:ext cx="2774260" cy="588825"/>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625092" y="11139628"/>
            <a:ext cx="2774260" cy="588825"/>
          </a:xfrm>
          <a:prstGeom prst="rect">
            <a:avLst/>
          </a:prstGeom>
        </p:spPr>
        <p:txBody>
          <a:bodyPr vert="horz" lIns="94851" tIns="47425" rIns="94851" bIns="4742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773680" cy="586423"/>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3625639" y="1"/>
            <a:ext cx="2773680" cy="586423"/>
          </a:xfrm>
          <a:prstGeom prst="rect">
            <a:avLst/>
          </a:prstGeom>
        </p:spPr>
        <p:txBody>
          <a:bodyPr vert="horz" lIns="96653" tIns="48327" rIns="96653" bIns="48327" rtlCol="0"/>
          <a:lstStyle>
            <a:lvl1pPr algn="r">
              <a:defRPr sz="1200"/>
            </a:lvl1pPr>
          </a:lstStyle>
          <a:p>
            <a:fld id="{67EFB637-CCC9-4803-8851-F6915048CBB4}" type="datetimeFigureOut">
              <a:rPr lang="en-US" smtClean="0"/>
              <a:t>3/5/2024</a:t>
            </a:fld>
            <a:endParaRPr lang="en-US" dirty="0"/>
          </a:p>
        </p:txBody>
      </p:sp>
      <p:sp>
        <p:nvSpPr>
          <p:cNvPr id="4" name="Slide Image Placeholder 3"/>
          <p:cNvSpPr>
            <a:spLocks noGrp="1" noRot="1" noChangeAspect="1"/>
          </p:cNvSpPr>
          <p:nvPr>
            <p:ph type="sldImg" idx="2"/>
          </p:nvPr>
        </p:nvSpPr>
        <p:spPr>
          <a:xfrm>
            <a:off x="-709613" y="877888"/>
            <a:ext cx="7820026" cy="4398962"/>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640080" y="5571013"/>
            <a:ext cx="5120640" cy="527780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139992"/>
            <a:ext cx="2773680" cy="586423"/>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625639" y="11139992"/>
            <a:ext cx="2773680" cy="586423"/>
          </a:xfrm>
          <a:prstGeom prst="rect">
            <a:avLst/>
          </a:prstGeom>
        </p:spPr>
        <p:txBody>
          <a:bodyPr vert="horz" lIns="96653" tIns="48327" rIns="96653" bIns="4832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9613" y="877888"/>
            <a:ext cx="7820026" cy="43989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791417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70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18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1844403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4016007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046969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3944272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022032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5951580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69117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3761370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930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4651996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4425638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6876563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640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56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0517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13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717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79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726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81"/>
            <a:ext cx="2857587"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438913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99" r:id="rId4"/>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32559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175982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95644228-E23D-4DB1-95AA-7A7E14DE9877}"/>
              </a:ext>
            </a:extLst>
          </p:cNvPr>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5432A70C-CFBB-4A56-BEDD-670E9ECEBF7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33349" y="2876281"/>
            <a:ext cx="2857587" cy="1105445"/>
          </a:xfrm>
          <a:prstGeom prst="rect">
            <a:avLst/>
          </a:prstGeom>
        </p:spPr>
      </p:pic>
    </p:spTree>
    <p:extLst>
      <p:ext uri="{BB962C8B-B14F-4D97-AF65-F5344CB8AC3E}">
        <p14:creationId xmlns:p14="http://schemas.microsoft.com/office/powerpoint/2010/main" val="300640725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12703" y="2001096"/>
            <a:ext cx="6149281" cy="3939540"/>
          </a:xfrm>
          <a:prstGeom prst="rect">
            <a:avLst/>
          </a:prstGeom>
          <a:noFill/>
        </p:spPr>
        <p:txBody>
          <a:bodyPr wrap="square" rtlCol="0">
            <a:spAutoFit/>
          </a:bodyPr>
          <a:lstStyle/>
          <a:p>
            <a:pPr eaLnBrk="1" hangingPunct="1"/>
            <a:r>
              <a:rPr lang="en-US" altLang="en-US" sz="3200" b="1" dirty="0">
                <a:solidFill>
                  <a:schemeClr val="tx2"/>
                </a:solidFill>
              </a:rPr>
              <a:t>Odessa Events Update &amp; </a:t>
            </a:r>
          </a:p>
          <a:p>
            <a:pPr eaLnBrk="1" hangingPunct="1"/>
            <a:r>
              <a:rPr lang="en-US" altLang="en-US" sz="3200" b="1" dirty="0">
                <a:solidFill>
                  <a:schemeClr val="tx2"/>
                </a:solidFill>
              </a:rPr>
              <a:t>Follow up Efforts</a:t>
            </a:r>
          </a:p>
          <a:p>
            <a:pPr eaLnBrk="1" hangingPunct="1"/>
            <a:endParaRPr lang="en-US" altLang="en-US" sz="2400" dirty="0">
              <a:solidFill>
                <a:schemeClr val="tx2"/>
              </a:solidFill>
            </a:endParaRPr>
          </a:p>
          <a:p>
            <a:pPr eaLnBrk="1" hangingPunct="1"/>
            <a:endParaRPr lang="en-US" altLang="en-US" dirty="0">
              <a:solidFill>
                <a:schemeClr val="tx2"/>
              </a:solidFill>
            </a:endParaRPr>
          </a:p>
          <a:p>
            <a:pPr eaLnBrk="1" hangingPunct="1"/>
            <a:r>
              <a:rPr lang="en-US" altLang="en-US" dirty="0">
                <a:solidFill>
                  <a:schemeClr val="tx2"/>
                </a:solidFill>
              </a:rPr>
              <a:t> </a:t>
            </a:r>
          </a:p>
          <a:p>
            <a:pPr eaLnBrk="1" hangingPunct="1"/>
            <a:endParaRPr lang="en-US" altLang="en-US" dirty="0">
              <a:solidFill>
                <a:schemeClr val="tx2"/>
              </a:solidFill>
            </a:endParaRPr>
          </a:p>
          <a:p>
            <a:pPr eaLnBrk="1" hangingPunct="1"/>
            <a:r>
              <a:rPr lang="en-US" altLang="en-US" dirty="0">
                <a:solidFill>
                  <a:schemeClr val="tx2"/>
                </a:solidFill>
              </a:rPr>
              <a:t>Patrick Gravois</a:t>
            </a:r>
          </a:p>
          <a:p>
            <a:pPr eaLnBrk="1" hangingPunct="1"/>
            <a:r>
              <a:rPr lang="en-US" altLang="en-US" dirty="0">
                <a:solidFill>
                  <a:schemeClr val="tx2"/>
                </a:solidFill>
              </a:rPr>
              <a:t>Operations Engineer – Operations Analysis</a:t>
            </a:r>
          </a:p>
          <a:p>
            <a:pPr eaLnBrk="1" hangingPunct="1"/>
            <a:endParaRPr lang="en-US" altLang="en-US" dirty="0">
              <a:solidFill>
                <a:schemeClr val="tx2"/>
              </a:solidFill>
            </a:endParaRPr>
          </a:p>
          <a:p>
            <a:pPr eaLnBrk="1" hangingPunct="1"/>
            <a:endParaRPr lang="en-US" altLang="en-US" dirty="0">
              <a:solidFill>
                <a:schemeClr val="tx2"/>
              </a:solidFill>
            </a:endParaRPr>
          </a:p>
          <a:p>
            <a:pPr eaLnBrk="1" hangingPunct="1"/>
            <a:r>
              <a:rPr lang="en-US" altLang="en-US" dirty="0">
                <a:solidFill>
                  <a:schemeClr val="tx2"/>
                </a:solidFill>
              </a:rPr>
              <a:t>IBRWG Meeting</a:t>
            </a:r>
          </a:p>
          <a:p>
            <a:pPr eaLnBrk="1" hangingPunct="1"/>
            <a:r>
              <a:rPr lang="en-US" altLang="en-US" dirty="0">
                <a:solidFill>
                  <a:schemeClr val="tx2"/>
                </a:solidFill>
              </a:rPr>
              <a:t>March 8, 2024</a:t>
            </a:r>
          </a:p>
        </p:txBody>
      </p:sp>
    </p:spTree>
    <p:extLst>
      <p:ext uri="{BB962C8B-B14F-4D97-AF65-F5344CB8AC3E}">
        <p14:creationId xmlns:p14="http://schemas.microsoft.com/office/powerpoint/2010/main" val="3082471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2133605"/>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9E4B-31E2-6441-C56D-BF358A183CD2}"/>
              </a:ext>
            </a:extLst>
          </p:cNvPr>
          <p:cNvSpPr>
            <a:spLocks noGrp="1"/>
          </p:cNvSpPr>
          <p:nvPr>
            <p:ph type="title"/>
          </p:nvPr>
        </p:nvSpPr>
        <p:spPr/>
        <p:txBody>
          <a:bodyPr/>
          <a:lstStyle/>
          <a:p>
            <a:r>
              <a:rPr lang="en-US" dirty="0"/>
              <a:t>TMEIC Facilities Update</a:t>
            </a:r>
          </a:p>
        </p:txBody>
      </p:sp>
      <p:sp>
        <p:nvSpPr>
          <p:cNvPr id="3" name="Content Placeholder 2">
            <a:extLst>
              <a:ext uri="{FF2B5EF4-FFF2-40B4-BE49-F238E27FC236}">
                <a16:creationId xmlns:a16="http://schemas.microsoft.com/office/drawing/2014/main" id="{ECBA29A3-55F3-B477-004B-C5513F2452C8}"/>
              </a:ext>
            </a:extLst>
          </p:cNvPr>
          <p:cNvSpPr>
            <a:spLocks noGrp="1"/>
          </p:cNvSpPr>
          <p:nvPr>
            <p:ph idx="1"/>
          </p:nvPr>
        </p:nvSpPr>
        <p:spPr/>
        <p:txBody>
          <a:bodyPr/>
          <a:lstStyle/>
          <a:p>
            <a:r>
              <a:rPr lang="en-US" sz="1800" dirty="0"/>
              <a:t>Corrective actions identified and implemented for systemic issues</a:t>
            </a:r>
          </a:p>
          <a:p>
            <a:pPr lvl="1">
              <a:buFont typeface="Wingdings" panose="05000000000000000000" pitchFamily="2" charset="2"/>
              <a:buChar char="Ø"/>
            </a:pPr>
            <a:r>
              <a:rPr lang="en-US" sz="1600" dirty="0"/>
              <a:t>PLL Loss of Synch – Disable (Odessa 2021)</a:t>
            </a:r>
          </a:p>
          <a:p>
            <a:pPr lvl="1">
              <a:buFont typeface="Wingdings" panose="05000000000000000000" pitchFamily="2" charset="2"/>
              <a:buChar char="Ø"/>
            </a:pPr>
            <a:r>
              <a:rPr lang="en-US" sz="1600" dirty="0"/>
              <a:t>Volt Phase Jump – Disable or increase threshold to 35⁰</a:t>
            </a:r>
          </a:p>
          <a:p>
            <a:pPr lvl="1">
              <a:buFont typeface="Wingdings" panose="05000000000000000000" pitchFamily="2" charset="2"/>
              <a:buChar char="Ø"/>
            </a:pPr>
            <a:r>
              <a:rPr lang="en-US" sz="1600" dirty="0"/>
              <a:t>AC Overvoltage – Increase threshold to 1.4pu; decrease k- factor</a:t>
            </a:r>
          </a:p>
          <a:p>
            <a:pPr lvl="1">
              <a:buFont typeface="Wingdings" panose="05000000000000000000" pitchFamily="2" charset="2"/>
              <a:buChar char="Ø"/>
            </a:pPr>
            <a:r>
              <a:rPr lang="en-US" sz="1600" dirty="0"/>
              <a:t>AC Overcurrent – Implement overcurrent mitigation firmware update developed by TMEIC</a:t>
            </a:r>
          </a:p>
          <a:p>
            <a:pPr marL="342891" lvl="1" indent="0">
              <a:buNone/>
            </a:pPr>
            <a:endParaRPr lang="en-US" sz="1600" dirty="0"/>
          </a:p>
          <a:p>
            <a:r>
              <a:rPr lang="en-US" sz="1800" dirty="0"/>
              <a:t>All the above have been implemented in the field for Odessa affected facilities with the following exceptions:</a:t>
            </a:r>
          </a:p>
          <a:p>
            <a:pPr lvl="1">
              <a:buFont typeface="Wingdings" panose="05000000000000000000" pitchFamily="2" charset="2"/>
              <a:buChar char="Ø"/>
            </a:pPr>
            <a:r>
              <a:rPr lang="en-US" sz="1600" dirty="0"/>
              <a:t>Plant B – Have not implemented K-factor reduction due to decision to model first (did not trip on overvoltage)</a:t>
            </a:r>
          </a:p>
          <a:p>
            <a:pPr lvl="1">
              <a:buFont typeface="Wingdings" panose="05000000000000000000" pitchFamily="2" charset="2"/>
              <a:buChar char="Ø"/>
            </a:pPr>
            <a:r>
              <a:rPr lang="en-US" sz="1600" dirty="0"/>
              <a:t>Plant C/D – Have not implemented overcurrent mitigation; waited on model approval before scheduling additional field work (did not trip on AC overcurrent protection)</a:t>
            </a:r>
          </a:p>
          <a:p>
            <a:pPr lvl="1">
              <a:buFont typeface="Wingdings" panose="05000000000000000000" pitchFamily="2" charset="2"/>
              <a:buChar char="Ø"/>
            </a:pPr>
            <a:endParaRPr lang="en-US" sz="1600" dirty="0"/>
          </a:p>
          <a:p>
            <a:r>
              <a:rPr lang="en-US" sz="1751" dirty="0"/>
              <a:t>Only 2 out of affected 8 facilities have provided updated models to ERCOT.</a:t>
            </a:r>
          </a:p>
          <a:p>
            <a:pPr lvl="1">
              <a:buFont typeface="Wingdings" panose="05000000000000000000" pitchFamily="2" charset="2"/>
              <a:buChar char="Ø"/>
            </a:pPr>
            <a:r>
              <a:rPr lang="en-US" sz="1600" dirty="0"/>
              <a:t>Per Planning Guides, RE has 30 days to resubmit models once changes are made in the field</a:t>
            </a:r>
          </a:p>
          <a:p>
            <a:pPr lvl="1">
              <a:buFont typeface="Wingdings" panose="05000000000000000000" pitchFamily="2" charset="2"/>
              <a:buChar char="Ø"/>
            </a:pPr>
            <a:r>
              <a:rPr lang="en-US" sz="1600" dirty="0"/>
              <a:t>ERM included which facilities had not resubmitted models in Odessa report to PUCT</a:t>
            </a:r>
          </a:p>
          <a:p>
            <a:pPr lvl="1">
              <a:buFont typeface="Wingdings" panose="05000000000000000000" pitchFamily="2" charset="2"/>
              <a:buChar char="Ø"/>
            </a:pPr>
            <a:r>
              <a:rPr lang="en-US" sz="1600" dirty="0"/>
              <a:t>ERCOT will continue to follow up with REs to get these models updated, submitted, and approved</a:t>
            </a:r>
          </a:p>
        </p:txBody>
      </p:sp>
      <p:sp>
        <p:nvSpPr>
          <p:cNvPr id="4" name="Slide Number Placeholder 3">
            <a:extLst>
              <a:ext uri="{FF2B5EF4-FFF2-40B4-BE49-F238E27FC236}">
                <a16:creationId xmlns:a16="http://schemas.microsoft.com/office/drawing/2014/main" id="{6D0D881B-60B9-4205-5765-D4ABE8380B77}"/>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227565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42E03-D098-AC0F-D5EF-88356E1FC210}"/>
              </a:ext>
            </a:extLst>
          </p:cNvPr>
          <p:cNvSpPr>
            <a:spLocks noGrp="1"/>
          </p:cNvSpPr>
          <p:nvPr>
            <p:ph type="title"/>
          </p:nvPr>
        </p:nvSpPr>
        <p:spPr/>
        <p:txBody>
          <a:bodyPr/>
          <a:lstStyle/>
          <a:p>
            <a:r>
              <a:rPr lang="en-US" dirty="0"/>
              <a:t>TMEIC Facilities Update</a:t>
            </a:r>
          </a:p>
        </p:txBody>
      </p:sp>
      <p:sp>
        <p:nvSpPr>
          <p:cNvPr id="4" name="Slide Number Placeholder 3">
            <a:extLst>
              <a:ext uri="{FF2B5EF4-FFF2-40B4-BE49-F238E27FC236}">
                <a16:creationId xmlns:a16="http://schemas.microsoft.com/office/drawing/2014/main" id="{3AC51208-B9F8-1057-9316-F1E3FD8E69D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pic>
        <p:nvPicPr>
          <p:cNvPr id="9" name="Content Placeholder 8">
            <a:extLst>
              <a:ext uri="{FF2B5EF4-FFF2-40B4-BE49-F238E27FC236}">
                <a16:creationId xmlns:a16="http://schemas.microsoft.com/office/drawing/2014/main" id="{907C7407-D5C6-1F36-12B4-73A9277D8DC8}"/>
              </a:ext>
            </a:extLst>
          </p:cNvPr>
          <p:cNvPicPr>
            <a:picLocks noGrp="1" noChangeAspect="1"/>
          </p:cNvPicPr>
          <p:nvPr>
            <p:ph idx="1"/>
          </p:nvPr>
        </p:nvPicPr>
        <p:blipFill>
          <a:blip r:embed="rId2"/>
          <a:stretch>
            <a:fillRect/>
          </a:stretch>
        </p:blipFill>
        <p:spPr>
          <a:xfrm>
            <a:off x="406400" y="1175765"/>
            <a:ext cx="11379200" cy="4682683"/>
          </a:xfrm>
          <a:prstGeom prst="rect">
            <a:avLst/>
          </a:prstGeom>
        </p:spPr>
      </p:pic>
    </p:spTree>
    <p:extLst>
      <p:ext uri="{BB962C8B-B14F-4D97-AF65-F5344CB8AC3E}">
        <p14:creationId xmlns:p14="http://schemas.microsoft.com/office/powerpoint/2010/main" val="329346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CA0E-1D4F-1D67-B3C5-1DBD397D6156}"/>
              </a:ext>
            </a:extLst>
          </p:cNvPr>
          <p:cNvSpPr>
            <a:spLocks noGrp="1"/>
          </p:cNvSpPr>
          <p:nvPr>
            <p:ph type="title"/>
          </p:nvPr>
        </p:nvSpPr>
        <p:spPr/>
        <p:txBody>
          <a:bodyPr/>
          <a:lstStyle/>
          <a:p>
            <a:r>
              <a:rPr lang="en-US" dirty="0"/>
              <a:t>Follow up with Other Facilities with TMEIC inverters</a:t>
            </a:r>
          </a:p>
        </p:txBody>
      </p:sp>
      <p:sp>
        <p:nvSpPr>
          <p:cNvPr id="3" name="Content Placeholder 2">
            <a:extLst>
              <a:ext uri="{FF2B5EF4-FFF2-40B4-BE49-F238E27FC236}">
                <a16:creationId xmlns:a16="http://schemas.microsoft.com/office/drawing/2014/main" id="{28B39D4C-BFD5-B7DF-4796-2F1E802D8209}"/>
              </a:ext>
            </a:extLst>
          </p:cNvPr>
          <p:cNvSpPr>
            <a:spLocks noGrp="1"/>
          </p:cNvSpPr>
          <p:nvPr>
            <p:ph idx="1"/>
          </p:nvPr>
        </p:nvSpPr>
        <p:spPr>
          <a:xfrm>
            <a:off x="406400" y="762000"/>
            <a:ext cx="11379200" cy="5493521"/>
          </a:xfrm>
        </p:spPr>
        <p:txBody>
          <a:bodyPr/>
          <a:lstStyle/>
          <a:p>
            <a:r>
              <a:rPr lang="en-US" sz="1600" dirty="0"/>
              <a:t>ERCOT sent out a Market Notice on Sept. 8, 2023, instructing REs owning facilities with TMEIC inverters to perform the following actions:</a:t>
            </a:r>
          </a:p>
          <a:p>
            <a:pPr lvl="1">
              <a:buFont typeface="Wingdings" panose="05000000000000000000" pitchFamily="2" charset="2"/>
              <a:buChar char="Ø"/>
            </a:pPr>
            <a:r>
              <a:rPr lang="en-US" sz="1400" dirty="0"/>
              <a:t>Consult with TMEIC to determine if AC overcurrent mitigation firmware update needs to be implemented at their facility or facilities.</a:t>
            </a:r>
          </a:p>
          <a:p>
            <a:pPr lvl="1">
              <a:buFont typeface="Wingdings" panose="05000000000000000000" pitchFamily="2" charset="2"/>
              <a:buChar char="Ø"/>
            </a:pPr>
            <a:r>
              <a:rPr lang="en-US" sz="1400" dirty="0"/>
              <a:t>Consult with TMEIC about recommendations regarding overvoltage protection settings, PDR setting (Volt Phase Jump), ramp rate settings, etc.</a:t>
            </a:r>
          </a:p>
          <a:p>
            <a:pPr lvl="1">
              <a:buFont typeface="Wingdings" panose="05000000000000000000" pitchFamily="2" charset="2"/>
              <a:buChar char="Ø"/>
            </a:pPr>
            <a:r>
              <a:rPr lang="en-US" sz="1400" dirty="0"/>
              <a:t>If updates and/or settings changes are required, the RE should schedule a date for TMEIC to implement required changes at the facility.</a:t>
            </a:r>
          </a:p>
          <a:p>
            <a:pPr lvl="1">
              <a:buFont typeface="Wingdings" panose="05000000000000000000" pitchFamily="2" charset="2"/>
              <a:buChar char="Ø"/>
            </a:pPr>
            <a:r>
              <a:rPr lang="en-US" sz="1400" dirty="0"/>
              <a:t>By Oct. 20, 2023, RE shall notify ERCOT with either: </a:t>
            </a:r>
          </a:p>
          <a:p>
            <a:pPr lvl="2">
              <a:buFont typeface="Wingdings" panose="05000000000000000000" pitchFamily="2" charset="2"/>
              <a:buChar char="§"/>
            </a:pPr>
            <a:r>
              <a:rPr lang="en-US" sz="1400" dirty="0"/>
              <a:t>A statement that the inverters already have the overcurrent mitigation update and recommended protection settings; or</a:t>
            </a:r>
          </a:p>
          <a:p>
            <a:pPr lvl="2">
              <a:buFont typeface="Wingdings" panose="05000000000000000000" pitchFamily="2" charset="2"/>
              <a:buChar char="§"/>
            </a:pPr>
            <a:r>
              <a:rPr lang="en-US" sz="1400" dirty="0"/>
              <a:t>A plan and timeline for implementing the necessary changes</a:t>
            </a:r>
          </a:p>
          <a:p>
            <a:pPr marL="685783" lvl="2" indent="0">
              <a:buNone/>
            </a:pPr>
            <a:endParaRPr lang="en-US" sz="1400" dirty="0"/>
          </a:p>
          <a:p>
            <a:r>
              <a:rPr lang="en-US" sz="1600" dirty="0"/>
              <a:t>ERCOT tracked responses from the 28 facilities that were identified with TMEIC inverters. As to date:</a:t>
            </a:r>
          </a:p>
          <a:p>
            <a:pPr lvl="1">
              <a:buFont typeface="Wingdings" panose="05000000000000000000" pitchFamily="2" charset="2"/>
              <a:buChar char="Ø"/>
            </a:pPr>
            <a:r>
              <a:rPr lang="en-US" sz="1400" dirty="0"/>
              <a:t>11 facilities have up to date firmware and recommended protection settings</a:t>
            </a:r>
          </a:p>
          <a:p>
            <a:pPr lvl="1">
              <a:buFont typeface="Wingdings" panose="05000000000000000000" pitchFamily="2" charset="2"/>
              <a:buChar char="Ø"/>
            </a:pPr>
            <a:r>
              <a:rPr lang="en-US" sz="1400" dirty="0"/>
              <a:t>9 facilities have work scheduled to be complete by EOY</a:t>
            </a:r>
          </a:p>
          <a:p>
            <a:pPr lvl="1">
              <a:buFont typeface="Wingdings" panose="05000000000000000000" pitchFamily="2" charset="2"/>
              <a:buChar char="Ø"/>
            </a:pPr>
            <a:r>
              <a:rPr lang="en-US" sz="1400" dirty="0"/>
              <a:t>7 facilities have consulted with TMEIC and are in progress of developing scope of work to be completed and timeline</a:t>
            </a:r>
          </a:p>
          <a:p>
            <a:pPr lvl="1">
              <a:buFont typeface="Wingdings" panose="05000000000000000000" pitchFamily="2" charset="2"/>
              <a:buChar char="Ø"/>
            </a:pPr>
            <a:r>
              <a:rPr lang="en-US" sz="1400" dirty="0"/>
              <a:t>1 facility has not responded</a:t>
            </a:r>
          </a:p>
          <a:p>
            <a:pPr lvl="1">
              <a:buFont typeface="Wingdings" panose="05000000000000000000" pitchFamily="2" charset="2"/>
              <a:buChar char="Ø"/>
            </a:pPr>
            <a:endParaRPr lang="en-US" sz="1400" dirty="0"/>
          </a:p>
          <a:p>
            <a:r>
              <a:rPr lang="en-US" sz="1600" dirty="0"/>
              <a:t>ERCOT also followed up with all facilities with TMEIC inverters after Odessa 2021 event to ensure PLL Loss of Synch was disabled. 100% responded that the function was or had been disabled.</a:t>
            </a:r>
          </a:p>
          <a:p>
            <a:endParaRPr lang="en-US" sz="1600" dirty="0"/>
          </a:p>
          <a:p>
            <a:r>
              <a:rPr lang="en-US" sz="1600" dirty="0"/>
              <a:t>TMEIC notified ERCOT that all new projects will have the up-to-date firmware with overcurrent mitigation and recommended protection settings.</a:t>
            </a:r>
          </a:p>
          <a:p>
            <a:endParaRPr lang="en-US" sz="1700" dirty="0"/>
          </a:p>
          <a:p>
            <a:pPr lvl="1">
              <a:buFont typeface="Wingdings" panose="05000000000000000000" pitchFamily="2" charset="2"/>
              <a:buChar char="Ø"/>
            </a:pPr>
            <a:endParaRPr lang="en-US" sz="1549" dirty="0"/>
          </a:p>
          <a:p>
            <a:pPr lvl="2">
              <a:buFont typeface="Courier New" panose="02070309020205020404" pitchFamily="49" charset="0"/>
              <a:buChar char="o"/>
            </a:pPr>
            <a:endParaRPr lang="en-US" dirty="0"/>
          </a:p>
          <a:p>
            <a:pPr lvl="1">
              <a:buFont typeface="Wingdings" panose="05000000000000000000" pitchFamily="2" charset="2"/>
              <a:buChar char="Ø"/>
            </a:pPr>
            <a:endParaRPr lang="en-US" dirty="0"/>
          </a:p>
        </p:txBody>
      </p:sp>
      <p:sp>
        <p:nvSpPr>
          <p:cNvPr id="4" name="Slide Number Placeholder 3">
            <a:extLst>
              <a:ext uri="{FF2B5EF4-FFF2-40B4-BE49-F238E27FC236}">
                <a16:creationId xmlns:a16="http://schemas.microsoft.com/office/drawing/2014/main" id="{8088806F-A440-32CF-CC98-B7368F9C5C24}"/>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72125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6BC6-E18D-6BCC-BFCC-BDEA7CE6F5D2}"/>
              </a:ext>
            </a:extLst>
          </p:cNvPr>
          <p:cNvSpPr>
            <a:spLocks noGrp="1"/>
          </p:cNvSpPr>
          <p:nvPr>
            <p:ph type="title"/>
          </p:nvPr>
        </p:nvSpPr>
        <p:spPr/>
        <p:txBody>
          <a:bodyPr/>
          <a:lstStyle/>
          <a:p>
            <a:r>
              <a:rPr lang="en-US" dirty="0"/>
              <a:t>Power Electronics Facilities Update</a:t>
            </a:r>
          </a:p>
        </p:txBody>
      </p:sp>
      <p:sp>
        <p:nvSpPr>
          <p:cNvPr id="4" name="Slide Number Placeholder 3">
            <a:extLst>
              <a:ext uri="{FF2B5EF4-FFF2-40B4-BE49-F238E27FC236}">
                <a16:creationId xmlns:a16="http://schemas.microsoft.com/office/drawing/2014/main" id="{D55B33D2-9F6F-35C0-3335-16FC7F89C3B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
        <p:nvSpPr>
          <p:cNvPr id="5" name="Content Placeholder 4">
            <a:extLst>
              <a:ext uri="{FF2B5EF4-FFF2-40B4-BE49-F238E27FC236}">
                <a16:creationId xmlns:a16="http://schemas.microsoft.com/office/drawing/2014/main" id="{7E07E585-FB66-FCE7-B50E-211ED789C909}"/>
              </a:ext>
            </a:extLst>
          </p:cNvPr>
          <p:cNvSpPr>
            <a:spLocks noGrp="1"/>
          </p:cNvSpPr>
          <p:nvPr>
            <p:ph idx="1"/>
          </p:nvPr>
        </p:nvSpPr>
        <p:spPr/>
        <p:txBody>
          <a:bodyPr/>
          <a:lstStyle/>
          <a:p>
            <a:r>
              <a:rPr lang="en-US" sz="1600" dirty="0"/>
              <a:t>Issues identified in Power Electronic facilities were not as systemic as those with TMEIC inverters</a:t>
            </a:r>
          </a:p>
          <a:p>
            <a:r>
              <a:rPr lang="en-US" sz="1600" dirty="0"/>
              <a:t>Plant K/L has legacy inverters that continue to have ride-through performance issues</a:t>
            </a:r>
          </a:p>
          <a:p>
            <a:pPr lvl="1">
              <a:buFont typeface="Wingdings" panose="05000000000000000000" pitchFamily="2" charset="2"/>
              <a:buChar char="Ø"/>
            </a:pPr>
            <a:r>
              <a:rPr lang="en-US" sz="1400" dirty="0"/>
              <a:t>ERCOT continued to work with RE after multiple events with similar ride-through performance issues</a:t>
            </a:r>
          </a:p>
          <a:p>
            <a:pPr lvl="1">
              <a:buFont typeface="Wingdings" panose="05000000000000000000" pitchFamily="2" charset="2"/>
              <a:buChar char="Ø"/>
            </a:pPr>
            <a:r>
              <a:rPr lang="en-US" sz="1400" dirty="0"/>
              <a:t>RE has continued to attempt to improve performance for these events; appears to be limitations on the capability of these inverters</a:t>
            </a:r>
          </a:p>
          <a:p>
            <a:pPr lvl="1">
              <a:buFont typeface="Wingdings" panose="05000000000000000000" pitchFamily="2" charset="2"/>
              <a:buChar char="Ø"/>
            </a:pPr>
            <a:r>
              <a:rPr lang="en-US" sz="1400" dirty="0"/>
              <a:t>Only facility in ERCOT with this inverter model</a:t>
            </a:r>
          </a:p>
          <a:p>
            <a:pPr lvl="1">
              <a:buFont typeface="Wingdings" panose="05000000000000000000" pitchFamily="2" charset="2"/>
              <a:buChar char="Ø"/>
            </a:pPr>
            <a:r>
              <a:rPr lang="en-US" sz="1400" dirty="0"/>
              <a:t>RE has resubmitted models to reflect performance issues</a:t>
            </a:r>
          </a:p>
          <a:p>
            <a:r>
              <a:rPr lang="en-US" sz="1600" dirty="0"/>
              <a:t>Plant M also has older inverters and RE has adjusted LVRT and protection settings and facility has shown improved performance during subsequent events</a:t>
            </a:r>
          </a:p>
          <a:p>
            <a:pPr lvl="1">
              <a:buFont typeface="Wingdings" panose="05000000000000000000" pitchFamily="2" charset="2"/>
              <a:buChar char="Ø"/>
            </a:pPr>
            <a:r>
              <a:rPr lang="en-US" sz="1400" dirty="0"/>
              <a:t>Only facility in ERCOT with this inverter model</a:t>
            </a:r>
          </a:p>
          <a:p>
            <a:pPr lvl="1">
              <a:buFont typeface="Wingdings" panose="05000000000000000000" pitchFamily="2" charset="2"/>
              <a:buChar char="Ø"/>
            </a:pPr>
            <a:r>
              <a:rPr lang="en-US" sz="1400" dirty="0"/>
              <a:t>RE has resubmitted models</a:t>
            </a:r>
          </a:p>
          <a:p>
            <a:r>
              <a:rPr lang="en-US" sz="1551" dirty="0"/>
              <a:t>Plant Q had small number of inverters trip to AC overcurrent and high inverter temperature during Odessa 2022</a:t>
            </a:r>
          </a:p>
          <a:p>
            <a:pPr lvl="1">
              <a:buFont typeface="Wingdings" panose="05000000000000000000" pitchFamily="2" charset="2"/>
              <a:buChar char="Ø"/>
            </a:pPr>
            <a:r>
              <a:rPr lang="en-US" sz="1400" dirty="0"/>
              <a:t>Unable to perform in depth root cause analysis due to inverter logs being overwritten during event</a:t>
            </a:r>
          </a:p>
          <a:p>
            <a:pPr lvl="1">
              <a:buFont typeface="Wingdings" panose="05000000000000000000" pitchFamily="2" charset="2"/>
              <a:buChar char="Ø"/>
            </a:pPr>
            <a:r>
              <a:rPr lang="en-US" sz="1400" dirty="0"/>
              <a:t>Replaced SD cards with higher capacity to prevent logs from being overwritten during future events</a:t>
            </a:r>
          </a:p>
          <a:p>
            <a:pPr lvl="1">
              <a:buFont typeface="Wingdings" panose="05000000000000000000" pitchFamily="2" charset="2"/>
              <a:buChar char="Ø"/>
            </a:pPr>
            <a:r>
              <a:rPr lang="en-US" sz="1400" dirty="0"/>
              <a:t>No model updates required</a:t>
            </a:r>
          </a:p>
          <a:p>
            <a:r>
              <a:rPr lang="en-US" sz="1551" dirty="0"/>
              <a:t>Plant S and Plant V had all inverters trip due to Vdc Bus Unbalance during Odessa 2022 event</a:t>
            </a:r>
          </a:p>
          <a:p>
            <a:pPr lvl="1">
              <a:buFont typeface="Wingdings" panose="05000000000000000000" pitchFamily="2" charset="2"/>
              <a:buChar char="Ø"/>
            </a:pPr>
            <a:r>
              <a:rPr lang="en-US" sz="1400" dirty="0"/>
              <a:t>Power Electronics developed firmware update to improve DC side regulation and ride-through performance</a:t>
            </a:r>
          </a:p>
          <a:p>
            <a:pPr lvl="1">
              <a:buFont typeface="Wingdings" panose="05000000000000000000" pitchFamily="2" charset="2"/>
              <a:buChar char="Ø"/>
            </a:pPr>
            <a:r>
              <a:rPr lang="en-US" sz="1400" dirty="0"/>
              <a:t>Firmware update implemented at both sites </a:t>
            </a:r>
          </a:p>
          <a:p>
            <a:pPr lvl="1">
              <a:buFont typeface="Wingdings" panose="05000000000000000000" pitchFamily="2" charset="2"/>
              <a:buChar char="Ø"/>
            </a:pPr>
            <a:r>
              <a:rPr lang="en-US" sz="1400" dirty="0"/>
              <a:t>PE informed ERCOT DC side is not modeled in positive sequence nor EMT model; therefore, no model updates were required by REs</a:t>
            </a:r>
          </a:p>
          <a:p>
            <a:pPr lvl="1">
              <a:buFont typeface="Wingdings" panose="05000000000000000000" pitchFamily="2" charset="2"/>
              <a:buChar char="Ø"/>
            </a:pPr>
            <a:endParaRPr lang="en-US" sz="1400" dirty="0"/>
          </a:p>
          <a:p>
            <a:pPr lvl="1">
              <a:buFont typeface="Wingdings" panose="05000000000000000000" pitchFamily="2" charset="2"/>
              <a:buChar char="Ø"/>
            </a:pPr>
            <a:endParaRPr lang="en-US" sz="1400" dirty="0"/>
          </a:p>
          <a:p>
            <a:endParaRPr lang="en-US" sz="1800" dirty="0"/>
          </a:p>
          <a:p>
            <a:pPr lvl="1"/>
            <a:endParaRPr lang="en-US" sz="1649" dirty="0"/>
          </a:p>
          <a:p>
            <a:pPr lvl="1"/>
            <a:endParaRPr lang="en-US" dirty="0"/>
          </a:p>
        </p:txBody>
      </p:sp>
    </p:spTree>
    <p:extLst>
      <p:ext uri="{BB962C8B-B14F-4D97-AF65-F5344CB8AC3E}">
        <p14:creationId xmlns:p14="http://schemas.microsoft.com/office/powerpoint/2010/main" val="208769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6BC6-E18D-6BCC-BFCC-BDEA7CE6F5D2}"/>
              </a:ext>
            </a:extLst>
          </p:cNvPr>
          <p:cNvSpPr>
            <a:spLocks noGrp="1"/>
          </p:cNvSpPr>
          <p:nvPr>
            <p:ph type="title"/>
          </p:nvPr>
        </p:nvSpPr>
        <p:spPr/>
        <p:txBody>
          <a:bodyPr/>
          <a:lstStyle/>
          <a:p>
            <a:r>
              <a:rPr lang="en-US" dirty="0"/>
              <a:t>Power Electronics Facilities Update</a:t>
            </a:r>
          </a:p>
        </p:txBody>
      </p:sp>
      <p:sp>
        <p:nvSpPr>
          <p:cNvPr id="4" name="Slide Number Placeholder 3">
            <a:extLst>
              <a:ext uri="{FF2B5EF4-FFF2-40B4-BE49-F238E27FC236}">
                <a16:creationId xmlns:a16="http://schemas.microsoft.com/office/drawing/2014/main" id="{D55B33D2-9F6F-35C0-3335-16FC7F89C3B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pic>
        <p:nvPicPr>
          <p:cNvPr id="9" name="Content Placeholder 8">
            <a:extLst>
              <a:ext uri="{FF2B5EF4-FFF2-40B4-BE49-F238E27FC236}">
                <a16:creationId xmlns:a16="http://schemas.microsoft.com/office/drawing/2014/main" id="{1A4C388F-8C28-9AB2-CAD8-DA52A75DE0CD}"/>
              </a:ext>
            </a:extLst>
          </p:cNvPr>
          <p:cNvPicPr>
            <a:picLocks noGrp="1" noChangeAspect="1"/>
          </p:cNvPicPr>
          <p:nvPr>
            <p:ph idx="1"/>
          </p:nvPr>
        </p:nvPicPr>
        <p:blipFill>
          <a:blip r:embed="rId2"/>
          <a:stretch>
            <a:fillRect/>
          </a:stretch>
        </p:blipFill>
        <p:spPr>
          <a:xfrm>
            <a:off x="406400" y="1299502"/>
            <a:ext cx="11379200" cy="2982423"/>
          </a:xfrm>
          <a:prstGeom prst="rect">
            <a:avLst/>
          </a:prstGeom>
        </p:spPr>
      </p:pic>
    </p:spTree>
    <p:extLst>
      <p:ext uri="{BB962C8B-B14F-4D97-AF65-F5344CB8AC3E}">
        <p14:creationId xmlns:p14="http://schemas.microsoft.com/office/powerpoint/2010/main" val="85684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147F9-961B-06F3-7A4F-28F316DA813A}"/>
              </a:ext>
            </a:extLst>
          </p:cNvPr>
          <p:cNvSpPr>
            <a:spLocks noGrp="1"/>
          </p:cNvSpPr>
          <p:nvPr>
            <p:ph type="title"/>
          </p:nvPr>
        </p:nvSpPr>
        <p:spPr/>
        <p:txBody>
          <a:bodyPr/>
          <a:lstStyle/>
          <a:p>
            <a:r>
              <a:rPr lang="en-US" dirty="0"/>
              <a:t>Follow up with Other Facilities with Power Electronics Inverters </a:t>
            </a:r>
          </a:p>
        </p:txBody>
      </p:sp>
      <p:sp>
        <p:nvSpPr>
          <p:cNvPr id="3" name="Content Placeholder 2">
            <a:extLst>
              <a:ext uri="{FF2B5EF4-FFF2-40B4-BE49-F238E27FC236}">
                <a16:creationId xmlns:a16="http://schemas.microsoft.com/office/drawing/2014/main" id="{75EA3C24-9F92-3D19-FF6E-98C6B83EF7AF}"/>
              </a:ext>
            </a:extLst>
          </p:cNvPr>
          <p:cNvSpPr>
            <a:spLocks noGrp="1"/>
          </p:cNvSpPr>
          <p:nvPr>
            <p:ph idx="1"/>
          </p:nvPr>
        </p:nvSpPr>
        <p:spPr/>
        <p:txBody>
          <a:bodyPr/>
          <a:lstStyle/>
          <a:p>
            <a:r>
              <a:rPr lang="en-US" sz="1800" dirty="0"/>
              <a:t>ERCOT sent out a Market Notice on May 26, 2023, instructing REs owning facilities with Power Electronics inverters to perform the following actions:</a:t>
            </a:r>
          </a:p>
          <a:p>
            <a:pPr lvl="1">
              <a:buFont typeface="Wingdings" panose="05000000000000000000" pitchFamily="2" charset="2"/>
              <a:buChar char="Ø"/>
            </a:pPr>
            <a:r>
              <a:rPr lang="en-US" sz="1649" dirty="0"/>
              <a:t>Consult with Power Electronics to determine if the firmware upgrade to improve DC side regulation should be implemented at their facility or facilities</a:t>
            </a:r>
          </a:p>
          <a:p>
            <a:pPr lvl="1">
              <a:buFont typeface="Wingdings" panose="05000000000000000000" pitchFamily="2" charset="2"/>
              <a:buChar char="Ø"/>
            </a:pPr>
            <a:r>
              <a:rPr lang="en-US" sz="1649" dirty="0"/>
              <a:t>If upgrade is needed, schedule a date with Power Electronics for the firmware upgrade to be implemented</a:t>
            </a:r>
          </a:p>
          <a:p>
            <a:pPr lvl="1">
              <a:buFont typeface="Wingdings" panose="05000000000000000000" pitchFamily="2" charset="2"/>
              <a:buChar char="Ø"/>
            </a:pPr>
            <a:r>
              <a:rPr lang="en-US" sz="1649" dirty="0"/>
              <a:t>Notify ERCOT if the upgrade is needed with a timeline by June 30, 2023</a:t>
            </a:r>
          </a:p>
          <a:p>
            <a:pPr lvl="1">
              <a:buFont typeface="Wingdings" panose="05000000000000000000" pitchFamily="2" charset="2"/>
              <a:buChar char="Ø"/>
            </a:pPr>
            <a:endParaRPr lang="en-US" sz="1649" dirty="0"/>
          </a:p>
          <a:p>
            <a:r>
              <a:rPr lang="en-US" sz="1800" dirty="0"/>
              <a:t>There were 18 facilities identified by ERCOT that needed to verify if the upgrade was needed. As of date:</a:t>
            </a:r>
          </a:p>
          <a:p>
            <a:pPr lvl="1">
              <a:buFont typeface="Wingdings" panose="05000000000000000000" pitchFamily="2" charset="2"/>
              <a:buChar char="Ø"/>
            </a:pPr>
            <a:r>
              <a:rPr lang="en-US" sz="1649" dirty="0"/>
              <a:t>16 facilities have responded that the firmware upgrade was either already implemented at their facility or has since been implemented</a:t>
            </a:r>
          </a:p>
          <a:p>
            <a:pPr lvl="1">
              <a:buFont typeface="Wingdings" panose="05000000000000000000" pitchFamily="2" charset="2"/>
              <a:buChar char="Ø"/>
            </a:pPr>
            <a:r>
              <a:rPr lang="en-US" sz="1649" dirty="0"/>
              <a:t>ERCOT still waiting on confirmation from 2 facilities and follow up communication went out in Feb. 2024</a:t>
            </a:r>
          </a:p>
          <a:p>
            <a:pPr marL="342891" lvl="1" indent="0">
              <a:buNone/>
            </a:pPr>
            <a:endParaRPr lang="en-US" sz="1649" dirty="0"/>
          </a:p>
          <a:p>
            <a:r>
              <a:rPr lang="en-US" sz="1800" dirty="0"/>
              <a:t>Power Electronics notified ERCOT that all new projects will have the up-to-date firmware with DC side regulation implemented</a:t>
            </a:r>
          </a:p>
          <a:p>
            <a:endParaRPr lang="en-US" sz="2000" dirty="0"/>
          </a:p>
          <a:p>
            <a:endParaRPr lang="en-US" sz="1800" dirty="0"/>
          </a:p>
        </p:txBody>
      </p:sp>
      <p:sp>
        <p:nvSpPr>
          <p:cNvPr id="4" name="Slide Number Placeholder 3">
            <a:extLst>
              <a:ext uri="{FF2B5EF4-FFF2-40B4-BE49-F238E27FC236}">
                <a16:creationId xmlns:a16="http://schemas.microsoft.com/office/drawing/2014/main" id="{081258A6-3A35-C542-745E-F2FF4A1738F4}"/>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179179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86988-8D2C-716C-C96A-ADA1824B57D9}"/>
              </a:ext>
            </a:extLst>
          </p:cNvPr>
          <p:cNvSpPr>
            <a:spLocks noGrp="1"/>
          </p:cNvSpPr>
          <p:nvPr>
            <p:ph type="title"/>
          </p:nvPr>
        </p:nvSpPr>
        <p:spPr/>
        <p:txBody>
          <a:bodyPr/>
          <a:lstStyle/>
          <a:p>
            <a:r>
              <a:rPr lang="en-US" dirty="0"/>
              <a:t>KACO Facilities Update</a:t>
            </a:r>
          </a:p>
        </p:txBody>
      </p:sp>
      <p:sp>
        <p:nvSpPr>
          <p:cNvPr id="3" name="Content Placeholder 2">
            <a:extLst>
              <a:ext uri="{FF2B5EF4-FFF2-40B4-BE49-F238E27FC236}">
                <a16:creationId xmlns:a16="http://schemas.microsoft.com/office/drawing/2014/main" id="{C9DE182F-50CB-9D8E-0B6D-6C0996E6BB02}"/>
              </a:ext>
            </a:extLst>
          </p:cNvPr>
          <p:cNvSpPr>
            <a:spLocks noGrp="1"/>
          </p:cNvSpPr>
          <p:nvPr>
            <p:ph idx="1"/>
          </p:nvPr>
        </p:nvSpPr>
        <p:spPr>
          <a:xfrm>
            <a:off x="406400" y="854579"/>
            <a:ext cx="11379200" cy="5188243"/>
          </a:xfrm>
        </p:spPr>
        <p:txBody>
          <a:bodyPr/>
          <a:lstStyle/>
          <a:p>
            <a:r>
              <a:rPr lang="en-US" sz="1600" dirty="0"/>
              <a:t>Issues with KACO facilities</a:t>
            </a:r>
          </a:p>
          <a:p>
            <a:pPr lvl="1">
              <a:buFont typeface="Wingdings" panose="05000000000000000000" pitchFamily="2" charset="2"/>
              <a:buChar char="Ø"/>
            </a:pPr>
            <a:r>
              <a:rPr lang="en-US" sz="1400" dirty="0"/>
              <a:t>Poor logging capabilities preventing sufficient root cause analysis</a:t>
            </a:r>
          </a:p>
          <a:p>
            <a:pPr lvl="1">
              <a:buFont typeface="Wingdings" panose="05000000000000000000" pitchFamily="2" charset="2"/>
              <a:buChar char="Ø"/>
            </a:pPr>
            <a:r>
              <a:rPr lang="en-US" sz="1400" dirty="0"/>
              <a:t>Improper voltage and frequency ride-through settings set directly on “No Trip” curve and not set based on equipment tolerances</a:t>
            </a:r>
          </a:p>
          <a:p>
            <a:pPr lvl="1">
              <a:buFont typeface="Wingdings" panose="05000000000000000000" pitchFamily="2" charset="2"/>
              <a:buChar char="Ø"/>
            </a:pPr>
            <a:r>
              <a:rPr lang="en-US" sz="1400" dirty="0"/>
              <a:t>Inverter tripping due to AC overcurrent protection</a:t>
            </a:r>
          </a:p>
          <a:p>
            <a:pPr lvl="1">
              <a:buFont typeface="Wingdings" panose="05000000000000000000" pitchFamily="2" charset="2"/>
              <a:buChar char="Ø"/>
            </a:pPr>
            <a:r>
              <a:rPr lang="en-US" sz="1400" dirty="0"/>
              <a:t>Lack of OEM support</a:t>
            </a:r>
          </a:p>
          <a:p>
            <a:r>
              <a:rPr lang="en-US" sz="1600" dirty="0"/>
              <a:t>Plant A involved in Odessa 2021 and not Odessa 2022. Root cause undetermined for 2021 event.</a:t>
            </a:r>
          </a:p>
          <a:p>
            <a:pPr lvl="1">
              <a:buFont typeface="Wingdings" panose="05000000000000000000" pitchFamily="2" charset="2"/>
              <a:buChar char="Ø"/>
            </a:pPr>
            <a:r>
              <a:rPr lang="en-US" sz="1400" dirty="0"/>
              <a:t>Subsequent events have revealed improper ride-through settings and small number of inverters tripping due to AC overcurrent</a:t>
            </a:r>
          </a:p>
          <a:p>
            <a:pPr lvl="1">
              <a:buFont typeface="Wingdings" panose="05000000000000000000" pitchFamily="2" charset="2"/>
              <a:buChar char="Ø"/>
            </a:pPr>
            <a:r>
              <a:rPr lang="en-US" sz="1400" dirty="0"/>
              <a:t>RE has recently identified not all inverters have identical settings. Changed RT settings of inverters that have tripped to match those that have successfully rode through and extended FRT and VRT settings</a:t>
            </a:r>
          </a:p>
          <a:p>
            <a:pPr lvl="1">
              <a:buFont typeface="Wingdings" panose="05000000000000000000" pitchFamily="2" charset="2"/>
              <a:buChar char="Ø"/>
            </a:pPr>
            <a:r>
              <a:rPr lang="en-US" sz="1400" dirty="0"/>
              <a:t>Need to update models</a:t>
            </a:r>
          </a:p>
          <a:p>
            <a:r>
              <a:rPr lang="en-US" sz="1600" dirty="0"/>
              <a:t>Plant F continues to have ~40% of inverters trip during fault events due to AC overcurrent protection</a:t>
            </a:r>
          </a:p>
          <a:p>
            <a:pPr lvl="1">
              <a:buFont typeface="Wingdings" panose="05000000000000000000" pitchFamily="2" charset="2"/>
              <a:buChar char="Ø"/>
            </a:pPr>
            <a:r>
              <a:rPr lang="en-US" sz="1400" dirty="0"/>
              <a:t>Extended FRT and VRT settings and improved inverter logging capabilities after Odessa events</a:t>
            </a:r>
          </a:p>
          <a:p>
            <a:pPr lvl="1">
              <a:buFont typeface="Wingdings" panose="05000000000000000000" pitchFamily="2" charset="2"/>
              <a:buChar char="Ø"/>
            </a:pPr>
            <a:r>
              <a:rPr lang="en-US" sz="1400" dirty="0"/>
              <a:t>RE has not submitted updated models</a:t>
            </a:r>
          </a:p>
          <a:p>
            <a:r>
              <a:rPr lang="en-US" sz="1551" dirty="0"/>
              <a:t>Plant N/O has shown overall improved ride-through performance in recent events</a:t>
            </a:r>
          </a:p>
          <a:p>
            <a:pPr lvl="1">
              <a:buFont typeface="Wingdings" panose="05000000000000000000" pitchFamily="2" charset="2"/>
              <a:buChar char="Ø"/>
            </a:pPr>
            <a:r>
              <a:rPr lang="en-US" sz="1400" dirty="0"/>
              <a:t>Extended FRT and VRT settings and improved inverter logging capabilities after Odessa events, also replaced PPC</a:t>
            </a:r>
          </a:p>
          <a:p>
            <a:pPr lvl="1">
              <a:buFont typeface="Wingdings" panose="05000000000000000000" pitchFamily="2" charset="2"/>
              <a:buChar char="Ø"/>
            </a:pPr>
            <a:r>
              <a:rPr lang="en-US" sz="1400" dirty="0"/>
              <a:t>RE has resubmitted models which have been approved by ERCOT</a:t>
            </a:r>
          </a:p>
          <a:p>
            <a:pPr lvl="1">
              <a:buFont typeface="Wingdings" panose="05000000000000000000" pitchFamily="2" charset="2"/>
              <a:buChar char="Ø"/>
            </a:pPr>
            <a:r>
              <a:rPr lang="en-US" sz="1400" dirty="0"/>
              <a:t>Facility had small number of inverters trip during recent event</a:t>
            </a:r>
          </a:p>
          <a:p>
            <a:r>
              <a:rPr lang="en-US" sz="1551" dirty="0"/>
              <a:t>Plant P has continued to have small number of inverters trip during recent events due to AC overcurrent protection</a:t>
            </a:r>
          </a:p>
          <a:p>
            <a:pPr lvl="1">
              <a:buFont typeface="Wingdings" panose="05000000000000000000" pitchFamily="2" charset="2"/>
              <a:buChar char="Ø"/>
            </a:pPr>
            <a:r>
              <a:rPr lang="en-US" sz="1400" dirty="0"/>
              <a:t>RE has submitted PSSE and TSAT model, but not PSCAD</a:t>
            </a:r>
          </a:p>
          <a:p>
            <a:pPr lvl="1">
              <a:buFont typeface="Wingdings" panose="05000000000000000000" pitchFamily="2" charset="2"/>
              <a:buChar char="Ø"/>
            </a:pPr>
            <a:endParaRPr lang="en-US" sz="1400" dirty="0"/>
          </a:p>
          <a:p>
            <a:pPr lvl="1">
              <a:buFont typeface="Wingdings" panose="05000000000000000000" pitchFamily="2" charset="2"/>
              <a:buChar char="Ø"/>
            </a:pPr>
            <a:endParaRPr lang="en-US" sz="1400" dirty="0"/>
          </a:p>
          <a:p>
            <a:pPr lvl="1"/>
            <a:endParaRPr lang="en-US" sz="1649" dirty="0"/>
          </a:p>
        </p:txBody>
      </p:sp>
      <p:sp>
        <p:nvSpPr>
          <p:cNvPr id="4" name="Slide Number Placeholder 3">
            <a:extLst>
              <a:ext uri="{FF2B5EF4-FFF2-40B4-BE49-F238E27FC236}">
                <a16:creationId xmlns:a16="http://schemas.microsoft.com/office/drawing/2014/main" id="{94B4E871-9BA3-60AA-FA0B-16E8A0590832}"/>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136035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D1026-2686-E7C6-4B8E-8D16584C9551}"/>
              </a:ext>
            </a:extLst>
          </p:cNvPr>
          <p:cNvSpPr>
            <a:spLocks noGrp="1"/>
          </p:cNvSpPr>
          <p:nvPr>
            <p:ph type="title"/>
          </p:nvPr>
        </p:nvSpPr>
        <p:spPr/>
        <p:txBody>
          <a:bodyPr/>
          <a:lstStyle/>
          <a:p>
            <a:r>
              <a:rPr lang="en-US" dirty="0"/>
              <a:t>KACO Facilities Update</a:t>
            </a:r>
          </a:p>
        </p:txBody>
      </p:sp>
      <p:pic>
        <p:nvPicPr>
          <p:cNvPr id="5" name="Content Placeholder 4">
            <a:extLst>
              <a:ext uri="{FF2B5EF4-FFF2-40B4-BE49-F238E27FC236}">
                <a16:creationId xmlns:a16="http://schemas.microsoft.com/office/drawing/2014/main" id="{63DE2267-DAA4-E1C4-EB70-6EE47B8AD912}"/>
              </a:ext>
            </a:extLst>
          </p:cNvPr>
          <p:cNvPicPr>
            <a:picLocks noGrp="1" noChangeAspect="1"/>
          </p:cNvPicPr>
          <p:nvPr>
            <p:ph idx="1"/>
          </p:nvPr>
        </p:nvPicPr>
        <p:blipFill>
          <a:blip r:embed="rId2"/>
          <a:stretch>
            <a:fillRect/>
          </a:stretch>
        </p:blipFill>
        <p:spPr>
          <a:xfrm>
            <a:off x="355600" y="1042675"/>
            <a:ext cx="11379200" cy="2487675"/>
          </a:xfrm>
          <a:prstGeom prst="rect">
            <a:avLst/>
          </a:prstGeom>
        </p:spPr>
      </p:pic>
      <p:sp>
        <p:nvSpPr>
          <p:cNvPr id="4" name="Slide Number Placeholder 3">
            <a:extLst>
              <a:ext uri="{FF2B5EF4-FFF2-40B4-BE49-F238E27FC236}">
                <a16:creationId xmlns:a16="http://schemas.microsoft.com/office/drawing/2014/main" id="{DE335BF0-E235-D997-8E23-2D91B696CD93}"/>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
        <p:nvSpPr>
          <p:cNvPr id="6" name="TextBox 5">
            <a:extLst>
              <a:ext uri="{FF2B5EF4-FFF2-40B4-BE49-F238E27FC236}">
                <a16:creationId xmlns:a16="http://schemas.microsoft.com/office/drawing/2014/main" id="{7CC852FB-F1D8-EF46-A9B0-5840F2F284EE}"/>
              </a:ext>
            </a:extLst>
          </p:cNvPr>
          <p:cNvSpPr txBox="1"/>
          <p:nvPr/>
        </p:nvSpPr>
        <p:spPr>
          <a:xfrm>
            <a:off x="355600" y="3828516"/>
            <a:ext cx="11430000" cy="769441"/>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ERCOT has not followed up with KACO facilities not involved in Odessa events:</a:t>
            </a:r>
          </a:p>
          <a:p>
            <a:pPr marL="742950" lvl="1" indent="-285750">
              <a:buFont typeface="Wingdings" panose="05000000000000000000" pitchFamily="2" charset="2"/>
              <a:buChar char="Ø"/>
            </a:pPr>
            <a:r>
              <a:rPr lang="en-US" sz="1400" dirty="0">
                <a:solidFill>
                  <a:schemeClr val="tx2"/>
                </a:solidFill>
              </a:rPr>
              <a:t>Lack of OEM support has made it difficult to determine actions needed for facilities that have not shown ride-through issues previously</a:t>
            </a:r>
          </a:p>
          <a:p>
            <a:pPr marL="742950" lvl="1" indent="-285750">
              <a:buFont typeface="Wingdings" panose="05000000000000000000" pitchFamily="2" charset="2"/>
              <a:buChar char="Ø"/>
            </a:pPr>
            <a:r>
              <a:rPr lang="en-US" sz="1400" dirty="0">
                <a:solidFill>
                  <a:schemeClr val="tx2"/>
                </a:solidFill>
              </a:rPr>
              <a:t>Only 4 additional facilities with KACO inverters exist in ERCOT that have not been involved in previous events</a:t>
            </a:r>
          </a:p>
        </p:txBody>
      </p:sp>
    </p:spTree>
    <p:extLst>
      <p:ext uri="{BB962C8B-B14F-4D97-AF65-F5344CB8AC3E}">
        <p14:creationId xmlns:p14="http://schemas.microsoft.com/office/powerpoint/2010/main" val="155657476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F82F0925-3B0A-418E-B0C8-FF9AE02BB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33382</TotalTime>
  <Words>1184</Words>
  <Application>Microsoft Office PowerPoint</Application>
  <PresentationFormat>Widescreen</PresentationFormat>
  <Paragraphs>118</Paragraphs>
  <Slides>10</Slides>
  <Notes>2</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10</vt:i4>
      </vt:variant>
    </vt:vector>
  </HeadingPairs>
  <TitlesOfParts>
    <vt:vector size="20" baseType="lpstr">
      <vt:lpstr>Arial</vt:lpstr>
      <vt:lpstr>Calibri</vt:lpstr>
      <vt:lpstr>Calibri Light</vt:lpstr>
      <vt:lpstr>Courier New</vt:lpstr>
      <vt:lpstr>Wingdings</vt:lpstr>
      <vt:lpstr>1_Custom Design</vt:lpstr>
      <vt:lpstr>1_Office Theme</vt:lpstr>
      <vt:lpstr>2_Office Theme</vt:lpstr>
      <vt:lpstr>3_Office Theme</vt:lpstr>
      <vt:lpstr>2_Custom Design</vt:lpstr>
      <vt:lpstr>PowerPoint Presentation</vt:lpstr>
      <vt:lpstr>TMEIC Facilities Update</vt:lpstr>
      <vt:lpstr>TMEIC Facilities Update</vt:lpstr>
      <vt:lpstr>Follow up with Other Facilities with TMEIC inverters</vt:lpstr>
      <vt:lpstr>Power Electronics Facilities Update</vt:lpstr>
      <vt:lpstr>Power Electronics Facilities Update</vt:lpstr>
      <vt:lpstr>Follow up with Other Facilities with Power Electronics Inverters </vt:lpstr>
      <vt:lpstr>KACO Facilities Update</vt:lpstr>
      <vt:lpstr>KACO Facilities Update</vt:lpstr>
      <vt:lpstr>PowerPoint Presentation</vt:lpstr>
    </vt:vector>
  </TitlesOfParts>
  <Manager/>
  <Company>The Electric Reliability Council of Texas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Pysh, Danya</dc:creator>
  <cp:keywords/>
  <dc:description/>
  <cp:lastModifiedBy>Gravois, Patrick</cp:lastModifiedBy>
  <cp:revision>749</cp:revision>
  <cp:lastPrinted>2021-11-22T18:26:12Z</cp:lastPrinted>
  <dcterms:created xsi:type="dcterms:W3CDTF">2016-01-21T15:20:31Z</dcterms:created>
  <dcterms:modified xsi:type="dcterms:W3CDTF">2024-03-06T13:15:38Z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2024-02-26T18:30:44Z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c532ed66-94cb-4209-949a-f6300544f57c</vt:lpwstr>
  </property>
  <property fmtid="{D5CDD505-2E9C-101B-9397-08002B2CF9AE}" pid="9" name="MSIP_Label_7084cbda-52b8-46fb-a7b7-cb5bd465ed85_ContentBits">
    <vt:lpwstr>0</vt:lpwstr>
  </property>
</Properties>
</file>