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9"/>
  </p:notesMasterIdLst>
  <p:sldIdLst>
    <p:sldId id="573" r:id="rId5"/>
    <p:sldId id="469" r:id="rId6"/>
    <p:sldId id="2147374282" r:id="rId7"/>
    <p:sldId id="2147374224" r:id="rId8"/>
    <p:sldId id="2145707838" r:id="rId9"/>
    <p:sldId id="2147374311" r:id="rId10"/>
    <p:sldId id="2147374313" r:id="rId11"/>
    <p:sldId id="2147374312" r:id="rId12"/>
    <p:sldId id="2145707802" r:id="rId13"/>
    <p:sldId id="2147374307" r:id="rId14"/>
    <p:sldId id="2147374273" r:id="rId15"/>
    <p:sldId id="10404" r:id="rId16"/>
    <p:sldId id="556" r:id="rId17"/>
    <p:sldId id="2147374295"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D73F1E-3968-7681-E3FF-938CFEB7574E}" name="Andros Cadavid" initials="AC" userId="S::cadavid@sma.de::799cd196-59f3-4f9b-b0b1-d50936ee940f" providerId="AD"/>
  <p188:author id="{99791970-659D-699B-D698-17D83F583548}" name="Daniel Duckwitz" initials="DD" userId="S::DUCKWITZ@sma.de::e7241fb2-eca0-4ce7-ae51-46c62f22e148" providerId="AD"/>
  <p188:author id="{D325F597-146D-B9F0-CE12-A3E39B7492F3}" name="Aaron Philipp Gerdemann" initials="APG" userId="S::AGERDEMANN@sma.de::8dfb6143-b1d3-4670-bb41-e0a0e32b13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7F"/>
    <a:srgbClr val="7F7F7F"/>
    <a:srgbClr val="00A0D7"/>
    <a:srgbClr val="E7E7E8"/>
    <a:srgbClr val="00B050"/>
    <a:srgbClr val="199FFF"/>
    <a:srgbClr val="0088EE"/>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78" autoAdjust="0"/>
  </p:normalViewPr>
  <p:slideViewPr>
    <p:cSldViewPr snapToGrid="0">
      <p:cViewPr varScale="1">
        <p:scale>
          <a:sx n="103" d="100"/>
          <a:sy n="103" d="100"/>
        </p:scale>
        <p:origin x="792" y="108"/>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Berring" userId="0667af50-ef64-44c5-847b-16fdd9ed10ee" providerId="ADAL" clId="{7DA25C6A-B72A-466A-8556-86B2A81E2A7C}"/>
    <pc:docChg chg="custSel addSld modSld">
      <pc:chgData name="Francis Berring" userId="0667af50-ef64-44c5-847b-16fdd9ed10ee" providerId="ADAL" clId="{7DA25C6A-B72A-466A-8556-86B2A81E2A7C}" dt="2024-03-05T19:23:06.327" v="9"/>
      <pc:docMkLst>
        <pc:docMk/>
      </pc:docMkLst>
      <pc:sldChg chg="add">
        <pc:chgData name="Francis Berring" userId="0667af50-ef64-44c5-847b-16fdd9ed10ee" providerId="ADAL" clId="{7DA25C6A-B72A-466A-8556-86B2A81E2A7C}" dt="2024-03-05T19:23:06.327" v="9"/>
        <pc:sldMkLst>
          <pc:docMk/>
          <pc:sldMk cId="594526246" sldId="10404"/>
        </pc:sldMkLst>
      </pc:sldChg>
      <pc:sldChg chg="addSp delSp modSp mod delAnim modAnim">
        <pc:chgData name="Francis Berring" userId="0667af50-ef64-44c5-847b-16fdd9ed10ee" providerId="ADAL" clId="{7DA25C6A-B72A-466A-8556-86B2A81E2A7C}" dt="2024-03-05T19:19:52.361" v="2" actId="478"/>
        <pc:sldMkLst>
          <pc:docMk/>
          <pc:sldMk cId="3860748876" sldId="2145707802"/>
        </pc:sldMkLst>
        <pc:spChg chg="add del mod">
          <ac:chgData name="Francis Berring" userId="0667af50-ef64-44c5-847b-16fdd9ed10ee" providerId="ADAL" clId="{7DA25C6A-B72A-466A-8556-86B2A81E2A7C}" dt="2024-03-05T19:19:52.361" v="2" actId="478"/>
          <ac:spMkLst>
            <pc:docMk/>
            <pc:sldMk cId="3860748876" sldId="2145707802"/>
            <ac:spMk id="2" creationId="{E626010F-AC50-CEDD-BA14-55D8724CC8C2}"/>
          </ac:spMkLst>
        </pc:spChg>
      </pc:sldChg>
      <pc:sldChg chg="modSp mod">
        <pc:chgData name="Francis Berring" userId="0667af50-ef64-44c5-847b-16fdd9ed10ee" providerId="ADAL" clId="{7DA25C6A-B72A-466A-8556-86B2A81E2A7C}" dt="2024-03-05T19:21:49.565" v="8" actId="20577"/>
        <pc:sldMkLst>
          <pc:docMk/>
          <pc:sldMk cId="1887096463" sldId="2147374273"/>
        </pc:sldMkLst>
        <pc:graphicFrameChg chg="modGraphic">
          <ac:chgData name="Francis Berring" userId="0667af50-ef64-44c5-847b-16fdd9ed10ee" providerId="ADAL" clId="{7DA25C6A-B72A-466A-8556-86B2A81E2A7C}" dt="2024-03-05T19:21:49.565" v="8" actId="20577"/>
          <ac:graphicFrameMkLst>
            <pc:docMk/>
            <pc:sldMk cId="1887096463" sldId="2147374273"/>
            <ac:graphicFrameMk id="4" creationId="{09F1A5A9-44A7-99CE-3DC0-FD577B9D3C78}"/>
          </ac:graphicFrameMkLst>
        </pc:graphicFrameChg>
      </pc:sldChg>
      <pc:sldChg chg="modSp mod">
        <pc:chgData name="Francis Berring" userId="0667af50-ef64-44c5-847b-16fdd9ed10ee" providerId="ADAL" clId="{7DA25C6A-B72A-466A-8556-86B2A81E2A7C}" dt="2024-03-05T19:20:21.155" v="3" actId="20577"/>
        <pc:sldMkLst>
          <pc:docMk/>
          <pc:sldMk cId="3599332856" sldId="2147374307"/>
        </pc:sldMkLst>
        <pc:spChg chg="mod">
          <ac:chgData name="Francis Berring" userId="0667af50-ef64-44c5-847b-16fdd9ed10ee" providerId="ADAL" clId="{7DA25C6A-B72A-466A-8556-86B2A81E2A7C}" dt="2024-03-05T19:20:21.155" v="3" actId="20577"/>
          <ac:spMkLst>
            <pc:docMk/>
            <pc:sldMk cId="3599332856" sldId="2147374307"/>
            <ac:spMk id="5" creationId="{18ECCCD3-14F1-4902-9D31-1F3CE6D98E3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macloud.sharepoint.com/sites/teams-5865/Shared%20Documents/Business%20Development%20LS/01_Opportunities/UK/Stability%20Pathfinder%20Program/Kopie%20von%20Stability%20Phase%202%20Master%20Results%20Final_0_AnalysisD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acloud.sharepoint.com/sites/teams-5865/Shared%20Documents/Business%20Development%20LS/01_Opportunities/UK/Stability%20Pathfinder%20Program/Kopie%20von%20Stability%20Phase%202%20Master%20Results%20Final_0_AnalysisD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acloud.sharepoint.com/sites/teams-5865/Shared%20Documents/Business%20Development%20LS/01_Opportunities/UK/Stability%20Pathfinder%20Program/Kopie%20von%20Stability%20Phase%202%20Master%20Results%20Final_0_AnalysisD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macloud.sharepoint.com/sites/teams-5865/Shared%20Documents/Business%20Development%20LS/01_Opportunities/UK/Stability%20Pathfinder%20Program/Kopie%20von%20Stability%20Phase%202%20Master%20Results%20Final_0_AnalysisD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rgbClr val="000000"/>
                </a:solidFill>
                <a:latin typeface="+mn-lt"/>
                <a:ea typeface="+mn-ea"/>
                <a:cs typeface="+mn-cs"/>
              </a:defRPr>
            </a:pPr>
            <a:r>
              <a:rPr lang="en-US" sz="1400" b="0" i="0" u="none" strike="noStrike" kern="1200" spc="0" baseline="0">
                <a:solidFill>
                  <a:srgbClr val="000000"/>
                </a:solidFill>
                <a:latin typeface="+mn-lt"/>
                <a:ea typeface="+mn-ea"/>
                <a:cs typeface="+mn-cs"/>
              </a:rPr>
              <a:t>Cost share – tender level</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8775387750447967"/>
          <c:y val="0.21080102246795149"/>
          <c:w val="0.47345814160914246"/>
          <c:h val="0.76199884560069997"/>
        </c:manualLayout>
      </c:layout>
      <c:pieChart>
        <c:varyColors val="1"/>
        <c:ser>
          <c:idx val="0"/>
          <c:order val="0"/>
          <c:tx>
            <c:strRef>
              <c:f>'Main Table'!$Y$2</c:f>
              <c:strCache>
                <c:ptCount val="1"/>
                <c:pt idx="0">
                  <c:v> Yearly Contract value BESS vs Syncon </c:v>
                </c:pt>
              </c:strCache>
            </c:strRef>
          </c:tx>
          <c:explosion val="4"/>
          <c:dPt>
            <c:idx val="0"/>
            <c:bubble3D val="0"/>
            <c:explosion val="16"/>
            <c:spPr>
              <a:solidFill>
                <a:schemeClr val="accent1"/>
              </a:solidFill>
              <a:ln w="19050">
                <a:solidFill>
                  <a:schemeClr val="lt1"/>
                </a:solidFill>
              </a:ln>
              <a:effectLst/>
            </c:spPr>
            <c:extLst>
              <c:ext xmlns:c16="http://schemas.microsoft.com/office/drawing/2014/chart" uri="{C3380CC4-5D6E-409C-BE32-E72D297353CC}">
                <c16:uniqueId val="{00000001-5FB5-433F-9374-0F8526CBDB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B5-433F-9374-0F8526CBDB5B}"/>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Table'!$Y$3,'Main Table'!$Y$6)</c:f>
              <c:strCache>
                <c:ptCount val="2"/>
                <c:pt idx="0">
                  <c:v> Total Batt </c:v>
                </c:pt>
                <c:pt idx="1">
                  <c:v> Total Syncon </c:v>
                </c:pt>
              </c:strCache>
            </c:strRef>
          </c:cat>
          <c:val>
            <c:numRef>
              <c:f>('Main Table'!$Y$4,'Main Table'!$Y$7)</c:f>
              <c:numCache>
                <c:formatCode>_-"£"* #,##0_-;\-"£"* #,##0_-;_-"£"* "-"??_-;_-@_-</c:formatCode>
                <c:ptCount val="2"/>
                <c:pt idx="0">
                  <c:v>5202984.813165376</c:v>
                </c:pt>
                <c:pt idx="1">
                  <c:v>22591822.980679657</c:v>
                </c:pt>
              </c:numCache>
            </c:numRef>
          </c:val>
          <c:extLst>
            <c:ext xmlns:c16="http://schemas.microsoft.com/office/drawing/2014/chart" uri="{C3380CC4-5D6E-409C-BE32-E72D297353CC}">
              <c16:uniqueId val="{00000004-5FB5-433F-9374-0F8526CBDB5B}"/>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rgbClr val="000000"/>
                </a:solidFill>
                <a:latin typeface="+mn-lt"/>
                <a:ea typeface="+mn-ea"/>
                <a:cs typeface="+mn-cs"/>
              </a:defRPr>
            </a:pPr>
            <a:r>
              <a:rPr lang="en-US" sz="1400" b="0" i="0" u="none" strike="noStrike" kern="1200" spc="0" baseline="0">
                <a:solidFill>
                  <a:srgbClr val="000000"/>
                </a:solidFill>
                <a:latin typeface="+mn-lt"/>
                <a:ea typeface="+mn-ea"/>
                <a:cs typeface="+mn-cs"/>
              </a:rPr>
              <a:t>Stability Service share – tender level</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1641354510109229"/>
          <c:y val="4.2004289269866657E-2"/>
          <c:w val="0.8389015974036329"/>
          <c:h val="0.79724750049835691"/>
        </c:manualLayout>
      </c:layout>
      <c:barChart>
        <c:barDir val="col"/>
        <c:grouping val="clustered"/>
        <c:varyColors val="0"/>
        <c:ser>
          <c:idx val="0"/>
          <c:order val="0"/>
          <c:tx>
            <c:strRef>
              <c:f>Tabelle1!$A$25</c:f>
              <c:strCache>
                <c:ptCount val="1"/>
                <c:pt idx="0">
                  <c:v>BESS</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9F-4446-8340-9330E4956521}"/>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9F-4446-8340-9330E495652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Tabelle1!$B$24:$D$24</c:f>
              <c:strCache>
                <c:ptCount val="2"/>
                <c:pt idx="0">
                  <c:v>Inertia</c:v>
                </c:pt>
                <c:pt idx="1">
                  <c:v>SCL</c:v>
                </c:pt>
              </c:strCache>
            </c:strRef>
          </c:cat>
          <c:val>
            <c:numRef>
              <c:f>Tabelle1!$B$25:$D$25</c:f>
              <c:numCache>
                <c:formatCode>0%</c:formatCode>
                <c:ptCount val="2"/>
                <c:pt idx="0">
                  <c:v>0.65</c:v>
                </c:pt>
                <c:pt idx="1">
                  <c:v>0.21</c:v>
                </c:pt>
              </c:numCache>
            </c:numRef>
          </c:val>
          <c:extLst>
            <c:ext xmlns:c16="http://schemas.microsoft.com/office/drawing/2014/chart" uri="{C3380CC4-5D6E-409C-BE32-E72D297353CC}">
              <c16:uniqueId val="{00000000-049F-4446-8340-9330E4956521}"/>
            </c:ext>
          </c:extLst>
        </c:ser>
        <c:ser>
          <c:idx val="1"/>
          <c:order val="1"/>
          <c:tx>
            <c:strRef>
              <c:f>Tabelle1!$A$26</c:f>
              <c:strCache>
                <c:ptCount val="1"/>
                <c:pt idx="0">
                  <c:v>Syncon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Tabelle1!$B$24:$D$24</c:f>
              <c:strCache>
                <c:ptCount val="2"/>
                <c:pt idx="0">
                  <c:v>Inertia</c:v>
                </c:pt>
                <c:pt idx="1">
                  <c:v>SCL</c:v>
                </c:pt>
              </c:strCache>
            </c:strRef>
          </c:cat>
          <c:val>
            <c:numRef>
              <c:f>Tabelle1!$B$26:$D$26</c:f>
              <c:numCache>
                <c:formatCode>0%</c:formatCode>
                <c:ptCount val="2"/>
                <c:pt idx="0">
                  <c:v>0.35</c:v>
                </c:pt>
                <c:pt idx="1">
                  <c:v>0.79</c:v>
                </c:pt>
              </c:numCache>
            </c:numRef>
          </c:val>
          <c:extLst>
            <c:ext xmlns:c16="http://schemas.microsoft.com/office/drawing/2014/chart" uri="{C3380CC4-5D6E-409C-BE32-E72D297353CC}">
              <c16:uniqueId val="{00000001-049F-4446-8340-9330E4956521}"/>
            </c:ext>
          </c:extLst>
        </c:ser>
        <c:dLbls>
          <c:showLegendKey val="0"/>
          <c:showVal val="0"/>
          <c:showCatName val="0"/>
          <c:showSerName val="0"/>
          <c:showPercent val="0"/>
          <c:showBubbleSize val="0"/>
        </c:dLbls>
        <c:gapWidth val="219"/>
        <c:overlap val="-27"/>
        <c:axId val="856895128"/>
        <c:axId val="856894048"/>
      </c:barChart>
      <c:catAx>
        <c:axId val="85689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856894048"/>
        <c:crosses val="autoZero"/>
        <c:auto val="1"/>
        <c:lblAlgn val="ctr"/>
        <c:lblOffset val="100"/>
        <c:noMultiLvlLbl val="0"/>
      </c:catAx>
      <c:valAx>
        <c:axId val="8568940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56895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1400" b="0" i="0" u="none" strike="noStrike" baseline="0">
                <a:effectLst/>
              </a:rPr>
              <a:t>Weighted Specific Price  </a:t>
            </a:r>
            <a:r>
              <a:rPr lang="en-US" sz="1400" b="1" i="0" u="none" strike="noStrike" baseline="0">
                <a:effectLst/>
              </a:rPr>
              <a:t>INERTIA </a:t>
            </a:r>
            <a:r>
              <a:rPr lang="en-US" sz="1400" b="0" i="0" u="none" strike="noStrike" baseline="0">
                <a:effectLst/>
              </a:rPr>
              <a:t>[GBP/year/MWs]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'Aarons playground'!$B$16:$L$16</c:f>
              <c:strCache>
                <c:ptCount val="11"/>
                <c:pt idx="0">
                  <c:v>Tender level</c:v>
                </c:pt>
                <c:pt idx="10">
                  <c:v>tender</c:v>
                </c:pt>
              </c:strCache>
            </c:strRef>
          </c:tx>
          <c:spPr>
            <a:solidFill>
              <a:schemeClr val="bg1">
                <a:lumMod val="50000"/>
              </a:schemeClr>
            </a:solidFill>
            <a:ln>
              <a:noFill/>
            </a:ln>
            <a:effectLst/>
          </c:spPr>
          <c:invertIfNegative val="0"/>
          <c:cat>
            <c:strRef>
              <c:f>'Aarons playground'!$O$15</c:f>
              <c:strCache>
                <c:ptCount val="1"/>
                <c:pt idx="0">
                  <c:v>Average Specific Cost  Inertia</c:v>
                </c:pt>
              </c:strCache>
              <c:extLst/>
            </c:strRef>
          </c:cat>
          <c:val>
            <c:numRef>
              <c:f>'Aarons playground'!$O$16</c:f>
              <c:numCache>
                <c:formatCode>#,##0.00\ "€"</c:formatCode>
                <c:ptCount val="1"/>
                <c:pt idx="0">
                  <c:v>5716.8244845581776</c:v>
                </c:pt>
              </c:numCache>
              <c:extLst/>
            </c:numRef>
          </c:val>
          <c:extLst>
            <c:ext xmlns:c16="http://schemas.microsoft.com/office/drawing/2014/chart" uri="{C3380CC4-5D6E-409C-BE32-E72D297353CC}">
              <c16:uniqueId val="{00000000-B662-4B5F-9E5F-CE9C6E446B99}"/>
            </c:ext>
          </c:extLst>
        </c:ser>
        <c:ser>
          <c:idx val="1"/>
          <c:order val="1"/>
          <c:tx>
            <c:strRef>
              <c:f>'Aarons playground'!$B$17:$L$17</c:f>
              <c:strCache>
                <c:ptCount val="11"/>
                <c:pt idx="0">
                  <c:v>BESS level</c:v>
                </c:pt>
                <c:pt idx="10">
                  <c:v>bess</c:v>
                </c:pt>
              </c:strCache>
            </c:strRef>
          </c:tx>
          <c:spPr>
            <a:solidFill>
              <a:schemeClr val="accent1"/>
            </a:solidFill>
            <a:ln>
              <a:noFill/>
            </a:ln>
            <a:effectLst/>
          </c:spPr>
          <c:invertIfNegative val="0"/>
          <c:cat>
            <c:strRef>
              <c:f>'Aarons playground'!$O$15</c:f>
              <c:strCache>
                <c:ptCount val="1"/>
                <c:pt idx="0">
                  <c:v>Average Specific Cost  Inertia</c:v>
                </c:pt>
              </c:strCache>
              <c:extLst/>
            </c:strRef>
          </c:cat>
          <c:val>
            <c:numRef>
              <c:f>'Aarons playground'!$O$17</c:f>
              <c:numCache>
                <c:formatCode>#,##0.00\ "€"</c:formatCode>
                <c:ptCount val="1"/>
                <c:pt idx="0">
                  <c:v>1682.2766430731072</c:v>
                </c:pt>
              </c:numCache>
              <c:extLst/>
            </c:numRef>
          </c:val>
          <c:extLst>
            <c:ext xmlns:c16="http://schemas.microsoft.com/office/drawing/2014/chart" uri="{C3380CC4-5D6E-409C-BE32-E72D297353CC}">
              <c16:uniqueId val="{00000001-B662-4B5F-9E5F-CE9C6E446B99}"/>
            </c:ext>
          </c:extLst>
        </c:ser>
        <c:ser>
          <c:idx val="2"/>
          <c:order val="2"/>
          <c:tx>
            <c:strRef>
              <c:f>'Aarons playground'!$B$18:$L$18</c:f>
              <c:strCache>
                <c:ptCount val="11"/>
                <c:pt idx="0">
                  <c:v>Synchon Level</c:v>
                </c:pt>
                <c:pt idx="10">
                  <c:v>syncon</c:v>
                </c:pt>
              </c:strCache>
            </c:strRef>
          </c:tx>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B662-4B5F-9E5F-CE9C6E446B99}"/>
              </c:ext>
            </c:extLst>
          </c:dPt>
          <c:cat>
            <c:strRef>
              <c:f>'Aarons playground'!$O$15</c:f>
              <c:strCache>
                <c:ptCount val="1"/>
                <c:pt idx="0">
                  <c:v>Average Specific Cost  Inertia</c:v>
                </c:pt>
              </c:strCache>
              <c:extLst/>
            </c:strRef>
          </c:cat>
          <c:val>
            <c:numRef>
              <c:f>'Aarons playground'!$O$18</c:f>
              <c:numCache>
                <c:formatCode>#,##0.00\ "€"</c:formatCode>
                <c:ptCount val="1"/>
                <c:pt idx="0">
                  <c:v>13055.798748435544</c:v>
                </c:pt>
              </c:numCache>
              <c:extLst/>
            </c:numRef>
          </c:val>
          <c:extLst>
            <c:ext xmlns:c16="http://schemas.microsoft.com/office/drawing/2014/chart" uri="{C3380CC4-5D6E-409C-BE32-E72D297353CC}">
              <c16:uniqueId val="{00000002-B662-4B5F-9E5F-CE9C6E446B99}"/>
            </c:ext>
          </c:extLst>
        </c:ser>
        <c:dLbls>
          <c:showLegendKey val="0"/>
          <c:showVal val="0"/>
          <c:showCatName val="0"/>
          <c:showSerName val="0"/>
          <c:showPercent val="0"/>
          <c:showBubbleSize val="0"/>
        </c:dLbls>
        <c:gapWidth val="219"/>
        <c:overlap val="-27"/>
        <c:axId val="609708888"/>
        <c:axId val="609709248"/>
      </c:barChart>
      <c:catAx>
        <c:axId val="609708888"/>
        <c:scaling>
          <c:orientation val="minMax"/>
        </c:scaling>
        <c:delete val="1"/>
        <c:axPos val="b"/>
        <c:numFmt formatCode="General" sourceLinked="1"/>
        <c:majorTickMark val="none"/>
        <c:minorTickMark val="none"/>
        <c:tickLblPos val="nextTo"/>
        <c:crossAx val="609709248"/>
        <c:crosses val="autoZero"/>
        <c:auto val="1"/>
        <c:lblAlgn val="ctr"/>
        <c:lblOffset val="100"/>
        <c:noMultiLvlLbl val="0"/>
      </c:catAx>
      <c:valAx>
        <c:axId val="609709248"/>
        <c:scaling>
          <c:orientation val="minMax"/>
        </c:scaling>
        <c:delete val="0"/>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609708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Weighted Specific Price  </a:t>
            </a:r>
            <a:r>
              <a:rPr lang="en-US" b="1"/>
              <a:t>SCL </a:t>
            </a:r>
            <a:r>
              <a:rPr lang="en-US"/>
              <a:t>[GBP/year/MVA]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'Aarons playground'!$B$16:$L$16</c:f>
              <c:strCache>
                <c:ptCount val="11"/>
                <c:pt idx="0">
                  <c:v>Tender level</c:v>
                </c:pt>
                <c:pt idx="10">
                  <c:v>tender</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380B-454E-BE50-205714DE000E}"/>
              </c:ext>
            </c:extLst>
          </c:dPt>
          <c:cat>
            <c:strRef>
              <c:f>'Aarons playground'!$P$15</c:f>
              <c:strCache>
                <c:ptCount val="1"/>
                <c:pt idx="0">
                  <c:v>Average Specific Cost  SCL</c:v>
                </c:pt>
              </c:strCache>
            </c:strRef>
          </c:cat>
          <c:val>
            <c:numRef>
              <c:f>'Aarons playground'!$P$16</c:f>
              <c:numCache>
                <c:formatCode>#,##0.00\ "€"</c:formatCode>
                <c:ptCount val="1"/>
                <c:pt idx="0">
                  <c:v>5604.4745886659821</c:v>
                </c:pt>
              </c:numCache>
            </c:numRef>
          </c:val>
          <c:extLst>
            <c:ext xmlns:c16="http://schemas.microsoft.com/office/drawing/2014/chart" uri="{C3380CC4-5D6E-409C-BE32-E72D297353CC}">
              <c16:uniqueId val="{00000000-380B-454E-BE50-205714DE000E}"/>
            </c:ext>
          </c:extLst>
        </c:ser>
        <c:ser>
          <c:idx val="1"/>
          <c:order val="1"/>
          <c:tx>
            <c:strRef>
              <c:f>'Aarons playground'!$B$17:$L$17</c:f>
              <c:strCache>
                <c:ptCount val="11"/>
                <c:pt idx="0">
                  <c:v>BESS level</c:v>
                </c:pt>
                <c:pt idx="10">
                  <c:v>bess</c:v>
                </c:pt>
              </c:strCache>
            </c:strRef>
          </c:tx>
          <c:spPr>
            <a:solidFill>
              <a:schemeClr val="accent1"/>
            </a:solidFill>
            <a:ln>
              <a:noFill/>
            </a:ln>
            <a:effectLst/>
          </c:spPr>
          <c:invertIfNegative val="0"/>
          <c:cat>
            <c:strRef>
              <c:f>'Aarons playground'!$P$15</c:f>
              <c:strCache>
                <c:ptCount val="1"/>
                <c:pt idx="0">
                  <c:v>Average Specific Cost  SCL</c:v>
                </c:pt>
              </c:strCache>
            </c:strRef>
          </c:cat>
          <c:val>
            <c:numRef>
              <c:f>'Aarons playground'!$P$17</c:f>
              <c:numCache>
                <c:formatCode>#,##0.00\ "€"</c:formatCode>
                <c:ptCount val="1"/>
                <c:pt idx="0">
                  <c:v>4979.9739006790624</c:v>
                </c:pt>
              </c:numCache>
            </c:numRef>
          </c:val>
          <c:extLst>
            <c:ext xmlns:c16="http://schemas.microsoft.com/office/drawing/2014/chart" uri="{C3380CC4-5D6E-409C-BE32-E72D297353CC}">
              <c16:uniqueId val="{00000001-380B-454E-BE50-205714DE000E}"/>
            </c:ext>
          </c:extLst>
        </c:ser>
        <c:ser>
          <c:idx val="2"/>
          <c:order val="2"/>
          <c:tx>
            <c:strRef>
              <c:f>'Aarons playground'!$B$18:$L$18</c:f>
              <c:strCache>
                <c:ptCount val="11"/>
                <c:pt idx="0">
                  <c:v>Synchon Level</c:v>
                </c:pt>
                <c:pt idx="10">
                  <c:v>syncon</c:v>
                </c:pt>
              </c:strCache>
            </c:strRef>
          </c:tx>
          <c:spPr>
            <a:solidFill>
              <a:schemeClr val="accent2"/>
            </a:solidFill>
            <a:ln>
              <a:noFill/>
            </a:ln>
            <a:effectLst/>
          </c:spPr>
          <c:invertIfNegative val="0"/>
          <c:cat>
            <c:strRef>
              <c:f>'Aarons playground'!$P$15</c:f>
              <c:strCache>
                <c:ptCount val="1"/>
                <c:pt idx="0">
                  <c:v>Average Specific Cost  SCL</c:v>
                </c:pt>
              </c:strCache>
            </c:strRef>
          </c:cat>
          <c:val>
            <c:numRef>
              <c:f>'Aarons playground'!$P$18</c:f>
              <c:numCache>
                <c:formatCode>#,##0.00\ "€"</c:formatCode>
                <c:ptCount val="1"/>
                <c:pt idx="0">
                  <c:v>5774.1940692957787</c:v>
                </c:pt>
              </c:numCache>
            </c:numRef>
          </c:val>
          <c:extLst>
            <c:ext xmlns:c16="http://schemas.microsoft.com/office/drawing/2014/chart" uri="{C3380CC4-5D6E-409C-BE32-E72D297353CC}">
              <c16:uniqueId val="{00000002-380B-454E-BE50-205714DE000E}"/>
            </c:ext>
          </c:extLst>
        </c:ser>
        <c:dLbls>
          <c:showLegendKey val="0"/>
          <c:showVal val="0"/>
          <c:showCatName val="0"/>
          <c:showSerName val="0"/>
          <c:showPercent val="0"/>
          <c:showBubbleSize val="0"/>
        </c:dLbls>
        <c:gapWidth val="219"/>
        <c:overlap val="-27"/>
        <c:axId val="609712488"/>
        <c:axId val="609705288"/>
      </c:barChart>
      <c:catAx>
        <c:axId val="609712488"/>
        <c:scaling>
          <c:orientation val="minMax"/>
        </c:scaling>
        <c:delete val="1"/>
        <c:axPos val="b"/>
        <c:numFmt formatCode="General" sourceLinked="1"/>
        <c:majorTickMark val="none"/>
        <c:minorTickMark val="none"/>
        <c:tickLblPos val="nextTo"/>
        <c:crossAx val="609705288"/>
        <c:crosses val="autoZero"/>
        <c:auto val="1"/>
        <c:lblAlgn val="ctr"/>
        <c:lblOffset val="100"/>
        <c:noMultiLvlLbl val="0"/>
      </c:catAx>
      <c:valAx>
        <c:axId val="6097052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60971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AACDE-0409-CA45-9FBF-94F146D658A4}"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7CFB23F9-FC39-7740-8127-85059828A45A}">
      <dgm:prSet phldrT="[Text]" custT="1"/>
      <dgm:spPr>
        <a:solidFill>
          <a:srgbClr val="E10019"/>
        </a:solidFill>
        <a:ln w="12700" cap="flat" cmpd="sng" algn="ctr">
          <a:solidFill>
            <a:srgbClr val="FFFFFF">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de-DE" sz="900" kern="1200" noProof="0">
              <a:solidFill>
                <a:srgbClr val="FFFFFF"/>
              </a:solidFill>
              <a:latin typeface="SMA Futura Global"/>
              <a:ea typeface="+mn-ea"/>
              <a:cs typeface="+mn-cs"/>
            </a:rPr>
            <a:t>Inertia</a:t>
          </a:r>
        </a:p>
      </dgm:t>
    </dgm:pt>
    <dgm:pt modelId="{E281DFAF-3077-8541-AE1C-A878974D5CF0}" type="parTrans" cxnId="{504CC21A-FEEB-6148-8BF3-BF7AEAAFBDFC}">
      <dgm:prSet/>
      <dgm:spPr/>
      <dgm:t>
        <a:bodyPr/>
        <a:lstStyle/>
        <a:p>
          <a:endParaRPr lang="en-US" sz="900">
            <a:latin typeface="+mj-lt"/>
          </a:endParaRPr>
        </a:p>
      </dgm:t>
    </dgm:pt>
    <dgm:pt modelId="{AF388BA8-D4ED-644B-B3B2-3CB736BC84FD}" type="sibTrans" cxnId="{504CC21A-FEEB-6148-8BF3-BF7AEAAFBDFC}">
      <dgm:prSet custT="1"/>
      <dgm:spPr>
        <a:solidFill>
          <a:schemeClr val="bg2">
            <a:lumMod val="90000"/>
          </a:schemeClr>
        </a:solidFill>
      </dgm:spPr>
      <dgm:t>
        <a:bodyPr/>
        <a:lstStyle/>
        <a:p>
          <a:endParaRPr lang="en-US" sz="900">
            <a:latin typeface="+mj-lt"/>
          </a:endParaRPr>
        </a:p>
      </dgm:t>
    </dgm:pt>
    <dgm:pt modelId="{22349410-E128-E744-A3D0-BDFA99057AD4}">
      <dgm:prSet phldrT="[Text]" custT="1"/>
      <dgm:spPr>
        <a:solidFill>
          <a:srgbClr val="E10019"/>
        </a:solidFill>
        <a:ln w="12700" cap="flat" cmpd="sng" algn="ctr">
          <a:solidFill>
            <a:srgbClr val="FFFFFF">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US" sz="900" kern="1200">
              <a:solidFill>
                <a:srgbClr val="FFFFFF"/>
              </a:solidFill>
              <a:latin typeface="+mj-lt"/>
              <a:ea typeface="+mn-ea"/>
              <a:cs typeface="+mn-cs"/>
            </a:rPr>
            <a:t>System Strength (SCL)</a:t>
          </a:r>
        </a:p>
      </dgm:t>
    </dgm:pt>
    <dgm:pt modelId="{E557744E-97EE-9741-AC6C-0EE81F90E846}" type="sibTrans" cxnId="{962752C7-07AF-9248-AE5B-F71E18F09D06}">
      <dgm:prSet custT="1"/>
      <dgm:spPr>
        <a:solidFill>
          <a:schemeClr val="bg2">
            <a:lumMod val="90000"/>
          </a:schemeClr>
        </a:solidFill>
      </dgm:spPr>
      <dgm:t>
        <a:bodyPr/>
        <a:lstStyle/>
        <a:p>
          <a:endParaRPr lang="en-US" sz="900">
            <a:latin typeface="+mj-lt"/>
          </a:endParaRPr>
        </a:p>
      </dgm:t>
    </dgm:pt>
    <dgm:pt modelId="{90C981B9-415D-4F44-A42D-A087DE5AFDC2}" type="parTrans" cxnId="{962752C7-07AF-9248-AE5B-F71E18F09D06}">
      <dgm:prSet/>
      <dgm:spPr/>
      <dgm:t>
        <a:bodyPr/>
        <a:lstStyle/>
        <a:p>
          <a:endParaRPr lang="en-US" sz="900">
            <a:latin typeface="+mj-lt"/>
          </a:endParaRPr>
        </a:p>
      </dgm:t>
    </dgm:pt>
    <dgm:pt modelId="{F40F4DBF-AE74-49AE-B322-BE422EB40A89}">
      <dgm:prSet phldrT="[Text]" custT="1"/>
      <dgm:spPr>
        <a:solidFill>
          <a:srgbClr val="E10019"/>
        </a:solidFill>
        <a:ln w="12700" cap="flat" cmpd="sng" algn="ctr">
          <a:solidFill>
            <a:srgbClr val="FFFFFF">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US" sz="900" kern="1200">
              <a:solidFill>
                <a:srgbClr val="FFFFFF"/>
              </a:solidFill>
              <a:latin typeface="+mj-lt"/>
              <a:ea typeface="+mn-ea"/>
              <a:cs typeface="+mn-cs"/>
            </a:rPr>
            <a:t>Islanding</a:t>
          </a:r>
        </a:p>
      </dgm:t>
    </dgm:pt>
    <dgm:pt modelId="{EDA05B23-034A-4D85-AF59-B8B71E4FB07A}" type="sibTrans" cxnId="{D1FE53E9-BCFE-42FA-BD4B-6AB0828EA12E}">
      <dgm:prSet custT="1"/>
      <dgm:spPr/>
      <dgm:t>
        <a:bodyPr/>
        <a:lstStyle/>
        <a:p>
          <a:endParaRPr lang="en-US" sz="900">
            <a:latin typeface="+mj-lt"/>
          </a:endParaRPr>
        </a:p>
      </dgm:t>
    </dgm:pt>
    <dgm:pt modelId="{7D978C0C-FE3D-45B0-881A-B9D4D4A6A017}" type="parTrans" cxnId="{D1FE53E9-BCFE-42FA-BD4B-6AB0828EA12E}">
      <dgm:prSet/>
      <dgm:spPr/>
      <dgm:t>
        <a:bodyPr/>
        <a:lstStyle/>
        <a:p>
          <a:endParaRPr lang="en-US" sz="900">
            <a:latin typeface="+mj-lt"/>
          </a:endParaRPr>
        </a:p>
      </dgm:t>
    </dgm:pt>
    <dgm:pt modelId="{6792B83F-6502-CA4F-BD71-7DC7F81D82D2}">
      <dgm:prSet phldrT="[Text]" custT="1"/>
      <dgm:spPr>
        <a:solidFill>
          <a:srgbClr val="E10019"/>
        </a:solidFill>
        <a:ln w="12700" cap="flat" cmpd="sng" algn="ctr">
          <a:solidFill>
            <a:srgbClr val="FFFFFF">
              <a:hueOff val="0"/>
              <a:satOff val="0"/>
              <a:lumOff val="0"/>
              <a:alphaOff val="0"/>
            </a:srgbClr>
          </a:solidFill>
          <a:prstDash val="solid"/>
          <a:miter lim="800000"/>
        </a:ln>
        <a:effectLst/>
      </dgm:spPr>
      <dgm:t>
        <a:bodyPr spcFirstLastPara="0" vert="horz" wrap="square" lIns="12700" tIns="12700" rIns="12700" bIns="12700" numCol="1" spcCol="1270" anchor="ctr" anchorCtr="0"/>
        <a:lstStyle/>
        <a:p>
          <a:r>
            <a:rPr lang="en-US" sz="900" kern="1200">
              <a:latin typeface="+mj-lt"/>
            </a:rPr>
            <a:t> System </a:t>
          </a:r>
          <a:r>
            <a:rPr lang="en-US" sz="900" kern="1200">
              <a:solidFill>
                <a:srgbClr val="FFFFFF"/>
              </a:solidFill>
              <a:latin typeface="+mj-lt"/>
              <a:ea typeface="+mn-ea"/>
              <a:cs typeface="+mn-cs"/>
            </a:rPr>
            <a:t>Restoration</a:t>
          </a:r>
          <a:r>
            <a:rPr lang="en-US" sz="900" kern="1200">
              <a:latin typeface="+mj-lt"/>
            </a:rPr>
            <a:t> (</a:t>
          </a:r>
          <a:r>
            <a:rPr lang="en-US" sz="700" kern="1200" err="1">
              <a:latin typeface="+mj-lt"/>
            </a:rPr>
            <a:t>Blackstart</a:t>
          </a:r>
          <a:r>
            <a:rPr lang="en-US" sz="700" kern="1200">
              <a:latin typeface="+mj-lt"/>
            </a:rPr>
            <a:t>)</a:t>
          </a:r>
        </a:p>
      </dgm:t>
    </dgm:pt>
    <dgm:pt modelId="{DA8CB60F-6462-D84C-9348-1DA8CFB8EFE1}" type="sibTrans" cxnId="{8BA37032-2CB4-2445-9219-85264DAC52F5}">
      <dgm:prSet custT="1"/>
      <dgm:spPr>
        <a:solidFill>
          <a:schemeClr val="bg2">
            <a:lumMod val="90000"/>
          </a:schemeClr>
        </a:solidFill>
      </dgm:spPr>
      <dgm:t>
        <a:bodyPr/>
        <a:lstStyle/>
        <a:p>
          <a:endParaRPr lang="en-US" sz="900">
            <a:latin typeface="+mj-lt"/>
          </a:endParaRPr>
        </a:p>
      </dgm:t>
    </dgm:pt>
    <dgm:pt modelId="{1E1CDCCF-4326-FB47-99AF-B1336A9EBC13}" type="parTrans" cxnId="{8BA37032-2CB4-2445-9219-85264DAC52F5}">
      <dgm:prSet/>
      <dgm:spPr/>
      <dgm:t>
        <a:bodyPr/>
        <a:lstStyle/>
        <a:p>
          <a:endParaRPr lang="en-US" sz="900">
            <a:latin typeface="+mj-lt"/>
          </a:endParaRPr>
        </a:p>
      </dgm:t>
    </dgm:pt>
    <dgm:pt modelId="{23F74581-55DF-4D33-AC17-AAC79B2892D2}">
      <dgm:prSet phldrT="[Text]" custT="1"/>
      <dgm:spPr>
        <a:solidFill>
          <a:srgbClr val="6692B2"/>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en-US" sz="900" kern="1200">
              <a:solidFill>
                <a:srgbClr val="FFFFFF"/>
              </a:solidFill>
              <a:latin typeface="+mj-lt"/>
              <a:ea typeface="+mn-ea"/>
              <a:cs typeface="+mn-cs"/>
            </a:rPr>
            <a:t> Fast Frequency Reserve</a:t>
          </a:r>
        </a:p>
      </dgm:t>
    </dgm:pt>
    <dgm:pt modelId="{3AC0A449-A485-41BE-82DC-583397175311}" type="sibTrans" cxnId="{175D7886-D03D-4CCF-AEC9-F5E8E59A26EB}">
      <dgm:prSet custT="1"/>
      <dgm:spPr/>
      <dgm:t>
        <a:bodyPr/>
        <a:lstStyle/>
        <a:p>
          <a:endParaRPr lang="en-US" sz="900">
            <a:latin typeface="+mj-lt"/>
          </a:endParaRPr>
        </a:p>
      </dgm:t>
    </dgm:pt>
    <dgm:pt modelId="{632384AD-E653-4575-A0FE-A34931A2CD3B}" type="parTrans" cxnId="{175D7886-D03D-4CCF-AEC9-F5E8E59A26EB}">
      <dgm:prSet/>
      <dgm:spPr/>
      <dgm:t>
        <a:bodyPr/>
        <a:lstStyle/>
        <a:p>
          <a:endParaRPr lang="en-US" sz="900">
            <a:latin typeface="+mj-lt"/>
          </a:endParaRPr>
        </a:p>
      </dgm:t>
    </dgm:pt>
    <dgm:pt modelId="{6A299117-7487-4FA2-9E37-DB5EB675B89A}">
      <dgm:prSet phldrT="[Text]" custT="1"/>
      <dgm:spPr>
        <a:solidFill>
          <a:srgbClr val="6692B2"/>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en-US" sz="900" kern="1200">
              <a:solidFill>
                <a:srgbClr val="FFFFFF"/>
              </a:solidFill>
              <a:latin typeface="+mj-lt"/>
              <a:ea typeface="+mn-ea"/>
              <a:cs typeface="+mn-cs"/>
            </a:rPr>
            <a:t>Secondary Reserve</a:t>
          </a:r>
        </a:p>
      </dgm:t>
    </dgm:pt>
    <dgm:pt modelId="{B08B36BE-FDAC-467C-A779-6F404C1E24E3}" type="sibTrans" cxnId="{15F58AF1-3A65-48DB-B6AE-D17B59322A0A}">
      <dgm:prSet custT="1"/>
      <dgm:spPr/>
      <dgm:t>
        <a:bodyPr/>
        <a:lstStyle/>
        <a:p>
          <a:endParaRPr lang="en-US" sz="900">
            <a:latin typeface="+mj-lt"/>
          </a:endParaRPr>
        </a:p>
      </dgm:t>
    </dgm:pt>
    <dgm:pt modelId="{0047BEC8-06E0-42D0-B76D-3FAADB0225E4}" type="parTrans" cxnId="{15F58AF1-3A65-48DB-B6AE-D17B59322A0A}">
      <dgm:prSet/>
      <dgm:spPr/>
      <dgm:t>
        <a:bodyPr/>
        <a:lstStyle/>
        <a:p>
          <a:endParaRPr lang="en-US" sz="900">
            <a:latin typeface="+mj-lt"/>
          </a:endParaRPr>
        </a:p>
      </dgm:t>
    </dgm:pt>
    <dgm:pt modelId="{90CF89AD-A52F-4343-A36F-8E3CC106D839}">
      <dgm:prSet phldrT="[Text]" custT="1"/>
      <dgm:spPr>
        <a:solidFill>
          <a:srgbClr val="6692B2"/>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r>
            <a:rPr lang="en-US" sz="900" kern="1200">
              <a:latin typeface="+mj-lt"/>
            </a:rPr>
            <a:t>Fast Fault </a:t>
          </a:r>
          <a:r>
            <a:rPr lang="en-US" sz="900" kern="1200">
              <a:solidFill>
                <a:srgbClr val="FFFFFF"/>
              </a:solidFill>
              <a:latin typeface="+mj-lt"/>
              <a:ea typeface="+mn-ea"/>
              <a:cs typeface="+mn-cs"/>
            </a:rPr>
            <a:t>Current</a:t>
          </a:r>
        </a:p>
      </dgm:t>
    </dgm:pt>
    <dgm:pt modelId="{BA4ED20C-7C0C-4C98-836C-DCBF7F6FE02F}" type="sibTrans" cxnId="{0CEC6900-FBCB-4CCF-AEB9-873B24A9E01A}">
      <dgm:prSet custT="1"/>
      <dgm:spPr/>
      <dgm:t>
        <a:bodyPr/>
        <a:lstStyle/>
        <a:p>
          <a:endParaRPr lang="en-US" sz="900">
            <a:latin typeface="+mj-lt"/>
          </a:endParaRPr>
        </a:p>
      </dgm:t>
    </dgm:pt>
    <dgm:pt modelId="{456D2364-8E2E-4C6C-A591-A06830CB5498}" type="parTrans" cxnId="{0CEC6900-FBCB-4CCF-AEB9-873B24A9E01A}">
      <dgm:prSet/>
      <dgm:spPr/>
      <dgm:t>
        <a:bodyPr/>
        <a:lstStyle/>
        <a:p>
          <a:endParaRPr lang="en-US" sz="900">
            <a:latin typeface="+mj-lt"/>
          </a:endParaRPr>
        </a:p>
      </dgm:t>
    </dgm:pt>
    <dgm:pt modelId="{4A9DC97F-34D2-4D62-A657-53E16F0FE757}">
      <dgm:prSet phldrT="[Text]" custT="1"/>
      <dgm:spPr>
        <a:solidFill>
          <a:srgbClr val="6692B2"/>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r>
            <a:rPr lang="en-US" sz="900" kern="1200">
              <a:solidFill>
                <a:srgbClr val="FFFFFF"/>
              </a:solidFill>
              <a:latin typeface="+mj-lt"/>
              <a:ea typeface="+mn-ea"/>
              <a:cs typeface="+mn-cs"/>
            </a:rPr>
            <a:t>STATCOM</a:t>
          </a:r>
          <a:endParaRPr lang="en-US" sz="900" kern="1200">
            <a:latin typeface="+mj-lt"/>
          </a:endParaRPr>
        </a:p>
      </dgm:t>
    </dgm:pt>
    <dgm:pt modelId="{6EDEB64C-53E8-4E0C-86B2-3001669A5860}" type="sibTrans" cxnId="{4B676B53-0765-4DD6-8163-0EA42F746E35}">
      <dgm:prSet custT="1"/>
      <dgm:spPr/>
      <dgm:t>
        <a:bodyPr/>
        <a:lstStyle/>
        <a:p>
          <a:endParaRPr lang="en-US" sz="900">
            <a:latin typeface="+mj-lt"/>
          </a:endParaRPr>
        </a:p>
      </dgm:t>
    </dgm:pt>
    <dgm:pt modelId="{21052B50-15DE-4B57-9A0C-253EECBA9E52}" type="parTrans" cxnId="{4B676B53-0765-4DD6-8163-0EA42F746E35}">
      <dgm:prSet/>
      <dgm:spPr/>
      <dgm:t>
        <a:bodyPr/>
        <a:lstStyle/>
        <a:p>
          <a:endParaRPr lang="en-US" sz="900">
            <a:latin typeface="+mj-lt"/>
          </a:endParaRPr>
        </a:p>
      </dgm:t>
    </dgm:pt>
    <dgm:pt modelId="{23F5C9AB-E575-8F4B-9EDA-FE80E64770EF}" type="pres">
      <dgm:prSet presAssocID="{5DFAACDE-0409-CA45-9FBF-94F146D658A4}" presName="cycle" presStyleCnt="0">
        <dgm:presLayoutVars>
          <dgm:dir/>
          <dgm:resizeHandles val="exact"/>
        </dgm:presLayoutVars>
      </dgm:prSet>
      <dgm:spPr/>
    </dgm:pt>
    <dgm:pt modelId="{0F371121-990D-FA42-8102-CBD1626B5763}" type="pres">
      <dgm:prSet presAssocID="{7CFB23F9-FC39-7740-8127-85059828A45A}" presName="node" presStyleLbl="node1" presStyleIdx="0" presStyleCnt="8">
        <dgm:presLayoutVars>
          <dgm:bulletEnabled val="1"/>
        </dgm:presLayoutVars>
      </dgm:prSet>
      <dgm:spPr>
        <a:xfrm>
          <a:off x="2031009" y="957"/>
          <a:ext cx="768999" cy="768999"/>
        </a:xfrm>
        <a:prstGeom prst="ellipse">
          <a:avLst/>
        </a:prstGeom>
      </dgm:spPr>
    </dgm:pt>
    <dgm:pt modelId="{6E64BC55-724D-0947-88DB-B246B8D0F683}" type="pres">
      <dgm:prSet presAssocID="{AF388BA8-D4ED-644B-B3B2-3CB736BC84FD}" presName="sibTrans" presStyleLbl="sibTrans2D1" presStyleIdx="0" presStyleCnt="8"/>
      <dgm:spPr>
        <a:prstGeom prst="chevron">
          <a:avLst/>
        </a:prstGeom>
      </dgm:spPr>
    </dgm:pt>
    <dgm:pt modelId="{54CC9137-C3F8-2147-99DA-9D5E9D8A0087}" type="pres">
      <dgm:prSet presAssocID="{AF388BA8-D4ED-644B-B3B2-3CB736BC84FD}" presName="connectorText" presStyleLbl="sibTrans2D1" presStyleIdx="0" presStyleCnt="8"/>
      <dgm:spPr/>
    </dgm:pt>
    <dgm:pt modelId="{80DA7F74-8BD8-8843-9766-56A0A42059CE}" type="pres">
      <dgm:prSet presAssocID="{22349410-E128-E744-A3D0-BDFA99057AD4}" presName="node" presStyleLbl="node1" presStyleIdx="1" presStyleCnt="8">
        <dgm:presLayoutVars>
          <dgm:bulletEnabled val="1"/>
        </dgm:presLayoutVars>
      </dgm:prSet>
      <dgm:spPr>
        <a:xfrm>
          <a:off x="3464237" y="545381"/>
          <a:ext cx="944951" cy="944951"/>
        </a:xfrm>
        <a:prstGeom prst="ellipse">
          <a:avLst/>
        </a:prstGeom>
      </dgm:spPr>
    </dgm:pt>
    <dgm:pt modelId="{94FCA1E5-01AC-FD45-A021-E970601104A2}" type="pres">
      <dgm:prSet presAssocID="{E557744E-97EE-9741-AC6C-0EE81F90E846}" presName="sibTrans" presStyleLbl="sibTrans2D1" presStyleIdx="1" presStyleCnt="8"/>
      <dgm:spPr>
        <a:prstGeom prst="chevron">
          <a:avLst/>
        </a:prstGeom>
      </dgm:spPr>
    </dgm:pt>
    <dgm:pt modelId="{F5BF3584-6D1F-9C48-851A-7855716C3483}" type="pres">
      <dgm:prSet presAssocID="{E557744E-97EE-9741-AC6C-0EE81F90E846}" presName="connectorText" presStyleLbl="sibTrans2D1" presStyleIdx="1" presStyleCnt="8"/>
      <dgm:spPr/>
    </dgm:pt>
    <dgm:pt modelId="{99E4975E-5779-4178-BA95-354B3D051AA7}" type="pres">
      <dgm:prSet presAssocID="{F40F4DBF-AE74-49AE-B322-BE422EB40A89}" presName="node" presStyleLbl="node1" presStyleIdx="2" presStyleCnt="8">
        <dgm:presLayoutVars>
          <dgm:bulletEnabled val="1"/>
        </dgm:presLayoutVars>
      </dgm:prSet>
      <dgm:spPr>
        <a:xfrm>
          <a:off x="4007209" y="1856232"/>
          <a:ext cx="944951" cy="944951"/>
        </a:xfrm>
        <a:prstGeom prst="ellipse">
          <a:avLst/>
        </a:prstGeom>
      </dgm:spPr>
    </dgm:pt>
    <dgm:pt modelId="{CAD5679F-68C5-4ED7-918E-250E1DA385A7}" type="pres">
      <dgm:prSet presAssocID="{EDA05B23-034A-4D85-AF59-B8B71E4FB07A}" presName="sibTrans" presStyleLbl="sibTrans2D1" presStyleIdx="2" presStyleCnt="8"/>
      <dgm:spPr>
        <a:prstGeom prst="chevron">
          <a:avLst/>
        </a:prstGeom>
      </dgm:spPr>
    </dgm:pt>
    <dgm:pt modelId="{A1610FE7-92C5-44E5-9812-703FDB71BCAD}" type="pres">
      <dgm:prSet presAssocID="{EDA05B23-034A-4D85-AF59-B8B71E4FB07A}" presName="connectorText" presStyleLbl="sibTrans2D1" presStyleIdx="2" presStyleCnt="8"/>
      <dgm:spPr/>
    </dgm:pt>
    <dgm:pt modelId="{9195B1F3-C657-C64E-9462-8F96B6E1C223}" type="pres">
      <dgm:prSet presAssocID="{6792B83F-6502-CA4F-BD71-7DC7F81D82D2}" presName="node" presStyleLbl="node1" presStyleIdx="3" presStyleCnt="8">
        <dgm:presLayoutVars>
          <dgm:bulletEnabled val="1"/>
        </dgm:presLayoutVars>
      </dgm:prSet>
      <dgm:spPr>
        <a:xfrm>
          <a:off x="3464237" y="3167083"/>
          <a:ext cx="944951" cy="944951"/>
        </a:xfrm>
        <a:prstGeom prst="ellipse">
          <a:avLst/>
        </a:prstGeom>
      </dgm:spPr>
    </dgm:pt>
    <dgm:pt modelId="{092B3F0B-492F-E64C-9A9C-7E9613968F63}" type="pres">
      <dgm:prSet presAssocID="{DA8CB60F-6462-D84C-9348-1DA8CFB8EFE1}" presName="sibTrans" presStyleLbl="sibTrans2D1" presStyleIdx="3" presStyleCnt="8"/>
      <dgm:spPr>
        <a:prstGeom prst="chevron">
          <a:avLst/>
        </a:prstGeom>
      </dgm:spPr>
    </dgm:pt>
    <dgm:pt modelId="{7D85F140-9380-DF40-9C45-FF61116F6ED4}" type="pres">
      <dgm:prSet presAssocID="{DA8CB60F-6462-D84C-9348-1DA8CFB8EFE1}" presName="connectorText" presStyleLbl="sibTrans2D1" presStyleIdx="3" presStyleCnt="8"/>
      <dgm:spPr/>
    </dgm:pt>
    <dgm:pt modelId="{66C20E92-A794-499E-B427-DBE834B7CA70}" type="pres">
      <dgm:prSet presAssocID="{23F74581-55DF-4D33-AC17-AAC79B2892D2}" presName="node" presStyleLbl="node1" presStyleIdx="4" presStyleCnt="8">
        <dgm:presLayoutVars>
          <dgm:bulletEnabled val="1"/>
        </dgm:presLayoutVars>
      </dgm:prSet>
      <dgm:spPr>
        <a:xfrm>
          <a:off x="3143889" y="3371672"/>
          <a:ext cx="767226" cy="767226"/>
        </a:xfrm>
        <a:prstGeom prst="ellipse">
          <a:avLst/>
        </a:prstGeom>
      </dgm:spPr>
    </dgm:pt>
    <dgm:pt modelId="{77065BCB-C022-445B-84F9-F18FF9138839}" type="pres">
      <dgm:prSet presAssocID="{3AC0A449-A485-41BE-82DC-583397175311}" presName="sibTrans" presStyleLbl="sibTrans2D1" presStyleIdx="4" presStyleCnt="8"/>
      <dgm:spPr>
        <a:prstGeom prst="chevron">
          <a:avLst/>
        </a:prstGeom>
      </dgm:spPr>
    </dgm:pt>
    <dgm:pt modelId="{8BA8522B-390E-4296-82AC-DF68C91579A3}" type="pres">
      <dgm:prSet presAssocID="{3AC0A449-A485-41BE-82DC-583397175311}" presName="connectorText" presStyleLbl="sibTrans2D1" presStyleIdx="4" presStyleCnt="8"/>
      <dgm:spPr/>
    </dgm:pt>
    <dgm:pt modelId="{844B79B3-37F8-4D4D-91C8-4E80D9D218F2}" type="pres">
      <dgm:prSet presAssocID="{6A299117-7487-4FA2-9E37-DB5EB675B89A}" presName="node" presStyleLbl="node1" presStyleIdx="5" presStyleCnt="8">
        <dgm:presLayoutVars>
          <dgm:bulletEnabled val="1"/>
        </dgm:presLayoutVars>
      </dgm:prSet>
      <dgm:spPr>
        <a:xfrm>
          <a:off x="842534" y="3167083"/>
          <a:ext cx="944951" cy="944951"/>
        </a:xfrm>
        <a:prstGeom prst="ellipse">
          <a:avLst/>
        </a:prstGeom>
      </dgm:spPr>
    </dgm:pt>
    <dgm:pt modelId="{08DB7C1E-4F18-49E6-BB8D-060A446EADAB}" type="pres">
      <dgm:prSet presAssocID="{B08B36BE-FDAC-467C-A779-6F404C1E24E3}" presName="sibTrans" presStyleLbl="sibTrans2D1" presStyleIdx="5" presStyleCnt="8"/>
      <dgm:spPr>
        <a:prstGeom prst="chevron">
          <a:avLst/>
        </a:prstGeom>
      </dgm:spPr>
    </dgm:pt>
    <dgm:pt modelId="{0A2A1D90-A80B-4B41-94CA-02C8394E0D49}" type="pres">
      <dgm:prSet presAssocID="{B08B36BE-FDAC-467C-A779-6F404C1E24E3}" presName="connectorText" presStyleLbl="sibTrans2D1" presStyleIdx="5" presStyleCnt="8"/>
      <dgm:spPr/>
    </dgm:pt>
    <dgm:pt modelId="{D7F22503-727C-4710-B918-85882D40E765}" type="pres">
      <dgm:prSet presAssocID="{90CF89AD-A52F-4343-A36F-8E3CC106D839}" presName="node" presStyleLbl="node1" presStyleIdx="6" presStyleCnt="8">
        <dgm:presLayoutVars>
          <dgm:bulletEnabled val="1"/>
        </dgm:presLayoutVars>
      </dgm:prSet>
      <dgm:spPr>
        <a:xfrm>
          <a:off x="299562" y="1856232"/>
          <a:ext cx="944951" cy="944951"/>
        </a:xfrm>
        <a:prstGeom prst="ellipse">
          <a:avLst/>
        </a:prstGeom>
      </dgm:spPr>
    </dgm:pt>
    <dgm:pt modelId="{0F371899-4B0E-4EEC-B505-59B08B961CA7}" type="pres">
      <dgm:prSet presAssocID="{BA4ED20C-7C0C-4C98-836C-DCBF7F6FE02F}" presName="sibTrans" presStyleLbl="sibTrans2D1" presStyleIdx="6" presStyleCnt="8"/>
      <dgm:spPr>
        <a:prstGeom prst="chevron">
          <a:avLst/>
        </a:prstGeom>
      </dgm:spPr>
    </dgm:pt>
    <dgm:pt modelId="{7165BA3B-B6BE-40D1-A539-E5F1C8D5F0E4}" type="pres">
      <dgm:prSet presAssocID="{BA4ED20C-7C0C-4C98-836C-DCBF7F6FE02F}" presName="connectorText" presStyleLbl="sibTrans2D1" presStyleIdx="6" presStyleCnt="8"/>
      <dgm:spPr/>
    </dgm:pt>
    <dgm:pt modelId="{3AEAB7AA-3935-47A8-A2C4-61F6447EF81F}" type="pres">
      <dgm:prSet presAssocID="{4A9DC97F-34D2-4D62-A657-53E16F0FE757}" presName="node" presStyleLbl="node1" presStyleIdx="7" presStyleCnt="8">
        <dgm:presLayoutVars>
          <dgm:bulletEnabled val="1"/>
        </dgm:presLayoutVars>
      </dgm:prSet>
      <dgm:spPr>
        <a:xfrm>
          <a:off x="842534" y="545381"/>
          <a:ext cx="944951" cy="944951"/>
        </a:xfrm>
        <a:prstGeom prst="ellipse">
          <a:avLst/>
        </a:prstGeom>
      </dgm:spPr>
    </dgm:pt>
    <dgm:pt modelId="{77BA7417-4A65-4A0B-BE3B-1AFF8D8F5E94}" type="pres">
      <dgm:prSet presAssocID="{6EDEB64C-53E8-4E0C-86B2-3001669A5860}" presName="sibTrans" presStyleLbl="sibTrans2D1" presStyleIdx="7" presStyleCnt="8"/>
      <dgm:spPr>
        <a:prstGeom prst="chevron">
          <a:avLst/>
        </a:prstGeom>
      </dgm:spPr>
    </dgm:pt>
    <dgm:pt modelId="{F0498BE2-3CC9-43F5-BB39-424C28DA5494}" type="pres">
      <dgm:prSet presAssocID="{6EDEB64C-53E8-4E0C-86B2-3001669A5860}" presName="connectorText" presStyleLbl="sibTrans2D1" presStyleIdx="7" presStyleCnt="8"/>
      <dgm:spPr/>
    </dgm:pt>
  </dgm:ptLst>
  <dgm:cxnLst>
    <dgm:cxn modelId="{0CEC6900-FBCB-4CCF-AEB9-873B24A9E01A}" srcId="{5DFAACDE-0409-CA45-9FBF-94F146D658A4}" destId="{90CF89AD-A52F-4343-A36F-8E3CC106D839}" srcOrd="6" destOrd="0" parTransId="{456D2364-8E2E-4C6C-A591-A06830CB5498}" sibTransId="{BA4ED20C-7C0C-4C98-836C-DCBF7F6FE02F}"/>
    <dgm:cxn modelId="{E2405701-1855-4430-9BDE-9410C4824C3A}" type="presOf" srcId="{BA4ED20C-7C0C-4C98-836C-DCBF7F6FE02F}" destId="{7165BA3B-B6BE-40D1-A539-E5F1C8D5F0E4}" srcOrd="1" destOrd="0" presId="urn:microsoft.com/office/officeart/2005/8/layout/cycle2"/>
    <dgm:cxn modelId="{504CC21A-FEEB-6148-8BF3-BF7AEAAFBDFC}" srcId="{5DFAACDE-0409-CA45-9FBF-94F146D658A4}" destId="{7CFB23F9-FC39-7740-8127-85059828A45A}" srcOrd="0" destOrd="0" parTransId="{E281DFAF-3077-8541-AE1C-A878974D5CF0}" sibTransId="{AF388BA8-D4ED-644B-B3B2-3CB736BC84FD}"/>
    <dgm:cxn modelId="{0051DB22-C7BA-4AD8-9479-9CF116DE364D}" type="presOf" srcId="{AF388BA8-D4ED-644B-B3B2-3CB736BC84FD}" destId="{54CC9137-C3F8-2147-99DA-9D5E9D8A0087}" srcOrd="1" destOrd="0" presId="urn:microsoft.com/office/officeart/2005/8/layout/cycle2"/>
    <dgm:cxn modelId="{8BA37032-2CB4-2445-9219-85264DAC52F5}" srcId="{5DFAACDE-0409-CA45-9FBF-94F146D658A4}" destId="{6792B83F-6502-CA4F-BD71-7DC7F81D82D2}" srcOrd="3" destOrd="0" parTransId="{1E1CDCCF-4326-FB47-99AF-B1336A9EBC13}" sibTransId="{DA8CB60F-6462-D84C-9348-1DA8CFB8EFE1}"/>
    <dgm:cxn modelId="{D39A4434-8BF8-492B-88AE-C0523441B4FC}" type="presOf" srcId="{23F74581-55DF-4D33-AC17-AAC79B2892D2}" destId="{66C20E92-A794-499E-B427-DBE834B7CA70}" srcOrd="0" destOrd="0" presId="urn:microsoft.com/office/officeart/2005/8/layout/cycle2"/>
    <dgm:cxn modelId="{607FB035-2B20-43B4-94CF-A6D963D752DA}" type="presOf" srcId="{3AC0A449-A485-41BE-82DC-583397175311}" destId="{77065BCB-C022-445B-84F9-F18FF9138839}" srcOrd="0" destOrd="0" presId="urn:microsoft.com/office/officeart/2005/8/layout/cycle2"/>
    <dgm:cxn modelId="{A8806A39-1420-4F87-9787-6B6B957E3AB9}" type="presOf" srcId="{AF388BA8-D4ED-644B-B3B2-3CB736BC84FD}" destId="{6E64BC55-724D-0947-88DB-B246B8D0F683}" srcOrd="0" destOrd="0" presId="urn:microsoft.com/office/officeart/2005/8/layout/cycle2"/>
    <dgm:cxn modelId="{05649E3D-51C6-49D7-8D27-FC61EBD0B4EC}" type="presOf" srcId="{7CFB23F9-FC39-7740-8127-85059828A45A}" destId="{0F371121-990D-FA42-8102-CBD1626B5763}" srcOrd="0" destOrd="0" presId="urn:microsoft.com/office/officeart/2005/8/layout/cycle2"/>
    <dgm:cxn modelId="{0E54F460-0552-4F5F-94A0-91780FC55F22}" type="presOf" srcId="{DA8CB60F-6462-D84C-9348-1DA8CFB8EFE1}" destId="{092B3F0B-492F-E64C-9A9C-7E9613968F63}" srcOrd="0" destOrd="0" presId="urn:microsoft.com/office/officeart/2005/8/layout/cycle2"/>
    <dgm:cxn modelId="{3DBDA342-AE75-4E58-A94E-147E41D498D2}" type="presOf" srcId="{DA8CB60F-6462-D84C-9348-1DA8CFB8EFE1}" destId="{7D85F140-9380-DF40-9C45-FF61116F6ED4}" srcOrd="1" destOrd="0" presId="urn:microsoft.com/office/officeart/2005/8/layout/cycle2"/>
    <dgm:cxn modelId="{4F27C342-CF11-400C-BB6F-263990356847}" type="presOf" srcId="{6A299117-7487-4FA2-9E37-DB5EB675B89A}" destId="{844B79B3-37F8-4D4D-91C8-4E80D9D218F2}" srcOrd="0" destOrd="0" presId="urn:microsoft.com/office/officeart/2005/8/layout/cycle2"/>
    <dgm:cxn modelId="{E01E4B6D-9E36-412C-900A-7D1E697DC735}" type="presOf" srcId="{B08B36BE-FDAC-467C-A779-6F404C1E24E3}" destId="{08DB7C1E-4F18-49E6-BB8D-060A446EADAB}" srcOrd="0" destOrd="0" presId="urn:microsoft.com/office/officeart/2005/8/layout/cycle2"/>
    <dgm:cxn modelId="{B2C8E76E-C06A-4728-A28D-C9B81F6257FE}" type="presOf" srcId="{4A9DC97F-34D2-4D62-A657-53E16F0FE757}" destId="{3AEAB7AA-3935-47A8-A2C4-61F6447EF81F}" srcOrd="0" destOrd="0" presId="urn:microsoft.com/office/officeart/2005/8/layout/cycle2"/>
    <dgm:cxn modelId="{1BBA4D71-B735-4924-A360-89BA70B0E2A7}" type="presOf" srcId="{5DFAACDE-0409-CA45-9FBF-94F146D658A4}" destId="{23F5C9AB-E575-8F4B-9EDA-FE80E64770EF}" srcOrd="0" destOrd="0" presId="urn:microsoft.com/office/officeart/2005/8/layout/cycle2"/>
    <dgm:cxn modelId="{4B676B53-0765-4DD6-8163-0EA42F746E35}" srcId="{5DFAACDE-0409-CA45-9FBF-94F146D658A4}" destId="{4A9DC97F-34D2-4D62-A657-53E16F0FE757}" srcOrd="7" destOrd="0" parTransId="{21052B50-15DE-4B57-9A0C-253EECBA9E52}" sibTransId="{6EDEB64C-53E8-4E0C-86B2-3001669A5860}"/>
    <dgm:cxn modelId="{175D7886-D03D-4CCF-AEC9-F5E8E59A26EB}" srcId="{5DFAACDE-0409-CA45-9FBF-94F146D658A4}" destId="{23F74581-55DF-4D33-AC17-AAC79B2892D2}" srcOrd="4" destOrd="0" parTransId="{632384AD-E653-4575-A0FE-A34931A2CD3B}" sibTransId="{3AC0A449-A485-41BE-82DC-583397175311}"/>
    <dgm:cxn modelId="{5A74D187-4F83-43CF-810A-7A1EA41054FD}" type="presOf" srcId="{22349410-E128-E744-A3D0-BDFA99057AD4}" destId="{80DA7F74-8BD8-8843-9766-56A0A42059CE}" srcOrd="0" destOrd="0" presId="urn:microsoft.com/office/officeart/2005/8/layout/cycle2"/>
    <dgm:cxn modelId="{575CC58B-8C1E-4B9E-9527-631499A7B3FF}" type="presOf" srcId="{EDA05B23-034A-4D85-AF59-B8B71E4FB07A}" destId="{CAD5679F-68C5-4ED7-918E-250E1DA385A7}" srcOrd="0" destOrd="0" presId="urn:microsoft.com/office/officeart/2005/8/layout/cycle2"/>
    <dgm:cxn modelId="{C7C7FE97-D6A8-4B63-98F3-4A1A39A89A48}" type="presOf" srcId="{6792B83F-6502-CA4F-BD71-7DC7F81D82D2}" destId="{9195B1F3-C657-C64E-9462-8F96B6E1C223}" srcOrd="0" destOrd="0" presId="urn:microsoft.com/office/officeart/2005/8/layout/cycle2"/>
    <dgm:cxn modelId="{225739BA-74EB-4569-A64B-9F22017915FE}" type="presOf" srcId="{6EDEB64C-53E8-4E0C-86B2-3001669A5860}" destId="{77BA7417-4A65-4A0B-BE3B-1AFF8D8F5E94}" srcOrd="0" destOrd="0" presId="urn:microsoft.com/office/officeart/2005/8/layout/cycle2"/>
    <dgm:cxn modelId="{962752C7-07AF-9248-AE5B-F71E18F09D06}" srcId="{5DFAACDE-0409-CA45-9FBF-94F146D658A4}" destId="{22349410-E128-E744-A3D0-BDFA99057AD4}" srcOrd="1" destOrd="0" parTransId="{90C981B9-415D-4F44-A42D-A087DE5AFDC2}" sibTransId="{E557744E-97EE-9741-AC6C-0EE81F90E846}"/>
    <dgm:cxn modelId="{64F95DD3-CA8B-4FD4-B19C-267A77C3B196}" type="presOf" srcId="{E557744E-97EE-9741-AC6C-0EE81F90E846}" destId="{94FCA1E5-01AC-FD45-A021-E970601104A2}" srcOrd="0" destOrd="0" presId="urn:microsoft.com/office/officeart/2005/8/layout/cycle2"/>
    <dgm:cxn modelId="{BBA4DAD5-CBB6-4713-8EE7-70769E33A6DD}" type="presOf" srcId="{6EDEB64C-53E8-4E0C-86B2-3001669A5860}" destId="{F0498BE2-3CC9-43F5-BB39-424C28DA5494}" srcOrd="1" destOrd="0" presId="urn:microsoft.com/office/officeart/2005/8/layout/cycle2"/>
    <dgm:cxn modelId="{44D164D7-581A-4CCB-828B-57E3295B2012}" type="presOf" srcId="{BA4ED20C-7C0C-4C98-836C-DCBF7F6FE02F}" destId="{0F371899-4B0E-4EEC-B505-59B08B961CA7}" srcOrd="0" destOrd="0" presId="urn:microsoft.com/office/officeart/2005/8/layout/cycle2"/>
    <dgm:cxn modelId="{A0B72CDA-FD93-4DB4-AC41-8ED8A449BCAB}" type="presOf" srcId="{B08B36BE-FDAC-467C-A779-6F404C1E24E3}" destId="{0A2A1D90-A80B-4B41-94CA-02C8394E0D49}" srcOrd="1" destOrd="0" presId="urn:microsoft.com/office/officeart/2005/8/layout/cycle2"/>
    <dgm:cxn modelId="{89AF8EDC-22F9-4D46-94E3-018B094BBD9A}" type="presOf" srcId="{EDA05B23-034A-4D85-AF59-B8B71E4FB07A}" destId="{A1610FE7-92C5-44E5-9812-703FDB71BCAD}" srcOrd="1" destOrd="0" presId="urn:microsoft.com/office/officeart/2005/8/layout/cycle2"/>
    <dgm:cxn modelId="{02F2E5DC-7B09-4F19-B677-7ACFC20944A2}" type="presOf" srcId="{3AC0A449-A485-41BE-82DC-583397175311}" destId="{8BA8522B-390E-4296-82AC-DF68C91579A3}" srcOrd="1" destOrd="0" presId="urn:microsoft.com/office/officeart/2005/8/layout/cycle2"/>
    <dgm:cxn modelId="{0427F6E3-4C14-4C8E-96BF-F1B53406C703}" type="presOf" srcId="{E557744E-97EE-9741-AC6C-0EE81F90E846}" destId="{F5BF3584-6D1F-9C48-851A-7855716C3483}" srcOrd="1" destOrd="0" presId="urn:microsoft.com/office/officeart/2005/8/layout/cycle2"/>
    <dgm:cxn modelId="{D1FE53E9-BCFE-42FA-BD4B-6AB0828EA12E}" srcId="{5DFAACDE-0409-CA45-9FBF-94F146D658A4}" destId="{F40F4DBF-AE74-49AE-B322-BE422EB40A89}" srcOrd="2" destOrd="0" parTransId="{7D978C0C-FE3D-45B0-881A-B9D4D4A6A017}" sibTransId="{EDA05B23-034A-4D85-AF59-B8B71E4FB07A}"/>
    <dgm:cxn modelId="{15F58AF1-3A65-48DB-B6AE-D17B59322A0A}" srcId="{5DFAACDE-0409-CA45-9FBF-94F146D658A4}" destId="{6A299117-7487-4FA2-9E37-DB5EB675B89A}" srcOrd="5" destOrd="0" parTransId="{0047BEC8-06E0-42D0-B76D-3FAADB0225E4}" sibTransId="{B08B36BE-FDAC-467C-A779-6F404C1E24E3}"/>
    <dgm:cxn modelId="{69AD6DF8-FEF5-4323-83E9-5C216C164B03}" type="presOf" srcId="{90CF89AD-A52F-4343-A36F-8E3CC106D839}" destId="{D7F22503-727C-4710-B918-85882D40E765}" srcOrd="0" destOrd="0" presId="urn:microsoft.com/office/officeart/2005/8/layout/cycle2"/>
    <dgm:cxn modelId="{BE67FEFD-27FD-434F-B40C-FB6D1546B676}" type="presOf" srcId="{F40F4DBF-AE74-49AE-B322-BE422EB40A89}" destId="{99E4975E-5779-4178-BA95-354B3D051AA7}" srcOrd="0" destOrd="0" presId="urn:microsoft.com/office/officeart/2005/8/layout/cycle2"/>
    <dgm:cxn modelId="{B79B36E0-133D-4DB6-BF9F-954DB585D6C7}" type="presParOf" srcId="{23F5C9AB-E575-8F4B-9EDA-FE80E64770EF}" destId="{0F371121-990D-FA42-8102-CBD1626B5763}" srcOrd="0" destOrd="0" presId="urn:microsoft.com/office/officeart/2005/8/layout/cycle2"/>
    <dgm:cxn modelId="{46B9F008-352B-461B-9234-0E81B694B14C}" type="presParOf" srcId="{23F5C9AB-E575-8F4B-9EDA-FE80E64770EF}" destId="{6E64BC55-724D-0947-88DB-B246B8D0F683}" srcOrd="1" destOrd="0" presId="urn:microsoft.com/office/officeart/2005/8/layout/cycle2"/>
    <dgm:cxn modelId="{373EC091-E0B0-49F1-9E51-0090ABAEFDDE}" type="presParOf" srcId="{6E64BC55-724D-0947-88DB-B246B8D0F683}" destId="{54CC9137-C3F8-2147-99DA-9D5E9D8A0087}" srcOrd="0" destOrd="0" presId="urn:microsoft.com/office/officeart/2005/8/layout/cycle2"/>
    <dgm:cxn modelId="{1A18E62C-07B4-4F41-9958-40728B7AB3DE}" type="presParOf" srcId="{23F5C9AB-E575-8F4B-9EDA-FE80E64770EF}" destId="{80DA7F74-8BD8-8843-9766-56A0A42059CE}" srcOrd="2" destOrd="0" presId="urn:microsoft.com/office/officeart/2005/8/layout/cycle2"/>
    <dgm:cxn modelId="{D9E0FC71-C9F4-44FB-8302-DA151E99CA17}" type="presParOf" srcId="{23F5C9AB-E575-8F4B-9EDA-FE80E64770EF}" destId="{94FCA1E5-01AC-FD45-A021-E970601104A2}" srcOrd="3" destOrd="0" presId="urn:microsoft.com/office/officeart/2005/8/layout/cycle2"/>
    <dgm:cxn modelId="{B199F93F-5969-4BC6-BFA0-1AC85AE03B86}" type="presParOf" srcId="{94FCA1E5-01AC-FD45-A021-E970601104A2}" destId="{F5BF3584-6D1F-9C48-851A-7855716C3483}" srcOrd="0" destOrd="0" presId="urn:microsoft.com/office/officeart/2005/8/layout/cycle2"/>
    <dgm:cxn modelId="{553E6006-9E84-4D0D-82AD-71A8BB4A5667}" type="presParOf" srcId="{23F5C9AB-E575-8F4B-9EDA-FE80E64770EF}" destId="{99E4975E-5779-4178-BA95-354B3D051AA7}" srcOrd="4" destOrd="0" presId="urn:microsoft.com/office/officeart/2005/8/layout/cycle2"/>
    <dgm:cxn modelId="{D082C1F2-323F-403C-9D3E-4E75472FE498}" type="presParOf" srcId="{23F5C9AB-E575-8F4B-9EDA-FE80E64770EF}" destId="{CAD5679F-68C5-4ED7-918E-250E1DA385A7}" srcOrd="5" destOrd="0" presId="urn:microsoft.com/office/officeart/2005/8/layout/cycle2"/>
    <dgm:cxn modelId="{629DA38B-1A67-4246-8CDF-384AD0043729}" type="presParOf" srcId="{CAD5679F-68C5-4ED7-918E-250E1DA385A7}" destId="{A1610FE7-92C5-44E5-9812-703FDB71BCAD}" srcOrd="0" destOrd="0" presId="urn:microsoft.com/office/officeart/2005/8/layout/cycle2"/>
    <dgm:cxn modelId="{00ABFD32-DE4D-4392-BCD9-E060E68216BC}" type="presParOf" srcId="{23F5C9AB-E575-8F4B-9EDA-FE80E64770EF}" destId="{9195B1F3-C657-C64E-9462-8F96B6E1C223}" srcOrd="6" destOrd="0" presId="urn:microsoft.com/office/officeart/2005/8/layout/cycle2"/>
    <dgm:cxn modelId="{AD0C8DDC-C3D0-4A59-8CEB-D4DAF6FA47F5}" type="presParOf" srcId="{23F5C9AB-E575-8F4B-9EDA-FE80E64770EF}" destId="{092B3F0B-492F-E64C-9A9C-7E9613968F63}" srcOrd="7" destOrd="0" presId="urn:microsoft.com/office/officeart/2005/8/layout/cycle2"/>
    <dgm:cxn modelId="{91245630-5CC2-40A1-8E09-4E57FEFD8EE8}" type="presParOf" srcId="{092B3F0B-492F-E64C-9A9C-7E9613968F63}" destId="{7D85F140-9380-DF40-9C45-FF61116F6ED4}" srcOrd="0" destOrd="0" presId="urn:microsoft.com/office/officeart/2005/8/layout/cycle2"/>
    <dgm:cxn modelId="{372782BF-8D3F-4B3C-A33A-B99832AC3695}" type="presParOf" srcId="{23F5C9AB-E575-8F4B-9EDA-FE80E64770EF}" destId="{66C20E92-A794-499E-B427-DBE834B7CA70}" srcOrd="8" destOrd="0" presId="urn:microsoft.com/office/officeart/2005/8/layout/cycle2"/>
    <dgm:cxn modelId="{F144F2D2-5E8C-4038-9874-7384FC61D0C2}" type="presParOf" srcId="{23F5C9AB-E575-8F4B-9EDA-FE80E64770EF}" destId="{77065BCB-C022-445B-84F9-F18FF9138839}" srcOrd="9" destOrd="0" presId="urn:microsoft.com/office/officeart/2005/8/layout/cycle2"/>
    <dgm:cxn modelId="{864AD9C6-FB6D-4FED-94BE-6FDD2163ED66}" type="presParOf" srcId="{77065BCB-C022-445B-84F9-F18FF9138839}" destId="{8BA8522B-390E-4296-82AC-DF68C91579A3}" srcOrd="0" destOrd="0" presId="urn:microsoft.com/office/officeart/2005/8/layout/cycle2"/>
    <dgm:cxn modelId="{BF37FF84-0B95-4426-B603-79B5C911853C}" type="presParOf" srcId="{23F5C9AB-E575-8F4B-9EDA-FE80E64770EF}" destId="{844B79B3-37F8-4D4D-91C8-4E80D9D218F2}" srcOrd="10" destOrd="0" presId="urn:microsoft.com/office/officeart/2005/8/layout/cycle2"/>
    <dgm:cxn modelId="{7C1A6DD4-DC14-4788-99A7-47003319FE63}" type="presParOf" srcId="{23F5C9AB-E575-8F4B-9EDA-FE80E64770EF}" destId="{08DB7C1E-4F18-49E6-BB8D-060A446EADAB}" srcOrd="11" destOrd="0" presId="urn:microsoft.com/office/officeart/2005/8/layout/cycle2"/>
    <dgm:cxn modelId="{02C50797-426F-4567-A1E3-1C12C01C8987}" type="presParOf" srcId="{08DB7C1E-4F18-49E6-BB8D-060A446EADAB}" destId="{0A2A1D90-A80B-4B41-94CA-02C8394E0D49}" srcOrd="0" destOrd="0" presId="urn:microsoft.com/office/officeart/2005/8/layout/cycle2"/>
    <dgm:cxn modelId="{D33D4AA6-DCD7-491B-87B4-8F7F90CB3D5B}" type="presParOf" srcId="{23F5C9AB-E575-8F4B-9EDA-FE80E64770EF}" destId="{D7F22503-727C-4710-B918-85882D40E765}" srcOrd="12" destOrd="0" presId="urn:microsoft.com/office/officeart/2005/8/layout/cycle2"/>
    <dgm:cxn modelId="{681A01F7-2BCD-45B1-8C1E-57038C6976DF}" type="presParOf" srcId="{23F5C9AB-E575-8F4B-9EDA-FE80E64770EF}" destId="{0F371899-4B0E-4EEC-B505-59B08B961CA7}" srcOrd="13" destOrd="0" presId="urn:microsoft.com/office/officeart/2005/8/layout/cycle2"/>
    <dgm:cxn modelId="{9A726A97-2327-4721-8D75-FFCCAE9C33E3}" type="presParOf" srcId="{0F371899-4B0E-4EEC-B505-59B08B961CA7}" destId="{7165BA3B-B6BE-40D1-A539-E5F1C8D5F0E4}" srcOrd="0" destOrd="0" presId="urn:microsoft.com/office/officeart/2005/8/layout/cycle2"/>
    <dgm:cxn modelId="{E1F95CB0-3EB6-4BE4-AB54-675D5C684E09}" type="presParOf" srcId="{23F5C9AB-E575-8F4B-9EDA-FE80E64770EF}" destId="{3AEAB7AA-3935-47A8-A2C4-61F6447EF81F}" srcOrd="14" destOrd="0" presId="urn:microsoft.com/office/officeart/2005/8/layout/cycle2"/>
    <dgm:cxn modelId="{BD94B471-49B3-4E5B-AB0B-0D66FB570F24}" type="presParOf" srcId="{23F5C9AB-E575-8F4B-9EDA-FE80E64770EF}" destId="{77BA7417-4A65-4A0B-BE3B-1AFF8D8F5E94}" srcOrd="15" destOrd="0" presId="urn:microsoft.com/office/officeart/2005/8/layout/cycle2"/>
    <dgm:cxn modelId="{8A147379-70D1-4A2B-98FB-E7CB80673FA9}" type="presParOf" srcId="{77BA7417-4A65-4A0B-BE3B-1AFF8D8F5E94}" destId="{F0498BE2-3CC9-43F5-BB39-424C28DA549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6E07D-0AC2-4F38-B510-32F7E33B06DB}" type="doc">
      <dgm:prSet loTypeId="urn:microsoft.com/office/officeart/2005/8/layout/vList3" loCatId="list" qsTypeId="urn:microsoft.com/office/officeart/2005/8/quickstyle/simple1" qsCatId="simple" csTypeId="urn:microsoft.com/office/officeart/2005/8/colors/accent0_1" csCatId="mainScheme" phldr="1"/>
      <dgm:spPr/>
    </dgm:pt>
    <dgm:pt modelId="{4E6E4895-6FC5-4FF3-BDD0-CA95A5E751A0}">
      <dgm:prSet phldrT="[Text]"/>
      <dgm:spPr/>
      <dgm:t>
        <a:bodyPr/>
        <a:lstStyle/>
        <a:p>
          <a:r>
            <a:rPr lang="en-US" dirty="0"/>
            <a:t>Internal constant voltage phasor</a:t>
          </a:r>
        </a:p>
      </dgm:t>
    </dgm:pt>
    <dgm:pt modelId="{CD683A62-6E79-460C-8C76-36D3169BFD5E}" type="parTrans" cxnId="{97ED482B-AB75-473F-A30C-B6308CB6EA71}">
      <dgm:prSet/>
      <dgm:spPr/>
      <dgm:t>
        <a:bodyPr/>
        <a:lstStyle/>
        <a:p>
          <a:endParaRPr lang="en-US"/>
        </a:p>
      </dgm:t>
    </dgm:pt>
    <dgm:pt modelId="{3A3F2C52-7209-4027-A20C-FE32A10EB9C3}" type="sibTrans" cxnId="{97ED482B-AB75-473F-A30C-B6308CB6EA71}">
      <dgm:prSet/>
      <dgm:spPr/>
      <dgm:t>
        <a:bodyPr/>
        <a:lstStyle/>
        <a:p>
          <a:endParaRPr lang="en-US"/>
        </a:p>
      </dgm:t>
    </dgm:pt>
    <dgm:pt modelId="{7FB36373-266B-43CD-A9D7-3182D21AB767}">
      <dgm:prSet phldrT="[Text]"/>
      <dgm:spPr/>
      <dgm:t>
        <a:bodyPr/>
        <a:lstStyle/>
        <a:p>
          <a:r>
            <a:rPr lang="en-US" dirty="0"/>
            <a:t>Operating in synchronism with the network</a:t>
          </a:r>
        </a:p>
      </dgm:t>
    </dgm:pt>
    <dgm:pt modelId="{1E0C0B3A-D952-4549-87B9-EF64D8E463FC}" type="parTrans" cxnId="{447CADEB-298F-461B-91CB-B2C4B61EBB07}">
      <dgm:prSet/>
      <dgm:spPr/>
      <dgm:t>
        <a:bodyPr/>
        <a:lstStyle/>
        <a:p>
          <a:endParaRPr lang="en-US"/>
        </a:p>
      </dgm:t>
    </dgm:pt>
    <dgm:pt modelId="{EBB0040E-490F-49D2-8725-E302C4D5C11B}" type="sibTrans" cxnId="{447CADEB-298F-461B-91CB-B2C4B61EBB07}">
      <dgm:prSet/>
      <dgm:spPr/>
      <dgm:t>
        <a:bodyPr/>
        <a:lstStyle/>
        <a:p>
          <a:endParaRPr lang="en-US"/>
        </a:p>
      </dgm:t>
    </dgm:pt>
    <dgm:pt modelId="{8936180D-A96F-44F3-81BE-9FA5FD084B0E}">
      <dgm:prSet phldrT="[Text]"/>
      <dgm:spPr/>
      <dgm:t>
        <a:bodyPr/>
        <a:lstStyle/>
        <a:p>
          <a:r>
            <a:rPr lang="en-US" dirty="0"/>
            <a:t>Operates stably with LLSM</a:t>
          </a:r>
          <a:r>
            <a:rPr lang="en-US" baseline="30000" dirty="0"/>
            <a:t>1</a:t>
          </a:r>
        </a:p>
      </dgm:t>
    </dgm:pt>
    <dgm:pt modelId="{B79477A6-1E0F-4390-84E2-38768F5B7A92}" type="parTrans" cxnId="{ED95B43D-55FD-43EF-A4A7-C337EF8672CF}">
      <dgm:prSet/>
      <dgm:spPr/>
      <dgm:t>
        <a:bodyPr/>
        <a:lstStyle/>
        <a:p>
          <a:endParaRPr lang="en-US"/>
        </a:p>
      </dgm:t>
    </dgm:pt>
    <dgm:pt modelId="{9A866E0A-2DEC-48CF-B7EA-929F407AFCE2}" type="sibTrans" cxnId="{ED95B43D-55FD-43EF-A4A7-C337EF8672CF}">
      <dgm:prSet/>
      <dgm:spPr/>
      <dgm:t>
        <a:bodyPr/>
        <a:lstStyle/>
        <a:p>
          <a:endParaRPr lang="en-US"/>
        </a:p>
      </dgm:t>
    </dgm:pt>
    <dgm:pt modelId="{A50467A5-6285-4C5C-B9AA-E21B66E28033}" type="pres">
      <dgm:prSet presAssocID="{FCF6E07D-0AC2-4F38-B510-32F7E33B06DB}" presName="linearFlow" presStyleCnt="0">
        <dgm:presLayoutVars>
          <dgm:dir/>
          <dgm:resizeHandles val="exact"/>
        </dgm:presLayoutVars>
      </dgm:prSet>
      <dgm:spPr/>
    </dgm:pt>
    <dgm:pt modelId="{6A883FF5-1C20-4DDF-BED6-B3F84815F263}" type="pres">
      <dgm:prSet presAssocID="{4E6E4895-6FC5-4FF3-BDD0-CA95A5E751A0}" presName="composite" presStyleCnt="0"/>
      <dgm:spPr/>
    </dgm:pt>
    <dgm:pt modelId="{ACE3AAFA-50B1-45D0-82B9-506439EA9DC5}" type="pres">
      <dgm:prSet presAssocID="{4E6E4895-6FC5-4FF3-BDD0-CA95A5E751A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bg1"/>
          </a:solidFill>
        </a:ln>
      </dgm:spPr>
      <dgm:extLst>
        <a:ext uri="{E40237B7-FDA0-4F09-8148-C483321AD2D9}">
          <dgm14:cNvPr xmlns:dgm14="http://schemas.microsoft.com/office/drawing/2010/diagram" id="0" name="" descr="Badge Tick1 with solid fill"/>
        </a:ext>
      </dgm:extLst>
    </dgm:pt>
    <dgm:pt modelId="{8C8E6F01-AE65-46B6-B067-E71D8CBC93D1}" type="pres">
      <dgm:prSet presAssocID="{4E6E4895-6FC5-4FF3-BDD0-CA95A5E751A0}" presName="txShp" presStyleLbl="node1" presStyleIdx="0" presStyleCnt="3">
        <dgm:presLayoutVars>
          <dgm:bulletEnabled val="1"/>
        </dgm:presLayoutVars>
      </dgm:prSet>
      <dgm:spPr/>
    </dgm:pt>
    <dgm:pt modelId="{16FC7CBE-45E3-4BFA-8CAA-D12166C5F921}" type="pres">
      <dgm:prSet presAssocID="{3A3F2C52-7209-4027-A20C-FE32A10EB9C3}" presName="spacing" presStyleCnt="0"/>
      <dgm:spPr/>
    </dgm:pt>
    <dgm:pt modelId="{51C64C1B-2E67-48A5-91F8-DEC95A42149F}" type="pres">
      <dgm:prSet presAssocID="{7FB36373-266B-43CD-A9D7-3182D21AB767}" presName="composite" presStyleCnt="0"/>
      <dgm:spPr/>
    </dgm:pt>
    <dgm:pt modelId="{1001543D-B71E-4E15-A45D-CC09FD0843F7}" type="pres">
      <dgm:prSet presAssocID="{7FB36373-266B-43CD-A9D7-3182D21AB767}"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1594CBD3-8D82-4CD5-8D79-02814B19793A}" type="pres">
      <dgm:prSet presAssocID="{7FB36373-266B-43CD-A9D7-3182D21AB767}" presName="txShp" presStyleLbl="node1" presStyleIdx="1" presStyleCnt="3">
        <dgm:presLayoutVars>
          <dgm:bulletEnabled val="1"/>
        </dgm:presLayoutVars>
      </dgm:prSet>
      <dgm:spPr/>
    </dgm:pt>
    <dgm:pt modelId="{943A4A99-3EEB-48C0-B08F-9F9F32B0DE7C}" type="pres">
      <dgm:prSet presAssocID="{EBB0040E-490F-49D2-8725-E302C4D5C11B}" presName="spacing" presStyleCnt="0"/>
      <dgm:spPr/>
    </dgm:pt>
    <dgm:pt modelId="{732E79C1-388C-4576-A0A5-A50B34F3A57D}" type="pres">
      <dgm:prSet presAssocID="{8936180D-A96F-44F3-81BE-9FA5FD084B0E}" presName="composite" presStyleCnt="0"/>
      <dgm:spPr/>
    </dgm:pt>
    <dgm:pt modelId="{13A56A24-D7FD-454E-899D-D2CF21BB748E}" type="pres">
      <dgm:prSet presAssocID="{8936180D-A96F-44F3-81BE-9FA5FD084B0E}"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7C224E11-7122-49B3-B6DB-02C82201B429}" type="pres">
      <dgm:prSet presAssocID="{8936180D-A96F-44F3-81BE-9FA5FD084B0E}" presName="txShp" presStyleLbl="node1" presStyleIdx="2" presStyleCnt="3">
        <dgm:presLayoutVars>
          <dgm:bulletEnabled val="1"/>
        </dgm:presLayoutVars>
      </dgm:prSet>
      <dgm:spPr/>
    </dgm:pt>
  </dgm:ptLst>
  <dgm:cxnLst>
    <dgm:cxn modelId="{9D408221-21B5-4B86-828D-12EEE2DCE16A}" type="presOf" srcId="{7FB36373-266B-43CD-A9D7-3182D21AB767}" destId="{1594CBD3-8D82-4CD5-8D79-02814B19793A}" srcOrd="0" destOrd="0" presId="urn:microsoft.com/office/officeart/2005/8/layout/vList3"/>
    <dgm:cxn modelId="{97ED482B-AB75-473F-A30C-B6308CB6EA71}" srcId="{FCF6E07D-0AC2-4F38-B510-32F7E33B06DB}" destId="{4E6E4895-6FC5-4FF3-BDD0-CA95A5E751A0}" srcOrd="0" destOrd="0" parTransId="{CD683A62-6E79-460C-8C76-36D3169BFD5E}" sibTransId="{3A3F2C52-7209-4027-A20C-FE32A10EB9C3}"/>
    <dgm:cxn modelId="{ED95B43D-55FD-43EF-A4A7-C337EF8672CF}" srcId="{FCF6E07D-0AC2-4F38-B510-32F7E33B06DB}" destId="{8936180D-A96F-44F3-81BE-9FA5FD084B0E}" srcOrd="2" destOrd="0" parTransId="{B79477A6-1E0F-4390-84E2-38768F5B7A92}" sibTransId="{9A866E0A-2DEC-48CF-B7EA-929F407AFCE2}"/>
    <dgm:cxn modelId="{B3842855-F5EE-4DFC-B76B-DEB33CA33C90}" type="presOf" srcId="{8936180D-A96F-44F3-81BE-9FA5FD084B0E}" destId="{7C224E11-7122-49B3-B6DB-02C82201B429}" srcOrd="0" destOrd="0" presId="urn:microsoft.com/office/officeart/2005/8/layout/vList3"/>
    <dgm:cxn modelId="{306B9356-35B0-483F-8CD8-B22B417FCCE0}" type="presOf" srcId="{FCF6E07D-0AC2-4F38-B510-32F7E33B06DB}" destId="{A50467A5-6285-4C5C-B9AA-E21B66E28033}" srcOrd="0" destOrd="0" presId="urn:microsoft.com/office/officeart/2005/8/layout/vList3"/>
    <dgm:cxn modelId="{447CADEB-298F-461B-91CB-B2C4B61EBB07}" srcId="{FCF6E07D-0AC2-4F38-B510-32F7E33B06DB}" destId="{7FB36373-266B-43CD-A9D7-3182D21AB767}" srcOrd="1" destOrd="0" parTransId="{1E0C0B3A-D952-4549-87B9-EF64D8E463FC}" sibTransId="{EBB0040E-490F-49D2-8725-E302C4D5C11B}"/>
    <dgm:cxn modelId="{097E96EE-FA74-4406-B5CD-CDC1FAF1E1E6}" type="presOf" srcId="{4E6E4895-6FC5-4FF3-BDD0-CA95A5E751A0}" destId="{8C8E6F01-AE65-46B6-B067-E71D8CBC93D1}" srcOrd="0" destOrd="0" presId="urn:microsoft.com/office/officeart/2005/8/layout/vList3"/>
    <dgm:cxn modelId="{B1805925-282B-463F-A43A-8D8B3F9B709B}" type="presParOf" srcId="{A50467A5-6285-4C5C-B9AA-E21B66E28033}" destId="{6A883FF5-1C20-4DDF-BED6-B3F84815F263}" srcOrd="0" destOrd="0" presId="urn:microsoft.com/office/officeart/2005/8/layout/vList3"/>
    <dgm:cxn modelId="{2EAFBB49-1B69-4416-B2EE-3B2A923F95D4}" type="presParOf" srcId="{6A883FF5-1C20-4DDF-BED6-B3F84815F263}" destId="{ACE3AAFA-50B1-45D0-82B9-506439EA9DC5}" srcOrd="0" destOrd="0" presId="urn:microsoft.com/office/officeart/2005/8/layout/vList3"/>
    <dgm:cxn modelId="{8E092BB8-5071-4903-A251-DC9B9FCBA9E9}" type="presParOf" srcId="{6A883FF5-1C20-4DDF-BED6-B3F84815F263}" destId="{8C8E6F01-AE65-46B6-B067-E71D8CBC93D1}" srcOrd="1" destOrd="0" presId="urn:microsoft.com/office/officeart/2005/8/layout/vList3"/>
    <dgm:cxn modelId="{0188E92F-AAD8-4982-8376-F6BBAA19F1C7}" type="presParOf" srcId="{A50467A5-6285-4C5C-B9AA-E21B66E28033}" destId="{16FC7CBE-45E3-4BFA-8CAA-D12166C5F921}" srcOrd="1" destOrd="0" presId="urn:microsoft.com/office/officeart/2005/8/layout/vList3"/>
    <dgm:cxn modelId="{610ABEC7-D34B-4BDD-AB6C-F065E33B5BF2}" type="presParOf" srcId="{A50467A5-6285-4C5C-B9AA-E21B66E28033}" destId="{51C64C1B-2E67-48A5-91F8-DEC95A42149F}" srcOrd="2" destOrd="0" presId="urn:microsoft.com/office/officeart/2005/8/layout/vList3"/>
    <dgm:cxn modelId="{FBC41844-E902-482E-BAB9-1CD910A40032}" type="presParOf" srcId="{51C64C1B-2E67-48A5-91F8-DEC95A42149F}" destId="{1001543D-B71E-4E15-A45D-CC09FD0843F7}" srcOrd="0" destOrd="0" presId="urn:microsoft.com/office/officeart/2005/8/layout/vList3"/>
    <dgm:cxn modelId="{8A528900-8596-4AB8-80EA-80F5CF0F7011}" type="presParOf" srcId="{51C64C1B-2E67-48A5-91F8-DEC95A42149F}" destId="{1594CBD3-8D82-4CD5-8D79-02814B19793A}" srcOrd="1" destOrd="0" presId="urn:microsoft.com/office/officeart/2005/8/layout/vList3"/>
    <dgm:cxn modelId="{FD08EE61-3CB5-41E6-9689-CDAC40E6DBD4}" type="presParOf" srcId="{A50467A5-6285-4C5C-B9AA-E21B66E28033}" destId="{943A4A99-3EEB-48C0-B08F-9F9F32B0DE7C}" srcOrd="3" destOrd="0" presId="urn:microsoft.com/office/officeart/2005/8/layout/vList3"/>
    <dgm:cxn modelId="{796E9553-0786-4DF2-8ABE-38C32694A333}" type="presParOf" srcId="{A50467A5-6285-4C5C-B9AA-E21B66E28033}" destId="{732E79C1-388C-4576-A0A5-A50B34F3A57D}" srcOrd="4" destOrd="0" presId="urn:microsoft.com/office/officeart/2005/8/layout/vList3"/>
    <dgm:cxn modelId="{FC6CD4A5-7722-4316-BAEA-BEEF81EC5132}" type="presParOf" srcId="{732E79C1-388C-4576-A0A5-A50B34F3A57D}" destId="{13A56A24-D7FD-454E-899D-D2CF21BB748E}" srcOrd="0" destOrd="0" presId="urn:microsoft.com/office/officeart/2005/8/layout/vList3"/>
    <dgm:cxn modelId="{E7DF28D7-6A4D-46EB-A875-C87457E87013}" type="presParOf" srcId="{732E79C1-388C-4576-A0A5-A50B34F3A57D}" destId="{7C224E11-7122-49B3-B6DB-02C82201B4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F6E07D-0AC2-4F38-B510-32F7E33B06DB}" type="doc">
      <dgm:prSet loTypeId="urn:microsoft.com/office/officeart/2005/8/layout/vList3" loCatId="list" qsTypeId="urn:microsoft.com/office/officeart/2005/8/quickstyle/simple1" qsCatId="simple" csTypeId="urn:microsoft.com/office/officeart/2005/8/colors/accent0_1" csCatId="mainScheme" phldr="1"/>
      <dgm:spPr/>
    </dgm:pt>
    <dgm:pt modelId="{4E6E4895-6FC5-4FF3-BDD0-CA95A5E751A0}">
      <dgm:prSet phldrT="[Text]"/>
      <dgm:spPr/>
      <dgm:t>
        <a:bodyPr/>
        <a:lstStyle/>
        <a:p>
          <a:r>
            <a:rPr lang="en-US" dirty="0"/>
            <a:t>System Strength Improvement</a:t>
          </a:r>
        </a:p>
      </dgm:t>
    </dgm:pt>
    <dgm:pt modelId="{CD683A62-6E79-460C-8C76-36D3169BFD5E}" type="parTrans" cxnId="{97ED482B-AB75-473F-A30C-B6308CB6EA71}">
      <dgm:prSet/>
      <dgm:spPr/>
      <dgm:t>
        <a:bodyPr/>
        <a:lstStyle/>
        <a:p>
          <a:endParaRPr lang="en-US"/>
        </a:p>
      </dgm:t>
    </dgm:pt>
    <dgm:pt modelId="{3A3F2C52-7209-4027-A20C-FE32A10EB9C3}" type="sibTrans" cxnId="{97ED482B-AB75-473F-A30C-B6308CB6EA71}">
      <dgm:prSet/>
      <dgm:spPr/>
      <dgm:t>
        <a:bodyPr/>
        <a:lstStyle/>
        <a:p>
          <a:endParaRPr lang="en-US"/>
        </a:p>
      </dgm:t>
    </dgm:pt>
    <dgm:pt modelId="{7FB36373-266B-43CD-A9D7-3182D21AB767}">
      <dgm:prSet phldrT="[Text]"/>
      <dgm:spPr/>
      <dgm:t>
        <a:bodyPr/>
        <a:lstStyle/>
        <a:p>
          <a:r>
            <a:rPr lang="en-US" dirty="0" err="1"/>
            <a:t>RoCoF</a:t>
          </a:r>
          <a:r>
            <a:rPr lang="en-US" dirty="0"/>
            <a:t> improvement (inertia)</a:t>
          </a:r>
        </a:p>
      </dgm:t>
    </dgm:pt>
    <dgm:pt modelId="{1E0C0B3A-D952-4549-87B9-EF64D8E463FC}" type="parTrans" cxnId="{447CADEB-298F-461B-91CB-B2C4B61EBB07}">
      <dgm:prSet/>
      <dgm:spPr/>
      <dgm:t>
        <a:bodyPr/>
        <a:lstStyle/>
        <a:p>
          <a:endParaRPr lang="en-US"/>
        </a:p>
      </dgm:t>
    </dgm:pt>
    <dgm:pt modelId="{EBB0040E-490F-49D2-8725-E302C4D5C11B}" type="sibTrans" cxnId="{447CADEB-298F-461B-91CB-B2C4B61EBB07}">
      <dgm:prSet/>
      <dgm:spPr/>
      <dgm:t>
        <a:bodyPr/>
        <a:lstStyle/>
        <a:p>
          <a:endParaRPr lang="en-US"/>
        </a:p>
      </dgm:t>
    </dgm:pt>
    <dgm:pt modelId="{8936180D-A96F-44F3-81BE-9FA5FD084B0E}">
      <dgm:prSet phldrT="[Text]"/>
      <dgm:spPr/>
      <dgm:t>
        <a:bodyPr/>
        <a:lstStyle/>
        <a:p>
          <a:r>
            <a:rPr lang="en-US" dirty="0"/>
            <a:t>Short Circuit Current Provision</a:t>
          </a:r>
        </a:p>
      </dgm:t>
    </dgm:pt>
    <dgm:pt modelId="{B79477A6-1E0F-4390-84E2-38768F5B7A92}" type="parTrans" cxnId="{ED95B43D-55FD-43EF-A4A7-C337EF8672CF}">
      <dgm:prSet/>
      <dgm:spPr/>
      <dgm:t>
        <a:bodyPr/>
        <a:lstStyle/>
        <a:p>
          <a:endParaRPr lang="en-US"/>
        </a:p>
      </dgm:t>
    </dgm:pt>
    <dgm:pt modelId="{9A866E0A-2DEC-48CF-B7EA-929F407AFCE2}" type="sibTrans" cxnId="{ED95B43D-55FD-43EF-A4A7-C337EF8672CF}">
      <dgm:prSet/>
      <dgm:spPr/>
      <dgm:t>
        <a:bodyPr/>
        <a:lstStyle/>
        <a:p>
          <a:endParaRPr lang="en-US"/>
        </a:p>
      </dgm:t>
    </dgm:pt>
    <dgm:pt modelId="{A50467A5-6285-4C5C-B9AA-E21B66E28033}" type="pres">
      <dgm:prSet presAssocID="{FCF6E07D-0AC2-4F38-B510-32F7E33B06DB}" presName="linearFlow" presStyleCnt="0">
        <dgm:presLayoutVars>
          <dgm:dir/>
          <dgm:resizeHandles val="exact"/>
        </dgm:presLayoutVars>
      </dgm:prSet>
      <dgm:spPr/>
    </dgm:pt>
    <dgm:pt modelId="{6A883FF5-1C20-4DDF-BED6-B3F84815F263}" type="pres">
      <dgm:prSet presAssocID="{4E6E4895-6FC5-4FF3-BDD0-CA95A5E751A0}" presName="composite" presStyleCnt="0"/>
      <dgm:spPr/>
    </dgm:pt>
    <dgm:pt modelId="{ACE3AAFA-50B1-45D0-82B9-506439EA9DC5}" type="pres">
      <dgm:prSet presAssocID="{4E6E4895-6FC5-4FF3-BDD0-CA95A5E751A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bg1"/>
          </a:solidFill>
        </a:ln>
      </dgm:spPr>
      <dgm:extLst>
        <a:ext uri="{E40237B7-FDA0-4F09-8148-C483321AD2D9}">
          <dgm14:cNvPr xmlns:dgm14="http://schemas.microsoft.com/office/drawing/2010/diagram" id="0" name="" descr="Badge Tick1 with solid fill"/>
        </a:ext>
      </dgm:extLst>
    </dgm:pt>
    <dgm:pt modelId="{8C8E6F01-AE65-46B6-B067-E71D8CBC93D1}" type="pres">
      <dgm:prSet presAssocID="{4E6E4895-6FC5-4FF3-BDD0-CA95A5E751A0}" presName="txShp" presStyleLbl="node1" presStyleIdx="0" presStyleCnt="3">
        <dgm:presLayoutVars>
          <dgm:bulletEnabled val="1"/>
        </dgm:presLayoutVars>
      </dgm:prSet>
      <dgm:spPr/>
    </dgm:pt>
    <dgm:pt modelId="{16FC7CBE-45E3-4BFA-8CAA-D12166C5F921}" type="pres">
      <dgm:prSet presAssocID="{3A3F2C52-7209-4027-A20C-FE32A10EB9C3}" presName="spacing" presStyleCnt="0"/>
      <dgm:spPr/>
    </dgm:pt>
    <dgm:pt modelId="{51C64C1B-2E67-48A5-91F8-DEC95A42149F}" type="pres">
      <dgm:prSet presAssocID="{7FB36373-266B-43CD-A9D7-3182D21AB767}" presName="composite" presStyleCnt="0"/>
      <dgm:spPr/>
    </dgm:pt>
    <dgm:pt modelId="{1001543D-B71E-4E15-A45D-CC09FD0843F7}" type="pres">
      <dgm:prSet presAssocID="{7FB36373-266B-43CD-A9D7-3182D21AB767}"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1594CBD3-8D82-4CD5-8D79-02814B19793A}" type="pres">
      <dgm:prSet presAssocID="{7FB36373-266B-43CD-A9D7-3182D21AB767}" presName="txShp" presStyleLbl="node1" presStyleIdx="1" presStyleCnt="3">
        <dgm:presLayoutVars>
          <dgm:bulletEnabled val="1"/>
        </dgm:presLayoutVars>
      </dgm:prSet>
      <dgm:spPr/>
    </dgm:pt>
    <dgm:pt modelId="{943A4A99-3EEB-48C0-B08F-9F9F32B0DE7C}" type="pres">
      <dgm:prSet presAssocID="{EBB0040E-490F-49D2-8725-E302C4D5C11B}" presName="spacing" presStyleCnt="0"/>
      <dgm:spPr/>
    </dgm:pt>
    <dgm:pt modelId="{732E79C1-388C-4576-A0A5-A50B34F3A57D}" type="pres">
      <dgm:prSet presAssocID="{8936180D-A96F-44F3-81BE-9FA5FD084B0E}" presName="composite" presStyleCnt="0"/>
      <dgm:spPr/>
    </dgm:pt>
    <dgm:pt modelId="{13A56A24-D7FD-454E-899D-D2CF21BB748E}" type="pres">
      <dgm:prSet presAssocID="{8936180D-A96F-44F3-81BE-9FA5FD084B0E}"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7C224E11-7122-49B3-B6DB-02C82201B429}" type="pres">
      <dgm:prSet presAssocID="{8936180D-A96F-44F3-81BE-9FA5FD084B0E}" presName="txShp" presStyleLbl="node1" presStyleIdx="2" presStyleCnt="3">
        <dgm:presLayoutVars>
          <dgm:bulletEnabled val="1"/>
        </dgm:presLayoutVars>
      </dgm:prSet>
      <dgm:spPr/>
    </dgm:pt>
  </dgm:ptLst>
  <dgm:cxnLst>
    <dgm:cxn modelId="{9D408221-21B5-4B86-828D-12EEE2DCE16A}" type="presOf" srcId="{7FB36373-266B-43CD-A9D7-3182D21AB767}" destId="{1594CBD3-8D82-4CD5-8D79-02814B19793A}" srcOrd="0" destOrd="0" presId="urn:microsoft.com/office/officeart/2005/8/layout/vList3"/>
    <dgm:cxn modelId="{97ED482B-AB75-473F-A30C-B6308CB6EA71}" srcId="{FCF6E07D-0AC2-4F38-B510-32F7E33B06DB}" destId="{4E6E4895-6FC5-4FF3-BDD0-CA95A5E751A0}" srcOrd="0" destOrd="0" parTransId="{CD683A62-6E79-460C-8C76-36D3169BFD5E}" sibTransId="{3A3F2C52-7209-4027-A20C-FE32A10EB9C3}"/>
    <dgm:cxn modelId="{ED95B43D-55FD-43EF-A4A7-C337EF8672CF}" srcId="{FCF6E07D-0AC2-4F38-B510-32F7E33B06DB}" destId="{8936180D-A96F-44F3-81BE-9FA5FD084B0E}" srcOrd="2" destOrd="0" parTransId="{B79477A6-1E0F-4390-84E2-38768F5B7A92}" sibTransId="{9A866E0A-2DEC-48CF-B7EA-929F407AFCE2}"/>
    <dgm:cxn modelId="{B3842855-F5EE-4DFC-B76B-DEB33CA33C90}" type="presOf" srcId="{8936180D-A96F-44F3-81BE-9FA5FD084B0E}" destId="{7C224E11-7122-49B3-B6DB-02C82201B429}" srcOrd="0" destOrd="0" presId="urn:microsoft.com/office/officeart/2005/8/layout/vList3"/>
    <dgm:cxn modelId="{306B9356-35B0-483F-8CD8-B22B417FCCE0}" type="presOf" srcId="{FCF6E07D-0AC2-4F38-B510-32F7E33B06DB}" destId="{A50467A5-6285-4C5C-B9AA-E21B66E28033}" srcOrd="0" destOrd="0" presId="urn:microsoft.com/office/officeart/2005/8/layout/vList3"/>
    <dgm:cxn modelId="{447CADEB-298F-461B-91CB-B2C4B61EBB07}" srcId="{FCF6E07D-0AC2-4F38-B510-32F7E33B06DB}" destId="{7FB36373-266B-43CD-A9D7-3182D21AB767}" srcOrd="1" destOrd="0" parTransId="{1E0C0B3A-D952-4549-87B9-EF64D8E463FC}" sibTransId="{EBB0040E-490F-49D2-8725-E302C4D5C11B}"/>
    <dgm:cxn modelId="{097E96EE-FA74-4406-B5CD-CDC1FAF1E1E6}" type="presOf" srcId="{4E6E4895-6FC5-4FF3-BDD0-CA95A5E751A0}" destId="{8C8E6F01-AE65-46B6-B067-E71D8CBC93D1}" srcOrd="0" destOrd="0" presId="urn:microsoft.com/office/officeart/2005/8/layout/vList3"/>
    <dgm:cxn modelId="{B1805925-282B-463F-A43A-8D8B3F9B709B}" type="presParOf" srcId="{A50467A5-6285-4C5C-B9AA-E21B66E28033}" destId="{6A883FF5-1C20-4DDF-BED6-B3F84815F263}" srcOrd="0" destOrd="0" presId="urn:microsoft.com/office/officeart/2005/8/layout/vList3"/>
    <dgm:cxn modelId="{2EAFBB49-1B69-4416-B2EE-3B2A923F95D4}" type="presParOf" srcId="{6A883FF5-1C20-4DDF-BED6-B3F84815F263}" destId="{ACE3AAFA-50B1-45D0-82B9-506439EA9DC5}" srcOrd="0" destOrd="0" presId="urn:microsoft.com/office/officeart/2005/8/layout/vList3"/>
    <dgm:cxn modelId="{8E092BB8-5071-4903-A251-DC9B9FCBA9E9}" type="presParOf" srcId="{6A883FF5-1C20-4DDF-BED6-B3F84815F263}" destId="{8C8E6F01-AE65-46B6-B067-E71D8CBC93D1}" srcOrd="1" destOrd="0" presId="urn:microsoft.com/office/officeart/2005/8/layout/vList3"/>
    <dgm:cxn modelId="{0188E92F-AAD8-4982-8376-F6BBAA19F1C7}" type="presParOf" srcId="{A50467A5-6285-4C5C-B9AA-E21B66E28033}" destId="{16FC7CBE-45E3-4BFA-8CAA-D12166C5F921}" srcOrd="1" destOrd="0" presId="urn:microsoft.com/office/officeart/2005/8/layout/vList3"/>
    <dgm:cxn modelId="{610ABEC7-D34B-4BDD-AB6C-F065E33B5BF2}" type="presParOf" srcId="{A50467A5-6285-4C5C-B9AA-E21B66E28033}" destId="{51C64C1B-2E67-48A5-91F8-DEC95A42149F}" srcOrd="2" destOrd="0" presId="urn:microsoft.com/office/officeart/2005/8/layout/vList3"/>
    <dgm:cxn modelId="{FBC41844-E902-482E-BAB9-1CD910A40032}" type="presParOf" srcId="{51C64C1B-2E67-48A5-91F8-DEC95A42149F}" destId="{1001543D-B71E-4E15-A45D-CC09FD0843F7}" srcOrd="0" destOrd="0" presId="urn:microsoft.com/office/officeart/2005/8/layout/vList3"/>
    <dgm:cxn modelId="{8A528900-8596-4AB8-80EA-80F5CF0F7011}" type="presParOf" srcId="{51C64C1B-2E67-48A5-91F8-DEC95A42149F}" destId="{1594CBD3-8D82-4CD5-8D79-02814B19793A}" srcOrd="1" destOrd="0" presId="urn:microsoft.com/office/officeart/2005/8/layout/vList3"/>
    <dgm:cxn modelId="{FD08EE61-3CB5-41E6-9689-CDAC40E6DBD4}" type="presParOf" srcId="{A50467A5-6285-4C5C-B9AA-E21B66E28033}" destId="{943A4A99-3EEB-48C0-B08F-9F9F32B0DE7C}" srcOrd="3" destOrd="0" presId="urn:microsoft.com/office/officeart/2005/8/layout/vList3"/>
    <dgm:cxn modelId="{796E9553-0786-4DF2-8ABE-38C32694A333}" type="presParOf" srcId="{A50467A5-6285-4C5C-B9AA-E21B66E28033}" destId="{732E79C1-388C-4576-A0A5-A50B34F3A57D}" srcOrd="4" destOrd="0" presId="urn:microsoft.com/office/officeart/2005/8/layout/vList3"/>
    <dgm:cxn modelId="{FC6CD4A5-7722-4316-BAEA-BEEF81EC5132}" type="presParOf" srcId="{732E79C1-388C-4576-A0A5-A50B34F3A57D}" destId="{13A56A24-D7FD-454E-899D-D2CF21BB748E}" srcOrd="0" destOrd="0" presId="urn:microsoft.com/office/officeart/2005/8/layout/vList3"/>
    <dgm:cxn modelId="{E7DF28D7-6A4D-46EB-A875-C87457E87013}" type="presParOf" srcId="{732E79C1-388C-4576-A0A5-A50B34F3A57D}" destId="{7C224E11-7122-49B3-B6DB-02C82201B42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6E07D-0AC2-4F38-B510-32F7E33B06DB}" type="doc">
      <dgm:prSet loTypeId="urn:microsoft.com/office/officeart/2005/8/layout/vList3" loCatId="list" qsTypeId="urn:microsoft.com/office/officeart/2005/8/quickstyle/simple1" qsCatId="simple" csTypeId="urn:microsoft.com/office/officeart/2005/8/colors/accent0_1" csCatId="mainScheme" phldr="1"/>
      <dgm:spPr/>
    </dgm:pt>
    <dgm:pt modelId="{4E6E4895-6FC5-4FF3-BDD0-CA95A5E751A0}">
      <dgm:prSet phldrT="[Text]"/>
      <dgm:spPr/>
      <dgm:t>
        <a:bodyPr/>
        <a:lstStyle/>
        <a:p>
          <a:r>
            <a:rPr lang="en-US" dirty="0"/>
            <a:t>Internal constant voltage phasor</a:t>
          </a:r>
        </a:p>
      </dgm:t>
    </dgm:pt>
    <dgm:pt modelId="{CD683A62-6E79-460C-8C76-36D3169BFD5E}" type="parTrans" cxnId="{97ED482B-AB75-473F-A30C-B6308CB6EA71}">
      <dgm:prSet/>
      <dgm:spPr/>
      <dgm:t>
        <a:bodyPr/>
        <a:lstStyle/>
        <a:p>
          <a:endParaRPr lang="en-US"/>
        </a:p>
      </dgm:t>
    </dgm:pt>
    <dgm:pt modelId="{3A3F2C52-7209-4027-A20C-FE32A10EB9C3}" type="sibTrans" cxnId="{97ED482B-AB75-473F-A30C-B6308CB6EA71}">
      <dgm:prSet/>
      <dgm:spPr/>
      <dgm:t>
        <a:bodyPr/>
        <a:lstStyle/>
        <a:p>
          <a:endParaRPr lang="en-US"/>
        </a:p>
      </dgm:t>
    </dgm:pt>
    <dgm:pt modelId="{7FB36373-266B-43CD-A9D7-3182D21AB767}">
      <dgm:prSet phldrT="[Text]"/>
      <dgm:spPr/>
      <dgm:t>
        <a:bodyPr/>
        <a:lstStyle/>
        <a:p>
          <a:r>
            <a:rPr lang="en-US" dirty="0"/>
            <a:t>Operating in synchronism with the network</a:t>
          </a:r>
        </a:p>
      </dgm:t>
    </dgm:pt>
    <dgm:pt modelId="{1E0C0B3A-D952-4549-87B9-EF64D8E463FC}" type="parTrans" cxnId="{447CADEB-298F-461B-91CB-B2C4B61EBB07}">
      <dgm:prSet/>
      <dgm:spPr/>
      <dgm:t>
        <a:bodyPr/>
        <a:lstStyle/>
        <a:p>
          <a:endParaRPr lang="en-US"/>
        </a:p>
      </dgm:t>
    </dgm:pt>
    <dgm:pt modelId="{EBB0040E-490F-49D2-8725-E302C4D5C11B}" type="sibTrans" cxnId="{447CADEB-298F-461B-91CB-B2C4B61EBB07}">
      <dgm:prSet/>
      <dgm:spPr/>
      <dgm:t>
        <a:bodyPr/>
        <a:lstStyle/>
        <a:p>
          <a:endParaRPr lang="en-US"/>
        </a:p>
      </dgm:t>
    </dgm:pt>
    <dgm:pt modelId="{8936180D-A96F-44F3-81BE-9FA5FD084B0E}">
      <dgm:prSet phldrT="[Text]"/>
      <dgm:spPr/>
      <dgm:t>
        <a:bodyPr/>
        <a:lstStyle/>
        <a:p>
          <a:r>
            <a:rPr lang="en-US" dirty="0"/>
            <a:t>Operates stably with LLSM</a:t>
          </a:r>
          <a:r>
            <a:rPr lang="en-US" baseline="30000" dirty="0"/>
            <a:t>1</a:t>
          </a:r>
        </a:p>
      </dgm:t>
    </dgm:pt>
    <dgm:pt modelId="{B79477A6-1E0F-4390-84E2-38768F5B7A92}" type="parTrans" cxnId="{ED95B43D-55FD-43EF-A4A7-C337EF8672CF}">
      <dgm:prSet/>
      <dgm:spPr/>
      <dgm:t>
        <a:bodyPr/>
        <a:lstStyle/>
        <a:p>
          <a:endParaRPr lang="en-US"/>
        </a:p>
      </dgm:t>
    </dgm:pt>
    <dgm:pt modelId="{9A866E0A-2DEC-48CF-B7EA-929F407AFCE2}" type="sibTrans" cxnId="{ED95B43D-55FD-43EF-A4A7-C337EF8672CF}">
      <dgm:prSet/>
      <dgm:spPr/>
      <dgm:t>
        <a:bodyPr/>
        <a:lstStyle/>
        <a:p>
          <a:endParaRPr lang="en-US"/>
        </a:p>
      </dgm:t>
    </dgm:pt>
    <dgm:pt modelId="{A50467A5-6285-4C5C-B9AA-E21B66E28033}" type="pres">
      <dgm:prSet presAssocID="{FCF6E07D-0AC2-4F38-B510-32F7E33B06DB}" presName="linearFlow" presStyleCnt="0">
        <dgm:presLayoutVars>
          <dgm:dir/>
          <dgm:resizeHandles val="exact"/>
        </dgm:presLayoutVars>
      </dgm:prSet>
      <dgm:spPr/>
    </dgm:pt>
    <dgm:pt modelId="{6A883FF5-1C20-4DDF-BED6-B3F84815F263}" type="pres">
      <dgm:prSet presAssocID="{4E6E4895-6FC5-4FF3-BDD0-CA95A5E751A0}" presName="composite" presStyleCnt="0"/>
      <dgm:spPr/>
    </dgm:pt>
    <dgm:pt modelId="{ACE3AAFA-50B1-45D0-82B9-506439EA9DC5}" type="pres">
      <dgm:prSet presAssocID="{4E6E4895-6FC5-4FF3-BDD0-CA95A5E751A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bg1"/>
          </a:solidFill>
        </a:ln>
      </dgm:spPr>
      <dgm:extLst>
        <a:ext uri="{E40237B7-FDA0-4F09-8148-C483321AD2D9}">
          <dgm14:cNvPr xmlns:dgm14="http://schemas.microsoft.com/office/drawing/2010/diagram" id="0" name="" descr="Badge Tick1 with solid fill"/>
        </a:ext>
      </dgm:extLst>
    </dgm:pt>
    <dgm:pt modelId="{8C8E6F01-AE65-46B6-B067-E71D8CBC93D1}" type="pres">
      <dgm:prSet presAssocID="{4E6E4895-6FC5-4FF3-BDD0-CA95A5E751A0}" presName="txShp" presStyleLbl="node1" presStyleIdx="0" presStyleCnt="3">
        <dgm:presLayoutVars>
          <dgm:bulletEnabled val="1"/>
        </dgm:presLayoutVars>
      </dgm:prSet>
      <dgm:spPr/>
    </dgm:pt>
    <dgm:pt modelId="{16FC7CBE-45E3-4BFA-8CAA-D12166C5F921}" type="pres">
      <dgm:prSet presAssocID="{3A3F2C52-7209-4027-A20C-FE32A10EB9C3}" presName="spacing" presStyleCnt="0"/>
      <dgm:spPr/>
    </dgm:pt>
    <dgm:pt modelId="{51C64C1B-2E67-48A5-91F8-DEC95A42149F}" type="pres">
      <dgm:prSet presAssocID="{7FB36373-266B-43CD-A9D7-3182D21AB767}" presName="composite" presStyleCnt="0"/>
      <dgm:spPr/>
    </dgm:pt>
    <dgm:pt modelId="{1001543D-B71E-4E15-A45D-CC09FD0843F7}" type="pres">
      <dgm:prSet presAssocID="{7FB36373-266B-43CD-A9D7-3182D21AB767}"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1594CBD3-8D82-4CD5-8D79-02814B19793A}" type="pres">
      <dgm:prSet presAssocID="{7FB36373-266B-43CD-A9D7-3182D21AB767}" presName="txShp" presStyleLbl="node1" presStyleIdx="1" presStyleCnt="3">
        <dgm:presLayoutVars>
          <dgm:bulletEnabled val="1"/>
        </dgm:presLayoutVars>
      </dgm:prSet>
      <dgm:spPr/>
    </dgm:pt>
    <dgm:pt modelId="{943A4A99-3EEB-48C0-B08F-9F9F32B0DE7C}" type="pres">
      <dgm:prSet presAssocID="{EBB0040E-490F-49D2-8725-E302C4D5C11B}" presName="spacing" presStyleCnt="0"/>
      <dgm:spPr/>
    </dgm:pt>
    <dgm:pt modelId="{732E79C1-388C-4576-A0A5-A50B34F3A57D}" type="pres">
      <dgm:prSet presAssocID="{8936180D-A96F-44F3-81BE-9FA5FD084B0E}" presName="composite" presStyleCnt="0"/>
      <dgm:spPr/>
    </dgm:pt>
    <dgm:pt modelId="{13A56A24-D7FD-454E-899D-D2CF21BB748E}" type="pres">
      <dgm:prSet presAssocID="{8936180D-A96F-44F3-81BE-9FA5FD084B0E}"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7C224E11-7122-49B3-B6DB-02C82201B429}" type="pres">
      <dgm:prSet presAssocID="{8936180D-A96F-44F3-81BE-9FA5FD084B0E}" presName="txShp" presStyleLbl="node1" presStyleIdx="2" presStyleCnt="3">
        <dgm:presLayoutVars>
          <dgm:bulletEnabled val="1"/>
        </dgm:presLayoutVars>
      </dgm:prSet>
      <dgm:spPr/>
    </dgm:pt>
  </dgm:ptLst>
  <dgm:cxnLst>
    <dgm:cxn modelId="{9D408221-21B5-4B86-828D-12EEE2DCE16A}" type="presOf" srcId="{7FB36373-266B-43CD-A9D7-3182D21AB767}" destId="{1594CBD3-8D82-4CD5-8D79-02814B19793A}" srcOrd="0" destOrd="0" presId="urn:microsoft.com/office/officeart/2005/8/layout/vList3"/>
    <dgm:cxn modelId="{97ED482B-AB75-473F-A30C-B6308CB6EA71}" srcId="{FCF6E07D-0AC2-4F38-B510-32F7E33B06DB}" destId="{4E6E4895-6FC5-4FF3-BDD0-CA95A5E751A0}" srcOrd="0" destOrd="0" parTransId="{CD683A62-6E79-460C-8C76-36D3169BFD5E}" sibTransId="{3A3F2C52-7209-4027-A20C-FE32A10EB9C3}"/>
    <dgm:cxn modelId="{ED95B43D-55FD-43EF-A4A7-C337EF8672CF}" srcId="{FCF6E07D-0AC2-4F38-B510-32F7E33B06DB}" destId="{8936180D-A96F-44F3-81BE-9FA5FD084B0E}" srcOrd="2" destOrd="0" parTransId="{B79477A6-1E0F-4390-84E2-38768F5B7A92}" sibTransId="{9A866E0A-2DEC-48CF-B7EA-929F407AFCE2}"/>
    <dgm:cxn modelId="{B3842855-F5EE-4DFC-B76B-DEB33CA33C90}" type="presOf" srcId="{8936180D-A96F-44F3-81BE-9FA5FD084B0E}" destId="{7C224E11-7122-49B3-B6DB-02C82201B429}" srcOrd="0" destOrd="0" presId="urn:microsoft.com/office/officeart/2005/8/layout/vList3"/>
    <dgm:cxn modelId="{306B9356-35B0-483F-8CD8-B22B417FCCE0}" type="presOf" srcId="{FCF6E07D-0AC2-4F38-B510-32F7E33B06DB}" destId="{A50467A5-6285-4C5C-B9AA-E21B66E28033}" srcOrd="0" destOrd="0" presId="urn:microsoft.com/office/officeart/2005/8/layout/vList3"/>
    <dgm:cxn modelId="{447CADEB-298F-461B-91CB-B2C4B61EBB07}" srcId="{FCF6E07D-0AC2-4F38-B510-32F7E33B06DB}" destId="{7FB36373-266B-43CD-A9D7-3182D21AB767}" srcOrd="1" destOrd="0" parTransId="{1E0C0B3A-D952-4549-87B9-EF64D8E463FC}" sibTransId="{EBB0040E-490F-49D2-8725-E302C4D5C11B}"/>
    <dgm:cxn modelId="{097E96EE-FA74-4406-B5CD-CDC1FAF1E1E6}" type="presOf" srcId="{4E6E4895-6FC5-4FF3-BDD0-CA95A5E751A0}" destId="{8C8E6F01-AE65-46B6-B067-E71D8CBC93D1}" srcOrd="0" destOrd="0" presId="urn:microsoft.com/office/officeart/2005/8/layout/vList3"/>
    <dgm:cxn modelId="{B1805925-282B-463F-A43A-8D8B3F9B709B}" type="presParOf" srcId="{A50467A5-6285-4C5C-B9AA-E21B66E28033}" destId="{6A883FF5-1C20-4DDF-BED6-B3F84815F263}" srcOrd="0" destOrd="0" presId="urn:microsoft.com/office/officeart/2005/8/layout/vList3"/>
    <dgm:cxn modelId="{2EAFBB49-1B69-4416-B2EE-3B2A923F95D4}" type="presParOf" srcId="{6A883FF5-1C20-4DDF-BED6-B3F84815F263}" destId="{ACE3AAFA-50B1-45D0-82B9-506439EA9DC5}" srcOrd="0" destOrd="0" presId="urn:microsoft.com/office/officeart/2005/8/layout/vList3"/>
    <dgm:cxn modelId="{8E092BB8-5071-4903-A251-DC9B9FCBA9E9}" type="presParOf" srcId="{6A883FF5-1C20-4DDF-BED6-B3F84815F263}" destId="{8C8E6F01-AE65-46B6-B067-E71D8CBC93D1}" srcOrd="1" destOrd="0" presId="urn:microsoft.com/office/officeart/2005/8/layout/vList3"/>
    <dgm:cxn modelId="{0188E92F-AAD8-4982-8376-F6BBAA19F1C7}" type="presParOf" srcId="{A50467A5-6285-4C5C-B9AA-E21B66E28033}" destId="{16FC7CBE-45E3-4BFA-8CAA-D12166C5F921}" srcOrd="1" destOrd="0" presId="urn:microsoft.com/office/officeart/2005/8/layout/vList3"/>
    <dgm:cxn modelId="{610ABEC7-D34B-4BDD-AB6C-F065E33B5BF2}" type="presParOf" srcId="{A50467A5-6285-4C5C-B9AA-E21B66E28033}" destId="{51C64C1B-2E67-48A5-91F8-DEC95A42149F}" srcOrd="2" destOrd="0" presId="urn:microsoft.com/office/officeart/2005/8/layout/vList3"/>
    <dgm:cxn modelId="{FBC41844-E902-482E-BAB9-1CD910A40032}" type="presParOf" srcId="{51C64C1B-2E67-48A5-91F8-DEC95A42149F}" destId="{1001543D-B71E-4E15-A45D-CC09FD0843F7}" srcOrd="0" destOrd="0" presId="urn:microsoft.com/office/officeart/2005/8/layout/vList3"/>
    <dgm:cxn modelId="{8A528900-8596-4AB8-80EA-80F5CF0F7011}" type="presParOf" srcId="{51C64C1B-2E67-48A5-91F8-DEC95A42149F}" destId="{1594CBD3-8D82-4CD5-8D79-02814B19793A}" srcOrd="1" destOrd="0" presId="urn:microsoft.com/office/officeart/2005/8/layout/vList3"/>
    <dgm:cxn modelId="{FD08EE61-3CB5-41E6-9689-CDAC40E6DBD4}" type="presParOf" srcId="{A50467A5-6285-4C5C-B9AA-E21B66E28033}" destId="{943A4A99-3EEB-48C0-B08F-9F9F32B0DE7C}" srcOrd="3" destOrd="0" presId="urn:microsoft.com/office/officeart/2005/8/layout/vList3"/>
    <dgm:cxn modelId="{796E9553-0786-4DF2-8ABE-38C32694A333}" type="presParOf" srcId="{A50467A5-6285-4C5C-B9AA-E21B66E28033}" destId="{732E79C1-388C-4576-A0A5-A50B34F3A57D}" srcOrd="4" destOrd="0" presId="urn:microsoft.com/office/officeart/2005/8/layout/vList3"/>
    <dgm:cxn modelId="{FC6CD4A5-7722-4316-BAEA-BEEF81EC5132}" type="presParOf" srcId="{732E79C1-388C-4576-A0A5-A50B34F3A57D}" destId="{13A56A24-D7FD-454E-899D-D2CF21BB748E}" srcOrd="0" destOrd="0" presId="urn:microsoft.com/office/officeart/2005/8/layout/vList3"/>
    <dgm:cxn modelId="{E7DF28D7-6A4D-46EB-A875-C87457E87013}" type="presParOf" srcId="{732E79C1-388C-4576-A0A5-A50B34F3A57D}" destId="{7C224E11-7122-49B3-B6DB-02C82201B4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F6E07D-0AC2-4F38-B510-32F7E33B06DB}" type="doc">
      <dgm:prSet loTypeId="urn:microsoft.com/office/officeart/2005/8/layout/vList3" loCatId="list" qsTypeId="urn:microsoft.com/office/officeart/2005/8/quickstyle/simple1" qsCatId="simple" csTypeId="urn:microsoft.com/office/officeart/2005/8/colors/accent0_1" csCatId="mainScheme" phldr="1"/>
      <dgm:spPr/>
    </dgm:pt>
    <dgm:pt modelId="{4E6E4895-6FC5-4FF3-BDD0-CA95A5E751A0}">
      <dgm:prSet phldrT="[Text]"/>
      <dgm:spPr/>
      <dgm:t>
        <a:bodyPr/>
        <a:lstStyle/>
        <a:p>
          <a:r>
            <a:rPr lang="en-US" dirty="0"/>
            <a:t>System Strength Improvement</a:t>
          </a:r>
        </a:p>
      </dgm:t>
    </dgm:pt>
    <dgm:pt modelId="{CD683A62-6E79-460C-8C76-36D3169BFD5E}" type="parTrans" cxnId="{97ED482B-AB75-473F-A30C-B6308CB6EA71}">
      <dgm:prSet/>
      <dgm:spPr/>
      <dgm:t>
        <a:bodyPr/>
        <a:lstStyle/>
        <a:p>
          <a:endParaRPr lang="en-US"/>
        </a:p>
      </dgm:t>
    </dgm:pt>
    <dgm:pt modelId="{3A3F2C52-7209-4027-A20C-FE32A10EB9C3}" type="sibTrans" cxnId="{97ED482B-AB75-473F-A30C-B6308CB6EA71}">
      <dgm:prSet/>
      <dgm:spPr/>
      <dgm:t>
        <a:bodyPr/>
        <a:lstStyle/>
        <a:p>
          <a:endParaRPr lang="en-US"/>
        </a:p>
      </dgm:t>
    </dgm:pt>
    <dgm:pt modelId="{7FB36373-266B-43CD-A9D7-3182D21AB767}">
      <dgm:prSet phldrT="[Text]"/>
      <dgm:spPr/>
      <dgm:t>
        <a:bodyPr/>
        <a:lstStyle/>
        <a:p>
          <a:r>
            <a:rPr lang="en-US" dirty="0" err="1"/>
            <a:t>RoCoF</a:t>
          </a:r>
          <a:r>
            <a:rPr lang="en-US" dirty="0"/>
            <a:t> improvement (inertia)</a:t>
          </a:r>
        </a:p>
      </dgm:t>
    </dgm:pt>
    <dgm:pt modelId="{1E0C0B3A-D952-4549-87B9-EF64D8E463FC}" type="parTrans" cxnId="{447CADEB-298F-461B-91CB-B2C4B61EBB07}">
      <dgm:prSet/>
      <dgm:spPr/>
      <dgm:t>
        <a:bodyPr/>
        <a:lstStyle/>
        <a:p>
          <a:endParaRPr lang="en-US"/>
        </a:p>
      </dgm:t>
    </dgm:pt>
    <dgm:pt modelId="{EBB0040E-490F-49D2-8725-E302C4D5C11B}" type="sibTrans" cxnId="{447CADEB-298F-461B-91CB-B2C4B61EBB07}">
      <dgm:prSet/>
      <dgm:spPr/>
      <dgm:t>
        <a:bodyPr/>
        <a:lstStyle/>
        <a:p>
          <a:endParaRPr lang="en-US"/>
        </a:p>
      </dgm:t>
    </dgm:pt>
    <dgm:pt modelId="{8936180D-A96F-44F3-81BE-9FA5FD084B0E}">
      <dgm:prSet phldrT="[Text]"/>
      <dgm:spPr/>
      <dgm:t>
        <a:bodyPr/>
        <a:lstStyle/>
        <a:p>
          <a:r>
            <a:rPr lang="en-US" dirty="0"/>
            <a:t>Short Circuit Current Provision</a:t>
          </a:r>
        </a:p>
      </dgm:t>
    </dgm:pt>
    <dgm:pt modelId="{B79477A6-1E0F-4390-84E2-38768F5B7A92}" type="parTrans" cxnId="{ED95B43D-55FD-43EF-A4A7-C337EF8672CF}">
      <dgm:prSet/>
      <dgm:spPr/>
      <dgm:t>
        <a:bodyPr/>
        <a:lstStyle/>
        <a:p>
          <a:endParaRPr lang="en-US"/>
        </a:p>
      </dgm:t>
    </dgm:pt>
    <dgm:pt modelId="{9A866E0A-2DEC-48CF-B7EA-929F407AFCE2}" type="sibTrans" cxnId="{ED95B43D-55FD-43EF-A4A7-C337EF8672CF}">
      <dgm:prSet/>
      <dgm:spPr/>
      <dgm:t>
        <a:bodyPr/>
        <a:lstStyle/>
        <a:p>
          <a:endParaRPr lang="en-US"/>
        </a:p>
      </dgm:t>
    </dgm:pt>
    <dgm:pt modelId="{A50467A5-6285-4C5C-B9AA-E21B66E28033}" type="pres">
      <dgm:prSet presAssocID="{FCF6E07D-0AC2-4F38-B510-32F7E33B06DB}" presName="linearFlow" presStyleCnt="0">
        <dgm:presLayoutVars>
          <dgm:dir/>
          <dgm:resizeHandles val="exact"/>
        </dgm:presLayoutVars>
      </dgm:prSet>
      <dgm:spPr/>
    </dgm:pt>
    <dgm:pt modelId="{6A883FF5-1C20-4DDF-BED6-B3F84815F263}" type="pres">
      <dgm:prSet presAssocID="{4E6E4895-6FC5-4FF3-BDD0-CA95A5E751A0}" presName="composite" presStyleCnt="0"/>
      <dgm:spPr/>
    </dgm:pt>
    <dgm:pt modelId="{ACE3AAFA-50B1-45D0-82B9-506439EA9DC5}" type="pres">
      <dgm:prSet presAssocID="{4E6E4895-6FC5-4FF3-BDD0-CA95A5E751A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bg1"/>
          </a:solidFill>
        </a:ln>
      </dgm:spPr>
      <dgm:extLst>
        <a:ext uri="{E40237B7-FDA0-4F09-8148-C483321AD2D9}">
          <dgm14:cNvPr xmlns:dgm14="http://schemas.microsoft.com/office/drawing/2010/diagram" id="0" name="" descr="Badge Tick1 with solid fill"/>
        </a:ext>
      </dgm:extLst>
    </dgm:pt>
    <dgm:pt modelId="{8C8E6F01-AE65-46B6-B067-E71D8CBC93D1}" type="pres">
      <dgm:prSet presAssocID="{4E6E4895-6FC5-4FF3-BDD0-CA95A5E751A0}" presName="txShp" presStyleLbl="node1" presStyleIdx="0" presStyleCnt="3">
        <dgm:presLayoutVars>
          <dgm:bulletEnabled val="1"/>
        </dgm:presLayoutVars>
      </dgm:prSet>
      <dgm:spPr/>
    </dgm:pt>
    <dgm:pt modelId="{16FC7CBE-45E3-4BFA-8CAA-D12166C5F921}" type="pres">
      <dgm:prSet presAssocID="{3A3F2C52-7209-4027-A20C-FE32A10EB9C3}" presName="spacing" presStyleCnt="0"/>
      <dgm:spPr/>
    </dgm:pt>
    <dgm:pt modelId="{51C64C1B-2E67-48A5-91F8-DEC95A42149F}" type="pres">
      <dgm:prSet presAssocID="{7FB36373-266B-43CD-A9D7-3182D21AB767}" presName="composite" presStyleCnt="0"/>
      <dgm:spPr/>
    </dgm:pt>
    <dgm:pt modelId="{1001543D-B71E-4E15-A45D-CC09FD0843F7}" type="pres">
      <dgm:prSet presAssocID="{7FB36373-266B-43CD-A9D7-3182D21AB767}"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1594CBD3-8D82-4CD5-8D79-02814B19793A}" type="pres">
      <dgm:prSet presAssocID="{7FB36373-266B-43CD-A9D7-3182D21AB767}" presName="txShp" presStyleLbl="node1" presStyleIdx="1" presStyleCnt="3">
        <dgm:presLayoutVars>
          <dgm:bulletEnabled val="1"/>
        </dgm:presLayoutVars>
      </dgm:prSet>
      <dgm:spPr/>
    </dgm:pt>
    <dgm:pt modelId="{943A4A99-3EEB-48C0-B08F-9F9F32B0DE7C}" type="pres">
      <dgm:prSet presAssocID="{EBB0040E-490F-49D2-8725-E302C4D5C11B}" presName="spacing" presStyleCnt="0"/>
      <dgm:spPr/>
    </dgm:pt>
    <dgm:pt modelId="{732E79C1-388C-4576-A0A5-A50B34F3A57D}" type="pres">
      <dgm:prSet presAssocID="{8936180D-A96F-44F3-81BE-9FA5FD084B0E}" presName="composite" presStyleCnt="0"/>
      <dgm:spPr/>
    </dgm:pt>
    <dgm:pt modelId="{13A56A24-D7FD-454E-899D-D2CF21BB748E}" type="pres">
      <dgm:prSet presAssocID="{8936180D-A96F-44F3-81BE-9FA5FD084B0E}"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7C224E11-7122-49B3-B6DB-02C82201B429}" type="pres">
      <dgm:prSet presAssocID="{8936180D-A96F-44F3-81BE-9FA5FD084B0E}" presName="txShp" presStyleLbl="node1" presStyleIdx="2" presStyleCnt="3">
        <dgm:presLayoutVars>
          <dgm:bulletEnabled val="1"/>
        </dgm:presLayoutVars>
      </dgm:prSet>
      <dgm:spPr/>
    </dgm:pt>
  </dgm:ptLst>
  <dgm:cxnLst>
    <dgm:cxn modelId="{9D408221-21B5-4B86-828D-12EEE2DCE16A}" type="presOf" srcId="{7FB36373-266B-43CD-A9D7-3182D21AB767}" destId="{1594CBD3-8D82-4CD5-8D79-02814B19793A}" srcOrd="0" destOrd="0" presId="urn:microsoft.com/office/officeart/2005/8/layout/vList3"/>
    <dgm:cxn modelId="{97ED482B-AB75-473F-A30C-B6308CB6EA71}" srcId="{FCF6E07D-0AC2-4F38-B510-32F7E33B06DB}" destId="{4E6E4895-6FC5-4FF3-BDD0-CA95A5E751A0}" srcOrd="0" destOrd="0" parTransId="{CD683A62-6E79-460C-8C76-36D3169BFD5E}" sibTransId="{3A3F2C52-7209-4027-A20C-FE32A10EB9C3}"/>
    <dgm:cxn modelId="{ED95B43D-55FD-43EF-A4A7-C337EF8672CF}" srcId="{FCF6E07D-0AC2-4F38-B510-32F7E33B06DB}" destId="{8936180D-A96F-44F3-81BE-9FA5FD084B0E}" srcOrd="2" destOrd="0" parTransId="{B79477A6-1E0F-4390-84E2-38768F5B7A92}" sibTransId="{9A866E0A-2DEC-48CF-B7EA-929F407AFCE2}"/>
    <dgm:cxn modelId="{B3842855-F5EE-4DFC-B76B-DEB33CA33C90}" type="presOf" srcId="{8936180D-A96F-44F3-81BE-9FA5FD084B0E}" destId="{7C224E11-7122-49B3-B6DB-02C82201B429}" srcOrd="0" destOrd="0" presId="urn:microsoft.com/office/officeart/2005/8/layout/vList3"/>
    <dgm:cxn modelId="{306B9356-35B0-483F-8CD8-B22B417FCCE0}" type="presOf" srcId="{FCF6E07D-0AC2-4F38-B510-32F7E33B06DB}" destId="{A50467A5-6285-4C5C-B9AA-E21B66E28033}" srcOrd="0" destOrd="0" presId="urn:microsoft.com/office/officeart/2005/8/layout/vList3"/>
    <dgm:cxn modelId="{447CADEB-298F-461B-91CB-B2C4B61EBB07}" srcId="{FCF6E07D-0AC2-4F38-B510-32F7E33B06DB}" destId="{7FB36373-266B-43CD-A9D7-3182D21AB767}" srcOrd="1" destOrd="0" parTransId="{1E0C0B3A-D952-4549-87B9-EF64D8E463FC}" sibTransId="{EBB0040E-490F-49D2-8725-E302C4D5C11B}"/>
    <dgm:cxn modelId="{097E96EE-FA74-4406-B5CD-CDC1FAF1E1E6}" type="presOf" srcId="{4E6E4895-6FC5-4FF3-BDD0-CA95A5E751A0}" destId="{8C8E6F01-AE65-46B6-B067-E71D8CBC93D1}" srcOrd="0" destOrd="0" presId="urn:microsoft.com/office/officeart/2005/8/layout/vList3"/>
    <dgm:cxn modelId="{B1805925-282B-463F-A43A-8D8B3F9B709B}" type="presParOf" srcId="{A50467A5-6285-4C5C-B9AA-E21B66E28033}" destId="{6A883FF5-1C20-4DDF-BED6-B3F84815F263}" srcOrd="0" destOrd="0" presId="urn:microsoft.com/office/officeart/2005/8/layout/vList3"/>
    <dgm:cxn modelId="{2EAFBB49-1B69-4416-B2EE-3B2A923F95D4}" type="presParOf" srcId="{6A883FF5-1C20-4DDF-BED6-B3F84815F263}" destId="{ACE3AAFA-50B1-45D0-82B9-506439EA9DC5}" srcOrd="0" destOrd="0" presId="urn:microsoft.com/office/officeart/2005/8/layout/vList3"/>
    <dgm:cxn modelId="{8E092BB8-5071-4903-A251-DC9B9FCBA9E9}" type="presParOf" srcId="{6A883FF5-1C20-4DDF-BED6-B3F84815F263}" destId="{8C8E6F01-AE65-46B6-B067-E71D8CBC93D1}" srcOrd="1" destOrd="0" presId="urn:microsoft.com/office/officeart/2005/8/layout/vList3"/>
    <dgm:cxn modelId="{0188E92F-AAD8-4982-8376-F6BBAA19F1C7}" type="presParOf" srcId="{A50467A5-6285-4C5C-B9AA-E21B66E28033}" destId="{16FC7CBE-45E3-4BFA-8CAA-D12166C5F921}" srcOrd="1" destOrd="0" presId="urn:microsoft.com/office/officeart/2005/8/layout/vList3"/>
    <dgm:cxn modelId="{610ABEC7-D34B-4BDD-AB6C-F065E33B5BF2}" type="presParOf" srcId="{A50467A5-6285-4C5C-B9AA-E21B66E28033}" destId="{51C64C1B-2E67-48A5-91F8-DEC95A42149F}" srcOrd="2" destOrd="0" presId="urn:microsoft.com/office/officeart/2005/8/layout/vList3"/>
    <dgm:cxn modelId="{FBC41844-E902-482E-BAB9-1CD910A40032}" type="presParOf" srcId="{51C64C1B-2E67-48A5-91F8-DEC95A42149F}" destId="{1001543D-B71E-4E15-A45D-CC09FD0843F7}" srcOrd="0" destOrd="0" presId="urn:microsoft.com/office/officeart/2005/8/layout/vList3"/>
    <dgm:cxn modelId="{8A528900-8596-4AB8-80EA-80F5CF0F7011}" type="presParOf" srcId="{51C64C1B-2E67-48A5-91F8-DEC95A42149F}" destId="{1594CBD3-8D82-4CD5-8D79-02814B19793A}" srcOrd="1" destOrd="0" presId="urn:microsoft.com/office/officeart/2005/8/layout/vList3"/>
    <dgm:cxn modelId="{FD08EE61-3CB5-41E6-9689-CDAC40E6DBD4}" type="presParOf" srcId="{A50467A5-6285-4C5C-B9AA-E21B66E28033}" destId="{943A4A99-3EEB-48C0-B08F-9F9F32B0DE7C}" srcOrd="3" destOrd="0" presId="urn:microsoft.com/office/officeart/2005/8/layout/vList3"/>
    <dgm:cxn modelId="{796E9553-0786-4DF2-8ABE-38C32694A333}" type="presParOf" srcId="{A50467A5-6285-4C5C-B9AA-E21B66E28033}" destId="{732E79C1-388C-4576-A0A5-A50B34F3A57D}" srcOrd="4" destOrd="0" presId="urn:microsoft.com/office/officeart/2005/8/layout/vList3"/>
    <dgm:cxn modelId="{FC6CD4A5-7722-4316-BAEA-BEEF81EC5132}" type="presParOf" srcId="{732E79C1-388C-4576-A0A5-A50B34F3A57D}" destId="{13A56A24-D7FD-454E-899D-D2CF21BB748E}" srcOrd="0" destOrd="0" presId="urn:microsoft.com/office/officeart/2005/8/layout/vList3"/>
    <dgm:cxn modelId="{E7DF28D7-6A4D-46EB-A875-C87457E87013}" type="presParOf" srcId="{732E79C1-388C-4576-A0A5-A50B34F3A57D}" destId="{7C224E11-7122-49B3-B6DB-02C82201B42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1121-990D-FA42-8102-CBD1626B5763}">
      <dsp:nvSpPr>
        <dsp:cNvPr id="0" name=""/>
        <dsp:cNvSpPr/>
      </dsp:nvSpPr>
      <dsp:spPr>
        <a:xfrm>
          <a:off x="2466534" y="1408"/>
          <a:ext cx="869875" cy="869875"/>
        </a:xfrm>
        <a:prstGeom prst="ellipse">
          <a:avLst/>
        </a:prstGeom>
        <a:solidFill>
          <a:srgbClr val="E1001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900" kern="1200" noProof="0">
              <a:solidFill>
                <a:srgbClr val="FFFFFF"/>
              </a:solidFill>
              <a:latin typeface="SMA Futura Global"/>
              <a:ea typeface="+mn-ea"/>
              <a:cs typeface="+mn-cs"/>
            </a:rPr>
            <a:t>Inertia</a:t>
          </a:r>
        </a:p>
      </dsp:txBody>
      <dsp:txXfrm>
        <a:off x="2593924" y="128798"/>
        <a:ext cx="615095" cy="615095"/>
      </dsp:txXfrm>
    </dsp:sp>
    <dsp:sp modelId="{6E64BC55-724D-0947-88DB-B246B8D0F683}">
      <dsp:nvSpPr>
        <dsp:cNvPr id="0" name=""/>
        <dsp:cNvSpPr/>
      </dsp:nvSpPr>
      <dsp:spPr>
        <a:xfrm rot="1350000">
          <a:off x="3383199" y="536995"/>
          <a:ext cx="231293" cy="293582"/>
        </a:xfrm>
        <a:prstGeom prst="chevron">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3385840" y="582434"/>
        <a:ext cx="161905" cy="176150"/>
      </dsp:txXfrm>
    </dsp:sp>
    <dsp:sp modelId="{80DA7F74-8BD8-8843-9766-56A0A42059CE}">
      <dsp:nvSpPr>
        <dsp:cNvPr id="0" name=""/>
        <dsp:cNvSpPr/>
      </dsp:nvSpPr>
      <dsp:spPr>
        <a:xfrm>
          <a:off x="3673377" y="501299"/>
          <a:ext cx="869875" cy="869875"/>
        </a:xfrm>
        <a:prstGeom prst="ellipse">
          <a:avLst/>
        </a:prstGeom>
        <a:solidFill>
          <a:srgbClr val="E1001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900" kern="1200">
              <a:solidFill>
                <a:srgbClr val="FFFFFF"/>
              </a:solidFill>
              <a:latin typeface="+mj-lt"/>
              <a:ea typeface="+mn-ea"/>
              <a:cs typeface="+mn-cs"/>
            </a:rPr>
            <a:t>System Strength (SCL)</a:t>
          </a:r>
        </a:p>
      </dsp:txBody>
      <dsp:txXfrm>
        <a:off x="3800767" y="628689"/>
        <a:ext cx="615095" cy="615095"/>
      </dsp:txXfrm>
    </dsp:sp>
    <dsp:sp modelId="{94FCA1E5-01AC-FD45-A021-E970601104A2}">
      <dsp:nvSpPr>
        <dsp:cNvPr id="0" name=""/>
        <dsp:cNvSpPr/>
      </dsp:nvSpPr>
      <dsp:spPr>
        <a:xfrm rot="4050000">
          <a:off x="4240108" y="1386819"/>
          <a:ext cx="231293" cy="293582"/>
        </a:xfrm>
        <a:prstGeom prst="chevron">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4261525" y="1413482"/>
        <a:ext cx="161905" cy="176150"/>
      </dsp:txXfrm>
    </dsp:sp>
    <dsp:sp modelId="{99E4975E-5779-4178-BA95-354B3D051AA7}">
      <dsp:nvSpPr>
        <dsp:cNvPr id="0" name=""/>
        <dsp:cNvSpPr/>
      </dsp:nvSpPr>
      <dsp:spPr>
        <a:xfrm>
          <a:off x="4173268" y="1708141"/>
          <a:ext cx="869875" cy="869875"/>
        </a:xfrm>
        <a:prstGeom prst="ellipse">
          <a:avLst/>
        </a:prstGeom>
        <a:solidFill>
          <a:srgbClr val="E1001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900" kern="1200">
              <a:solidFill>
                <a:srgbClr val="FFFFFF"/>
              </a:solidFill>
              <a:latin typeface="+mj-lt"/>
              <a:ea typeface="+mn-ea"/>
              <a:cs typeface="+mn-cs"/>
            </a:rPr>
            <a:t>Islanding</a:t>
          </a:r>
        </a:p>
      </dsp:txBody>
      <dsp:txXfrm>
        <a:off x="4300658" y="1835531"/>
        <a:ext cx="615095" cy="615095"/>
      </dsp:txXfrm>
    </dsp:sp>
    <dsp:sp modelId="{CAD5679F-68C5-4ED7-918E-250E1DA385A7}">
      <dsp:nvSpPr>
        <dsp:cNvPr id="0" name=""/>
        <dsp:cNvSpPr/>
      </dsp:nvSpPr>
      <dsp:spPr>
        <a:xfrm rot="6750000">
          <a:off x="4245118" y="2593661"/>
          <a:ext cx="231293" cy="293582"/>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rot="10800000">
        <a:off x="4293089" y="2620324"/>
        <a:ext cx="161905" cy="176150"/>
      </dsp:txXfrm>
    </dsp:sp>
    <dsp:sp modelId="{9195B1F3-C657-C64E-9462-8F96B6E1C223}">
      <dsp:nvSpPr>
        <dsp:cNvPr id="0" name=""/>
        <dsp:cNvSpPr/>
      </dsp:nvSpPr>
      <dsp:spPr>
        <a:xfrm>
          <a:off x="3673377" y="2914984"/>
          <a:ext cx="869875" cy="869875"/>
        </a:xfrm>
        <a:prstGeom prst="ellipse">
          <a:avLst/>
        </a:prstGeom>
        <a:solidFill>
          <a:srgbClr val="E1001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00050">
            <a:lnSpc>
              <a:spcPct val="90000"/>
            </a:lnSpc>
            <a:spcBef>
              <a:spcPct val="0"/>
            </a:spcBef>
            <a:spcAft>
              <a:spcPct val="35000"/>
            </a:spcAft>
            <a:buNone/>
          </a:pPr>
          <a:r>
            <a:rPr lang="en-US" sz="900" kern="1200">
              <a:latin typeface="+mj-lt"/>
            </a:rPr>
            <a:t> System </a:t>
          </a:r>
          <a:r>
            <a:rPr lang="en-US" sz="900" kern="1200">
              <a:solidFill>
                <a:srgbClr val="FFFFFF"/>
              </a:solidFill>
              <a:latin typeface="+mj-lt"/>
              <a:ea typeface="+mn-ea"/>
              <a:cs typeface="+mn-cs"/>
            </a:rPr>
            <a:t>Restoration</a:t>
          </a:r>
          <a:r>
            <a:rPr lang="en-US" sz="900" kern="1200">
              <a:latin typeface="+mj-lt"/>
            </a:rPr>
            <a:t> (</a:t>
          </a:r>
          <a:r>
            <a:rPr lang="en-US" sz="700" kern="1200" err="1">
              <a:latin typeface="+mj-lt"/>
            </a:rPr>
            <a:t>Blackstart</a:t>
          </a:r>
          <a:r>
            <a:rPr lang="en-US" sz="700" kern="1200">
              <a:latin typeface="+mj-lt"/>
            </a:rPr>
            <a:t>)</a:t>
          </a:r>
        </a:p>
      </dsp:txBody>
      <dsp:txXfrm>
        <a:off x="3800767" y="3042374"/>
        <a:ext cx="615095" cy="615095"/>
      </dsp:txXfrm>
    </dsp:sp>
    <dsp:sp modelId="{092B3F0B-492F-E64C-9A9C-7E9613968F63}">
      <dsp:nvSpPr>
        <dsp:cNvPr id="0" name=""/>
        <dsp:cNvSpPr/>
      </dsp:nvSpPr>
      <dsp:spPr>
        <a:xfrm rot="9450000">
          <a:off x="3395295" y="3450570"/>
          <a:ext cx="231293" cy="293582"/>
        </a:xfrm>
        <a:prstGeom prst="chevron">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rot="10800000">
        <a:off x="3462042" y="3496009"/>
        <a:ext cx="161905" cy="176150"/>
      </dsp:txXfrm>
    </dsp:sp>
    <dsp:sp modelId="{66C20E92-A794-499E-B427-DBE834B7CA70}">
      <dsp:nvSpPr>
        <dsp:cNvPr id="0" name=""/>
        <dsp:cNvSpPr/>
      </dsp:nvSpPr>
      <dsp:spPr>
        <a:xfrm>
          <a:off x="2466534" y="3414875"/>
          <a:ext cx="869875" cy="869875"/>
        </a:xfrm>
        <a:prstGeom prst="ellipse">
          <a:avLst/>
        </a:prstGeom>
        <a:solidFill>
          <a:srgbClr val="6692B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900" kern="1200">
              <a:solidFill>
                <a:srgbClr val="FFFFFF"/>
              </a:solidFill>
              <a:latin typeface="+mj-lt"/>
              <a:ea typeface="+mn-ea"/>
              <a:cs typeface="+mn-cs"/>
            </a:rPr>
            <a:t> Fast Frequency Reserve</a:t>
          </a:r>
        </a:p>
      </dsp:txBody>
      <dsp:txXfrm>
        <a:off x="2593924" y="3542265"/>
        <a:ext cx="615095" cy="615095"/>
      </dsp:txXfrm>
    </dsp:sp>
    <dsp:sp modelId="{77065BCB-C022-445B-84F9-F18FF9138839}">
      <dsp:nvSpPr>
        <dsp:cNvPr id="0" name=""/>
        <dsp:cNvSpPr/>
      </dsp:nvSpPr>
      <dsp:spPr>
        <a:xfrm rot="12150000">
          <a:off x="2188452" y="3455581"/>
          <a:ext cx="231293" cy="293582"/>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rot="10800000">
        <a:off x="2255199" y="3527574"/>
        <a:ext cx="161905" cy="176150"/>
      </dsp:txXfrm>
    </dsp:sp>
    <dsp:sp modelId="{844B79B3-37F8-4D4D-91C8-4E80D9D218F2}">
      <dsp:nvSpPr>
        <dsp:cNvPr id="0" name=""/>
        <dsp:cNvSpPr/>
      </dsp:nvSpPr>
      <dsp:spPr>
        <a:xfrm>
          <a:off x="1259692" y="2914984"/>
          <a:ext cx="869875" cy="869875"/>
        </a:xfrm>
        <a:prstGeom prst="ellipse">
          <a:avLst/>
        </a:prstGeom>
        <a:solidFill>
          <a:srgbClr val="6692B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900" kern="1200">
              <a:solidFill>
                <a:srgbClr val="FFFFFF"/>
              </a:solidFill>
              <a:latin typeface="+mj-lt"/>
              <a:ea typeface="+mn-ea"/>
              <a:cs typeface="+mn-cs"/>
            </a:rPr>
            <a:t>Secondary Reserve</a:t>
          </a:r>
        </a:p>
      </dsp:txBody>
      <dsp:txXfrm>
        <a:off x="1387082" y="3042374"/>
        <a:ext cx="615095" cy="615095"/>
      </dsp:txXfrm>
    </dsp:sp>
    <dsp:sp modelId="{08DB7C1E-4F18-49E6-BB8D-060A446EADAB}">
      <dsp:nvSpPr>
        <dsp:cNvPr id="0" name=""/>
        <dsp:cNvSpPr/>
      </dsp:nvSpPr>
      <dsp:spPr>
        <a:xfrm rot="14850000">
          <a:off x="1331543" y="2605757"/>
          <a:ext cx="231293" cy="293582"/>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rot="10800000">
        <a:off x="1379514" y="2696526"/>
        <a:ext cx="161905" cy="176150"/>
      </dsp:txXfrm>
    </dsp:sp>
    <dsp:sp modelId="{D7F22503-727C-4710-B918-85882D40E765}">
      <dsp:nvSpPr>
        <dsp:cNvPr id="0" name=""/>
        <dsp:cNvSpPr/>
      </dsp:nvSpPr>
      <dsp:spPr>
        <a:xfrm>
          <a:off x="759801" y="1708141"/>
          <a:ext cx="869875" cy="869875"/>
        </a:xfrm>
        <a:prstGeom prst="ellipse">
          <a:avLst/>
        </a:prstGeom>
        <a:solidFill>
          <a:srgbClr val="6692B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400050">
            <a:lnSpc>
              <a:spcPct val="90000"/>
            </a:lnSpc>
            <a:spcBef>
              <a:spcPct val="0"/>
            </a:spcBef>
            <a:spcAft>
              <a:spcPct val="35000"/>
            </a:spcAft>
            <a:buNone/>
          </a:pPr>
          <a:r>
            <a:rPr lang="en-US" sz="900" kern="1200">
              <a:latin typeface="+mj-lt"/>
            </a:rPr>
            <a:t>Fast Fault </a:t>
          </a:r>
          <a:r>
            <a:rPr lang="en-US" sz="900" kern="1200">
              <a:solidFill>
                <a:srgbClr val="FFFFFF"/>
              </a:solidFill>
              <a:latin typeface="+mj-lt"/>
              <a:ea typeface="+mn-ea"/>
              <a:cs typeface="+mn-cs"/>
            </a:rPr>
            <a:t>Current</a:t>
          </a:r>
        </a:p>
      </dsp:txBody>
      <dsp:txXfrm>
        <a:off x="887191" y="1835531"/>
        <a:ext cx="615095" cy="615095"/>
      </dsp:txXfrm>
    </dsp:sp>
    <dsp:sp modelId="{0F371899-4B0E-4EEC-B505-59B08B961CA7}">
      <dsp:nvSpPr>
        <dsp:cNvPr id="0" name=""/>
        <dsp:cNvSpPr/>
      </dsp:nvSpPr>
      <dsp:spPr>
        <a:xfrm rot="17550000">
          <a:off x="1326532" y="1398914"/>
          <a:ext cx="231293" cy="293582"/>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1347949" y="1489683"/>
        <a:ext cx="161905" cy="176150"/>
      </dsp:txXfrm>
    </dsp:sp>
    <dsp:sp modelId="{3AEAB7AA-3935-47A8-A2C4-61F6447EF81F}">
      <dsp:nvSpPr>
        <dsp:cNvPr id="0" name=""/>
        <dsp:cNvSpPr/>
      </dsp:nvSpPr>
      <dsp:spPr>
        <a:xfrm>
          <a:off x="1259692" y="501299"/>
          <a:ext cx="869875" cy="869875"/>
        </a:xfrm>
        <a:prstGeom prst="ellipse">
          <a:avLst/>
        </a:prstGeom>
        <a:solidFill>
          <a:srgbClr val="6692B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400050">
            <a:lnSpc>
              <a:spcPct val="90000"/>
            </a:lnSpc>
            <a:spcBef>
              <a:spcPct val="0"/>
            </a:spcBef>
            <a:spcAft>
              <a:spcPct val="35000"/>
            </a:spcAft>
            <a:buNone/>
          </a:pPr>
          <a:r>
            <a:rPr lang="en-US" sz="900" kern="1200">
              <a:solidFill>
                <a:srgbClr val="FFFFFF"/>
              </a:solidFill>
              <a:latin typeface="+mj-lt"/>
              <a:ea typeface="+mn-ea"/>
              <a:cs typeface="+mn-cs"/>
            </a:rPr>
            <a:t>STATCOM</a:t>
          </a:r>
          <a:endParaRPr lang="en-US" sz="900" kern="1200">
            <a:latin typeface="+mj-lt"/>
          </a:endParaRPr>
        </a:p>
      </dsp:txBody>
      <dsp:txXfrm>
        <a:off x="1387082" y="628689"/>
        <a:ext cx="615095" cy="615095"/>
      </dsp:txXfrm>
    </dsp:sp>
    <dsp:sp modelId="{77BA7417-4A65-4A0B-BE3B-1AFF8D8F5E94}">
      <dsp:nvSpPr>
        <dsp:cNvPr id="0" name=""/>
        <dsp:cNvSpPr/>
      </dsp:nvSpPr>
      <dsp:spPr>
        <a:xfrm rot="20250000">
          <a:off x="2176356" y="542005"/>
          <a:ext cx="231293" cy="293582"/>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2178997" y="613998"/>
        <a:ext cx="161905" cy="176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6F01-AE65-46B6-B067-E71D8CBC93D1}">
      <dsp:nvSpPr>
        <dsp:cNvPr id="0" name=""/>
        <dsp:cNvSpPr/>
      </dsp:nvSpPr>
      <dsp:spPr>
        <a:xfrm rot="10800000">
          <a:off x="983694" y="438"/>
          <a:ext cx="3126772" cy="78449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4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Internal constant voltage phasor</a:t>
          </a:r>
        </a:p>
      </dsp:txBody>
      <dsp:txXfrm rot="10800000">
        <a:off x="1179817" y="438"/>
        <a:ext cx="2930649" cy="784494"/>
      </dsp:txXfrm>
    </dsp:sp>
    <dsp:sp modelId="{ACE3AAFA-50B1-45D0-82B9-506439EA9DC5}">
      <dsp:nvSpPr>
        <dsp:cNvPr id="0" name=""/>
        <dsp:cNvSpPr/>
      </dsp:nvSpPr>
      <dsp:spPr>
        <a:xfrm>
          <a:off x="591447" y="438"/>
          <a:ext cx="784494" cy="7844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594CBD3-8D82-4CD5-8D79-02814B19793A}">
      <dsp:nvSpPr>
        <dsp:cNvPr id="0" name=""/>
        <dsp:cNvSpPr/>
      </dsp:nvSpPr>
      <dsp:spPr>
        <a:xfrm rot="10800000">
          <a:off x="983694" y="1019109"/>
          <a:ext cx="3126772" cy="78449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4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Operating in synchronism with the network</a:t>
          </a:r>
        </a:p>
      </dsp:txBody>
      <dsp:txXfrm rot="10800000">
        <a:off x="1179817" y="1019109"/>
        <a:ext cx="2930649" cy="784494"/>
      </dsp:txXfrm>
    </dsp:sp>
    <dsp:sp modelId="{1001543D-B71E-4E15-A45D-CC09FD0843F7}">
      <dsp:nvSpPr>
        <dsp:cNvPr id="0" name=""/>
        <dsp:cNvSpPr/>
      </dsp:nvSpPr>
      <dsp:spPr>
        <a:xfrm>
          <a:off x="591447" y="1019109"/>
          <a:ext cx="784494" cy="7844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C224E11-7122-49B3-B6DB-02C82201B429}">
      <dsp:nvSpPr>
        <dsp:cNvPr id="0" name=""/>
        <dsp:cNvSpPr/>
      </dsp:nvSpPr>
      <dsp:spPr>
        <a:xfrm rot="10800000">
          <a:off x="983694" y="2037781"/>
          <a:ext cx="3126772" cy="78449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4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Operates stably with LLSM</a:t>
          </a:r>
          <a:r>
            <a:rPr lang="en-US" sz="1800" kern="1200" baseline="30000" dirty="0"/>
            <a:t>1</a:t>
          </a:r>
        </a:p>
      </dsp:txBody>
      <dsp:txXfrm rot="10800000">
        <a:off x="1179817" y="2037781"/>
        <a:ext cx="2930649" cy="784494"/>
      </dsp:txXfrm>
    </dsp:sp>
    <dsp:sp modelId="{13A56A24-D7FD-454E-899D-D2CF21BB748E}">
      <dsp:nvSpPr>
        <dsp:cNvPr id="0" name=""/>
        <dsp:cNvSpPr/>
      </dsp:nvSpPr>
      <dsp:spPr>
        <a:xfrm>
          <a:off x="591447" y="2037781"/>
          <a:ext cx="784494" cy="7844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6F01-AE65-46B6-B067-E71D8CBC93D1}">
      <dsp:nvSpPr>
        <dsp:cNvPr id="0" name=""/>
        <dsp:cNvSpPr/>
      </dsp:nvSpPr>
      <dsp:spPr>
        <a:xfrm rot="10800000">
          <a:off x="1036524" y="293"/>
          <a:ext cx="3336438" cy="7845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System Strength Improvement</a:t>
          </a:r>
        </a:p>
      </dsp:txBody>
      <dsp:txXfrm rot="10800000">
        <a:off x="1232667" y="293"/>
        <a:ext cx="3140295" cy="784574"/>
      </dsp:txXfrm>
    </dsp:sp>
    <dsp:sp modelId="{ACE3AAFA-50B1-45D0-82B9-506439EA9DC5}">
      <dsp:nvSpPr>
        <dsp:cNvPr id="0" name=""/>
        <dsp:cNvSpPr/>
      </dsp:nvSpPr>
      <dsp:spPr>
        <a:xfrm>
          <a:off x="644237" y="293"/>
          <a:ext cx="784574" cy="78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594CBD3-8D82-4CD5-8D79-02814B19793A}">
      <dsp:nvSpPr>
        <dsp:cNvPr id="0" name=""/>
        <dsp:cNvSpPr/>
      </dsp:nvSpPr>
      <dsp:spPr>
        <a:xfrm rot="10800000">
          <a:off x="1036524" y="1019069"/>
          <a:ext cx="3336438" cy="7845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RoCoF</a:t>
          </a:r>
          <a:r>
            <a:rPr lang="en-US" sz="1800" kern="1200" dirty="0"/>
            <a:t> improvement (inertia)</a:t>
          </a:r>
        </a:p>
      </dsp:txBody>
      <dsp:txXfrm rot="10800000">
        <a:off x="1232667" y="1019069"/>
        <a:ext cx="3140295" cy="784574"/>
      </dsp:txXfrm>
    </dsp:sp>
    <dsp:sp modelId="{1001543D-B71E-4E15-A45D-CC09FD0843F7}">
      <dsp:nvSpPr>
        <dsp:cNvPr id="0" name=""/>
        <dsp:cNvSpPr/>
      </dsp:nvSpPr>
      <dsp:spPr>
        <a:xfrm>
          <a:off x="644237" y="1019069"/>
          <a:ext cx="784574" cy="78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C224E11-7122-49B3-B6DB-02C82201B429}">
      <dsp:nvSpPr>
        <dsp:cNvPr id="0" name=""/>
        <dsp:cNvSpPr/>
      </dsp:nvSpPr>
      <dsp:spPr>
        <a:xfrm rot="10800000">
          <a:off x="1036524" y="2037845"/>
          <a:ext cx="3336438" cy="7845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Short Circuit Current Provision</a:t>
          </a:r>
        </a:p>
      </dsp:txBody>
      <dsp:txXfrm rot="10800000">
        <a:off x="1232667" y="2037845"/>
        <a:ext cx="3140295" cy="784574"/>
      </dsp:txXfrm>
    </dsp:sp>
    <dsp:sp modelId="{13A56A24-D7FD-454E-899D-D2CF21BB748E}">
      <dsp:nvSpPr>
        <dsp:cNvPr id="0" name=""/>
        <dsp:cNvSpPr/>
      </dsp:nvSpPr>
      <dsp:spPr>
        <a:xfrm>
          <a:off x="644237" y="2037845"/>
          <a:ext cx="784574" cy="78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6F01-AE65-46B6-B067-E71D8CBC93D1}">
      <dsp:nvSpPr>
        <dsp:cNvPr id="0" name=""/>
        <dsp:cNvSpPr/>
      </dsp:nvSpPr>
      <dsp:spPr>
        <a:xfrm rot="10800000">
          <a:off x="983694" y="438"/>
          <a:ext cx="3126772" cy="78449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4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Internal constant voltage phasor</a:t>
          </a:r>
        </a:p>
      </dsp:txBody>
      <dsp:txXfrm rot="10800000">
        <a:off x="1179817" y="438"/>
        <a:ext cx="2930649" cy="784494"/>
      </dsp:txXfrm>
    </dsp:sp>
    <dsp:sp modelId="{ACE3AAFA-50B1-45D0-82B9-506439EA9DC5}">
      <dsp:nvSpPr>
        <dsp:cNvPr id="0" name=""/>
        <dsp:cNvSpPr/>
      </dsp:nvSpPr>
      <dsp:spPr>
        <a:xfrm>
          <a:off x="591447" y="438"/>
          <a:ext cx="784494" cy="7844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594CBD3-8D82-4CD5-8D79-02814B19793A}">
      <dsp:nvSpPr>
        <dsp:cNvPr id="0" name=""/>
        <dsp:cNvSpPr/>
      </dsp:nvSpPr>
      <dsp:spPr>
        <a:xfrm rot="10800000">
          <a:off x="983694" y="1019109"/>
          <a:ext cx="3126772" cy="78449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4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Operating in synchronism with the network</a:t>
          </a:r>
        </a:p>
      </dsp:txBody>
      <dsp:txXfrm rot="10800000">
        <a:off x="1179817" y="1019109"/>
        <a:ext cx="2930649" cy="784494"/>
      </dsp:txXfrm>
    </dsp:sp>
    <dsp:sp modelId="{1001543D-B71E-4E15-A45D-CC09FD0843F7}">
      <dsp:nvSpPr>
        <dsp:cNvPr id="0" name=""/>
        <dsp:cNvSpPr/>
      </dsp:nvSpPr>
      <dsp:spPr>
        <a:xfrm>
          <a:off x="591447" y="1019109"/>
          <a:ext cx="784494" cy="7844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C224E11-7122-49B3-B6DB-02C82201B429}">
      <dsp:nvSpPr>
        <dsp:cNvPr id="0" name=""/>
        <dsp:cNvSpPr/>
      </dsp:nvSpPr>
      <dsp:spPr>
        <a:xfrm rot="10800000">
          <a:off x="983694" y="2037781"/>
          <a:ext cx="3126772" cy="78449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4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Operates stably with LLSM</a:t>
          </a:r>
          <a:r>
            <a:rPr lang="en-US" sz="1800" kern="1200" baseline="30000" dirty="0"/>
            <a:t>1</a:t>
          </a:r>
        </a:p>
      </dsp:txBody>
      <dsp:txXfrm rot="10800000">
        <a:off x="1179817" y="2037781"/>
        <a:ext cx="2930649" cy="784494"/>
      </dsp:txXfrm>
    </dsp:sp>
    <dsp:sp modelId="{13A56A24-D7FD-454E-899D-D2CF21BB748E}">
      <dsp:nvSpPr>
        <dsp:cNvPr id="0" name=""/>
        <dsp:cNvSpPr/>
      </dsp:nvSpPr>
      <dsp:spPr>
        <a:xfrm>
          <a:off x="591447" y="2037781"/>
          <a:ext cx="784494" cy="7844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6F01-AE65-46B6-B067-E71D8CBC93D1}">
      <dsp:nvSpPr>
        <dsp:cNvPr id="0" name=""/>
        <dsp:cNvSpPr/>
      </dsp:nvSpPr>
      <dsp:spPr>
        <a:xfrm rot="10800000">
          <a:off x="1036524" y="293"/>
          <a:ext cx="3336438" cy="7845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System Strength Improvement</a:t>
          </a:r>
        </a:p>
      </dsp:txBody>
      <dsp:txXfrm rot="10800000">
        <a:off x="1232667" y="293"/>
        <a:ext cx="3140295" cy="784574"/>
      </dsp:txXfrm>
    </dsp:sp>
    <dsp:sp modelId="{ACE3AAFA-50B1-45D0-82B9-506439EA9DC5}">
      <dsp:nvSpPr>
        <dsp:cNvPr id="0" name=""/>
        <dsp:cNvSpPr/>
      </dsp:nvSpPr>
      <dsp:spPr>
        <a:xfrm>
          <a:off x="644237" y="293"/>
          <a:ext cx="784574" cy="78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594CBD3-8D82-4CD5-8D79-02814B19793A}">
      <dsp:nvSpPr>
        <dsp:cNvPr id="0" name=""/>
        <dsp:cNvSpPr/>
      </dsp:nvSpPr>
      <dsp:spPr>
        <a:xfrm rot="10800000">
          <a:off x="1036524" y="1019069"/>
          <a:ext cx="3336438" cy="7845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RoCoF</a:t>
          </a:r>
          <a:r>
            <a:rPr lang="en-US" sz="1800" kern="1200" dirty="0"/>
            <a:t> improvement (inertia)</a:t>
          </a:r>
        </a:p>
      </dsp:txBody>
      <dsp:txXfrm rot="10800000">
        <a:off x="1232667" y="1019069"/>
        <a:ext cx="3140295" cy="784574"/>
      </dsp:txXfrm>
    </dsp:sp>
    <dsp:sp modelId="{1001543D-B71E-4E15-A45D-CC09FD0843F7}">
      <dsp:nvSpPr>
        <dsp:cNvPr id="0" name=""/>
        <dsp:cNvSpPr/>
      </dsp:nvSpPr>
      <dsp:spPr>
        <a:xfrm>
          <a:off x="644237" y="1019069"/>
          <a:ext cx="784574" cy="78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C224E11-7122-49B3-B6DB-02C82201B429}">
      <dsp:nvSpPr>
        <dsp:cNvPr id="0" name=""/>
        <dsp:cNvSpPr/>
      </dsp:nvSpPr>
      <dsp:spPr>
        <a:xfrm rot="10800000">
          <a:off x="1036524" y="2037845"/>
          <a:ext cx="3336438" cy="7845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Short Circuit Current Provision</a:t>
          </a:r>
        </a:p>
      </dsp:txBody>
      <dsp:txXfrm rot="10800000">
        <a:off x="1232667" y="2037845"/>
        <a:ext cx="3140295" cy="784574"/>
      </dsp:txXfrm>
    </dsp:sp>
    <dsp:sp modelId="{13A56A24-D7FD-454E-899D-D2CF21BB748E}">
      <dsp:nvSpPr>
        <dsp:cNvPr id="0" name=""/>
        <dsp:cNvSpPr/>
      </dsp:nvSpPr>
      <dsp:spPr>
        <a:xfrm>
          <a:off x="644237" y="2037845"/>
          <a:ext cx="784574" cy="78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84C4F-550A-40AE-BC14-429EA346653B}" type="datetimeFigureOut">
              <a:rPr lang="de-DE" smtClean="0"/>
              <a:t>05.03.2024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0031A-7CF3-4B8D-8D33-8D3F388DDF03}" type="slidenum">
              <a:rPr lang="de-DE" smtClean="0"/>
              <a:t>‹#›</a:t>
            </a:fld>
            <a:endParaRPr lang="de-DE"/>
          </a:p>
        </p:txBody>
      </p:sp>
    </p:spTree>
    <p:extLst>
      <p:ext uri="{BB962C8B-B14F-4D97-AF65-F5344CB8AC3E}">
        <p14:creationId xmlns:p14="http://schemas.microsoft.com/office/powerpoint/2010/main" val="418873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D0031A-7CF3-4B8D-8D33-8D3F388DDF03}" type="slidenum">
              <a:rPr lang="de-DE" smtClean="0"/>
              <a:t>1</a:t>
            </a:fld>
            <a:endParaRPr lang="de-DE"/>
          </a:p>
        </p:txBody>
      </p:sp>
    </p:spTree>
    <p:extLst>
      <p:ext uri="{BB962C8B-B14F-4D97-AF65-F5344CB8AC3E}">
        <p14:creationId xmlns:p14="http://schemas.microsoft.com/office/powerpoint/2010/main" val="132957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First, I would like to present the system concept of our solution. </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In the second part, I will explain the control modes of the solution, with special focus on our new capabilities for inertia control.</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The third point will cover the current boost capability, enabling to provide a firm inertial response at high rated power.</a:t>
            </a:r>
          </a:p>
          <a:p>
            <a:pPr marL="108000" lvl="0" indent="-108000">
              <a:spcBef>
                <a:spcPts val="0"/>
              </a:spcBef>
              <a:spcAft>
                <a:spcPts val="0"/>
              </a:spcAft>
              <a:buFont typeface="Symbol" panose="05050102010706020507" pitchFamily="18" charset="2"/>
              <a:buChar char=""/>
            </a:pPr>
            <a:endParaRPr lang="en-US" sz="1800">
              <a:effectLst/>
              <a:latin typeface="SMA Futura Global Light" panose="020B0402020204020303" pitchFamily="34" charset="-128"/>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rPr>
              <a:t>And finally, I will give an example for service stacking on plant-level.</a:t>
            </a:r>
            <a:endParaRPr lang="de-DE"/>
          </a:p>
        </p:txBody>
      </p:sp>
      <p:sp>
        <p:nvSpPr>
          <p:cNvPr id="4" name="Foliennummernplatzhalter 3"/>
          <p:cNvSpPr>
            <a:spLocks noGrp="1"/>
          </p:cNvSpPr>
          <p:nvPr>
            <p:ph type="sldNum" sz="quarter" idx="5"/>
          </p:nvPr>
        </p:nvSpPr>
        <p:spPr/>
        <p:txBody>
          <a:bodyPr/>
          <a:lstStyle/>
          <a:p>
            <a:fld id="{CDD0031A-7CF3-4B8D-8D33-8D3F388DDF03}" type="slidenum">
              <a:rPr lang="de-DE" smtClean="0"/>
              <a:t>3</a:t>
            </a:fld>
            <a:endParaRPr lang="de-DE"/>
          </a:p>
        </p:txBody>
      </p:sp>
    </p:spTree>
    <p:extLst>
      <p:ext uri="{BB962C8B-B14F-4D97-AF65-F5344CB8AC3E}">
        <p14:creationId xmlns:p14="http://schemas.microsoft.com/office/powerpoint/2010/main" val="425870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ullsize Picture ">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4" name="Bildplatzhalter 3">
            <a:extLst>
              <a:ext uri="{FF2B5EF4-FFF2-40B4-BE49-F238E27FC236}">
                <a16:creationId xmlns:a16="http://schemas.microsoft.com/office/drawing/2014/main" id="{8976C5D0-FE63-4F4F-A936-F4A6D6122EA6}"/>
              </a:ext>
            </a:extLst>
          </p:cNvPr>
          <p:cNvSpPr>
            <a:spLocks noGrp="1"/>
          </p:cNvSpPr>
          <p:nvPr>
            <p:ph type="pic" sz="quarter" idx="10"/>
          </p:nvPr>
        </p:nvSpPr>
        <p:spPr>
          <a:xfrm>
            <a:off x="0" y="-1"/>
            <a:ext cx="12193200" cy="6858000"/>
          </a:xfrm>
        </p:spPr>
        <p:txBody>
          <a:bodyPr lIns="144000" tIns="144000">
            <a:noAutofit/>
          </a:bodyPr>
          <a:lstStyle>
            <a:lvl1pPr>
              <a:defRPr sz="1400" b="0"/>
            </a:lvl1pPr>
          </a:lstStyle>
          <a:p>
            <a:r>
              <a:rPr lang="de-DE"/>
              <a:t>Bild durch Klicken auf Symbol hinzufügen</a:t>
            </a:r>
          </a:p>
        </p:txBody>
      </p:sp>
    </p:spTree>
    <p:extLst>
      <p:ext uri="{BB962C8B-B14F-4D97-AF65-F5344CB8AC3E}">
        <p14:creationId xmlns:p14="http://schemas.microsoft.com/office/powerpoint/2010/main" val="39510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I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8FD816E-C61C-4C27-B2FF-EC94BF733F04}"/>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8D4EBDEF-5DA8-4430-B935-BCED1165E2AF}"/>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249931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I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50B42319-1C6E-4C80-8AEF-993963D5D43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242093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I light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baseline="0"/>
            </a:lvl1pPr>
            <a:lvl2pPr>
              <a:spcBef>
                <a:spcPts val="0"/>
              </a:spcBef>
              <a:spcAft>
                <a:spcPts val="600"/>
              </a:spcAft>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marL="0" marR="0" lvl="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a:pPr>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6C406BE8-4180-411F-A21B-8153BB64E665}"/>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92808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I ligh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090C4FE-BBB7-466A-B856-C022A2544D48}"/>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1B8133A8-4E6D-4168-92EC-8F87176D67F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0377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Inhaltsplatzhalter 6">
            <a:extLst>
              <a:ext uri="{FF2B5EF4-FFF2-40B4-BE49-F238E27FC236}">
                <a16:creationId xmlns:a16="http://schemas.microsoft.com/office/drawing/2014/main" id="{E17971FF-EE95-4780-BD22-A24673B8B02C}"/>
              </a:ext>
            </a:extLst>
          </p:cNvPr>
          <p:cNvSpPr>
            <a:spLocks noGrp="1"/>
          </p:cNvSpPr>
          <p:nvPr>
            <p:ph sz="quarter" idx="10" hasCustomPrompt="1"/>
          </p:nvPr>
        </p:nvSpPr>
        <p:spPr>
          <a:xfrm>
            <a:off x="863600" y="2103438"/>
            <a:ext cx="10464800" cy="356982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 </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Textplatzhalter 6">
            <a:extLst>
              <a:ext uri="{FF2B5EF4-FFF2-40B4-BE49-F238E27FC236}">
                <a16:creationId xmlns:a16="http://schemas.microsoft.com/office/drawing/2014/main" id="{3AD6AB5B-7E60-4A48-974C-EEFD9BAA3DE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972609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a:xfrm>
            <a:off x="6311903"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 name="Title Placeholder 1">
            <a:extLst>
              <a:ext uri="{FF2B5EF4-FFF2-40B4-BE49-F238E27FC236}">
                <a16:creationId xmlns:a16="http://schemas.microsoft.com/office/drawing/2014/main" id="{C3D2C274-11C6-435A-B7E9-3B791F0AFADA}"/>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9FDB8322-7A36-4340-90E9-8D40B1B22E0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032437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17201"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17201"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1CA20E29-2B91-4E0E-B871-859AFBF720A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2" name="Textplatzhalter 3">
            <a:extLst>
              <a:ext uri="{FF2B5EF4-FFF2-40B4-BE49-F238E27FC236}">
                <a16:creationId xmlns:a16="http://schemas.microsoft.com/office/drawing/2014/main" id="{C7724749-26F3-4D81-A93C-5229BEC5FA4E}"/>
              </a:ext>
            </a:extLst>
          </p:cNvPr>
          <p:cNvSpPr>
            <a:spLocks noGrp="1"/>
          </p:cNvSpPr>
          <p:nvPr>
            <p:ph type="body" sz="quarter" idx="16" hasCustomPrompt="1"/>
          </p:nvPr>
        </p:nvSpPr>
        <p:spPr>
          <a:xfrm>
            <a:off x="63119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Tree>
    <p:extLst>
      <p:ext uri="{BB962C8B-B14F-4D97-AF65-F5344CB8AC3E}">
        <p14:creationId xmlns:p14="http://schemas.microsoft.com/office/powerpoint/2010/main" val="259302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5017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800" y="2117667"/>
            <a:ext cx="5017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599579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03999"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03999"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60830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200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F1919F47-CF4B-4215-A38B-7CE3A51AE2C5}"/>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127037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out Picture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4000" y="1512000"/>
            <a:ext cx="9900000" cy="464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3312054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619527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497367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Textboxe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4">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1979294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sz="1400"/>
            </a:lvl1pPr>
            <a:lvl2pPr>
              <a:defRPr sz="1400"/>
            </a:lvl2pPr>
            <a:lvl3pPr>
              <a:defRPr sz="1400"/>
            </a:lvl3pPr>
            <a:lvl4pPr>
              <a:defRPr sz="1400"/>
            </a:lvl4pPr>
            <a:lvl5pPr>
              <a:defRPr sz="1400"/>
            </a:lvl5pPr>
          </a:lstStyle>
          <a:p>
            <a:pPr marL="0" marR="0" lvl="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298982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F723C-55E5-4BDF-A866-3D2EAB54E756}"/>
              </a:ext>
            </a:extLst>
          </p:cNvPr>
          <p:cNvSpPr>
            <a:spLocks noGrp="1"/>
          </p:cNvSpPr>
          <p:nvPr>
            <p:ph type="title"/>
          </p:nvPr>
        </p:nvSpPr>
        <p:spPr/>
        <p:txBody>
          <a:bodyPr/>
          <a:lstStyle/>
          <a:p>
            <a:r>
              <a:rPr lang="de-DE"/>
              <a:t>Mastertitelformat bearbeiten</a:t>
            </a:r>
          </a:p>
        </p:txBody>
      </p:sp>
      <p:sp>
        <p:nvSpPr>
          <p:cNvPr id="3" name="Textplatzhalter 6">
            <a:extLst>
              <a:ext uri="{FF2B5EF4-FFF2-40B4-BE49-F238E27FC236}">
                <a16:creationId xmlns:a16="http://schemas.microsoft.com/office/drawing/2014/main" id="{E5C61912-0F5F-46A6-B269-F4408431929A}"/>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1979909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54516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Quote I">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279C8AFA-288B-4DA6-AF45-01BFBB84FA8A}"/>
              </a:ext>
            </a:extLst>
          </p:cNvPr>
          <p:cNvSpPr>
            <a:spLocks noGrp="1"/>
          </p:cNvSpPr>
          <p:nvPr>
            <p:ph type="body" sz="quarter" idx="21" hasCustomPrompt="1"/>
          </p:nvPr>
        </p:nvSpPr>
        <p:spPr>
          <a:xfrm>
            <a:off x="4506205" y="2439000"/>
            <a:ext cx="3825000" cy="4419000"/>
          </a:xfrm>
          <a:prstGeom prst="parallelogram">
            <a:avLst>
              <a:gd name="adj" fmla="val 41885"/>
            </a:avLst>
          </a:prstGeom>
          <a:solidFill>
            <a:schemeClr val="accent1">
              <a:alpha val="15000"/>
            </a:schemeClr>
          </a:solidFill>
        </p:spPr>
        <p:txBody>
          <a:bodyPr>
            <a:noAutofit/>
          </a:bodyPr>
          <a:lstStyle>
            <a:lvl1pPr>
              <a:defRPr sz="500">
                <a:solidFill>
                  <a:srgbClr val="000000">
                    <a:alpha val="0"/>
                  </a:srgbClr>
                </a:solidFill>
              </a:defRPr>
            </a:lvl1pPr>
          </a:lstStyle>
          <a:p>
            <a:pPr lvl="0"/>
            <a:r>
              <a:rPr lang="de-DE"/>
              <a:t> q</a:t>
            </a:r>
          </a:p>
        </p:txBody>
      </p:sp>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6321000" cy="3456000"/>
          </a:xfrm>
          <a:prstGeom prst="rect">
            <a:avLst/>
          </a:prstGeom>
          <a:solidFill>
            <a:schemeClr val="tx1">
              <a:alpha val="3000"/>
            </a:schemeClr>
          </a:solidFill>
        </p:spPr>
        <p:txBody>
          <a:bodyPr lIns="864000" tIns="180000" anchor="t" anchorCtr="0">
            <a:noAutofit/>
          </a:bodyPr>
          <a:lstStyle>
            <a:lvl1pPr algn="l">
              <a:defRPr sz="1400" b="0"/>
            </a:lvl1pPr>
          </a:lstStyle>
          <a:p>
            <a:r>
              <a:rPr lang="en-US"/>
              <a:t>Add Picture and put into background</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056000" y="2520000"/>
            <a:ext cx="4272400" cy="938975"/>
          </a:xfrm>
        </p:spPr>
        <p:txBody>
          <a:bodyPr anchor="t" anchorCtr="0"/>
          <a:lstStyle>
            <a:lvl1pPr>
              <a:spcAft>
                <a:spcPts val="1200"/>
              </a:spcAft>
              <a:defRPr sz="2400" b="0"/>
            </a:lvl1pPr>
            <a:lvl2pPr>
              <a:defRPr sz="2400" b="1"/>
            </a:lvl2pPr>
          </a:lstStyle>
          <a:p>
            <a:pPr lvl="0"/>
            <a:r>
              <a:rPr lang="en-US"/>
              <a:t>Add text</a:t>
            </a:r>
          </a:p>
          <a:p>
            <a:pPr lvl="1"/>
            <a:r>
              <a:rPr lang="de-DE"/>
              <a:t>Add </a:t>
            </a:r>
            <a:r>
              <a:rPr lang="de-DE" err="1"/>
              <a:t>Subtitle</a:t>
            </a:r>
            <a:r>
              <a:rPr lang="de-DE"/>
              <a:t>/</a:t>
            </a:r>
            <a:r>
              <a:rPr lang="de-DE" err="1"/>
              <a:t>Author</a:t>
            </a:r>
            <a:endParaRPr lang="de-DE"/>
          </a:p>
        </p:txBody>
      </p:sp>
    </p:spTree>
    <p:extLst>
      <p:ext uri="{BB962C8B-B14F-4D97-AF65-F5344CB8AC3E}">
        <p14:creationId xmlns:p14="http://schemas.microsoft.com/office/powerpoint/2010/main" val="202482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Quote I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5285999" cy="3456000"/>
          </a:xfrm>
          <a:prstGeom prst="rect">
            <a:avLst/>
          </a:prstGeom>
          <a:solidFill>
            <a:schemeClr val="tx1">
              <a:alpha val="3000"/>
            </a:schemeClr>
          </a:solidFill>
        </p:spPr>
        <p:txBody>
          <a:bodyPr lIns="864000" anchor="ctr">
            <a:noAutofit/>
          </a:bodyPr>
          <a:lstStyle>
            <a:lvl1pPr algn="l">
              <a:defRPr sz="1400" b="0"/>
            </a:lvl1pPr>
          </a:lstStyle>
          <a:p>
            <a:r>
              <a:rPr lang="en-US"/>
              <a:t>Add Picture</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307999" y="3420148"/>
            <a:ext cx="4021200" cy="845809"/>
          </a:xfrm>
        </p:spPr>
        <p:txBody>
          <a:bodyPr anchor="ctr" anchorCtr="0">
            <a:spAutoFit/>
          </a:bodyPr>
          <a:lstStyle>
            <a:lvl1pPr marL="0" marR="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sz="2000" b="0"/>
            </a:lvl1pPr>
            <a:lvl2pPr>
              <a:lnSpc>
                <a:spcPct val="110000"/>
              </a:lnSpc>
              <a:defRPr sz="2000" b="1"/>
            </a:lvl2pPr>
          </a:lstStyle>
          <a:p>
            <a:pPr marL="0" marR="0" lvl="0"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en-US"/>
              <a:t>Add text</a:t>
            </a:r>
          </a:p>
          <a:p>
            <a:pPr marL="0" marR="0" lvl="1"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de-DE"/>
              <a:t>Add </a:t>
            </a:r>
            <a:r>
              <a:rPr lang="de-DE" err="1"/>
              <a:t>Subtitle</a:t>
            </a:r>
            <a:endParaRPr lang="de-DE"/>
          </a:p>
        </p:txBody>
      </p:sp>
      <p:sp>
        <p:nvSpPr>
          <p:cNvPr id="9" name="Parallelogramm 8">
            <a:extLst>
              <a:ext uri="{FF2B5EF4-FFF2-40B4-BE49-F238E27FC236}">
                <a16:creationId xmlns:a16="http://schemas.microsoft.com/office/drawing/2014/main" id="{B4ED12D9-8241-4235-90EB-00E0DB003F2C}"/>
              </a:ext>
            </a:extLst>
          </p:cNvPr>
          <p:cNvSpPr/>
          <p:nvPr userDrawn="1"/>
        </p:nvSpPr>
        <p:spPr>
          <a:xfrm>
            <a:off x="5961000" y="2869166"/>
            <a:ext cx="1119886" cy="1927707"/>
          </a:xfrm>
          <a:prstGeom prst="parallelogram">
            <a:avLst>
              <a:gd name="adj" fmla="val 630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1675454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I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537115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I light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93093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light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1934710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I re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3261583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I grey">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67638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II blue">
    <p:spTree>
      <p:nvGrpSpPr>
        <p:cNvPr id="1" name=""/>
        <p:cNvGrpSpPr/>
        <p:nvPr/>
      </p:nvGrpSpPr>
      <p:grpSpPr>
        <a:xfrm>
          <a:off x="0" y="0"/>
          <a:ext cx="0" cy="0"/>
          <a:chOff x="0" y="0"/>
          <a:chExt cx="0" cy="0"/>
        </a:xfrm>
      </p:grpSpPr>
      <p:pic>
        <p:nvPicPr>
          <p:cNvPr id="3" name="Grafik 2" descr="Ein Bild, das Computer enthält.&#10;&#10;Automatisch generierte Beschreibung">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528879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II re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44984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I re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317699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I light blu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4278366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II">
    <p:spTree>
      <p:nvGrpSpPr>
        <p:cNvPr id="1" name=""/>
        <p:cNvGrpSpPr/>
        <p:nvPr/>
      </p:nvGrpSpPr>
      <p:grpSpPr>
        <a:xfrm>
          <a:off x="0" y="0"/>
          <a:ext cx="0" cy="0"/>
          <a:chOff x="0" y="0"/>
          <a:chExt cx="0" cy="0"/>
        </a:xfrm>
      </p:grpSpPr>
      <p:pic>
        <p:nvPicPr>
          <p:cNvPr id="6" name="Bildplatzhalter 5" descr="Ein Bild, das Gras, draußen, Feld, Pflanze enthält.&#10;&#10;Automatisch generierte Beschreibung">
            <a:extLst>
              <a:ext uri="{FF2B5EF4-FFF2-40B4-BE49-F238E27FC236}">
                <a16:creationId xmlns:a16="http://schemas.microsoft.com/office/drawing/2014/main" id="{8096F909-869C-46AE-BD5A-B9E7DB4B26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440000"/>
            <a:ext cx="12191999" cy="4320000"/>
          </a:xfrm>
          <a:prstGeom prst="rect">
            <a:avLst/>
          </a:prstGeom>
        </p:spPr>
      </p:pic>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1903621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III">
    <p:spTree>
      <p:nvGrpSpPr>
        <p:cNvPr id="1" name=""/>
        <p:cNvGrpSpPr/>
        <p:nvPr/>
      </p:nvGrpSpPr>
      <p:grpSpPr>
        <a:xfrm>
          <a:off x="0" y="0"/>
          <a:ext cx="0" cy="0"/>
          <a:chOff x="0" y="0"/>
          <a:chExt cx="0" cy="0"/>
        </a:xfrm>
      </p:grpSpPr>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6" name="Bildplatzhalter 5">
            <a:extLst>
              <a:ext uri="{FF2B5EF4-FFF2-40B4-BE49-F238E27FC236}">
                <a16:creationId xmlns:a16="http://schemas.microsoft.com/office/drawing/2014/main" id="{133A9DB8-9CB0-42DD-AE07-4B3475E05280}"/>
              </a:ext>
            </a:extLst>
          </p:cNvPr>
          <p:cNvSpPr>
            <a:spLocks noGrp="1"/>
          </p:cNvSpPr>
          <p:nvPr>
            <p:ph type="pic" sz="quarter" idx="17" hasCustomPrompt="1"/>
          </p:nvPr>
        </p:nvSpPr>
        <p:spPr>
          <a:xfrm>
            <a:off x="0" y="1440000"/>
            <a:ext cx="12191999" cy="4320000"/>
          </a:xfrm>
          <a:solidFill>
            <a:schemeClr val="tx1">
              <a:alpha val="3000"/>
            </a:schemeClr>
          </a:solidFill>
        </p:spPr>
        <p:txBody>
          <a:bodyPr lIns="144000" tIns="144000">
            <a:noAutofit/>
          </a:bodyPr>
          <a:lstStyle>
            <a:lvl1pPr>
              <a:defRPr b="0"/>
            </a:lvl1pPr>
          </a:lstStyle>
          <a:p>
            <a:r>
              <a:rPr lang="de-DE"/>
              <a:t> Add </a:t>
            </a:r>
            <a:r>
              <a:rPr lang="de-DE" err="1"/>
              <a:t>picture</a:t>
            </a:r>
            <a:r>
              <a:rPr lang="de-DE"/>
              <a:t> and </a:t>
            </a:r>
            <a:r>
              <a:rPr lang="de-DE" err="1"/>
              <a:t>put</a:t>
            </a:r>
            <a:r>
              <a:rPr lang="de-DE"/>
              <a:t> </a:t>
            </a:r>
            <a:r>
              <a:rPr lang="de-DE" err="1"/>
              <a:t>it</a:t>
            </a:r>
            <a:r>
              <a:rPr lang="de-DE"/>
              <a:t> </a:t>
            </a:r>
            <a:r>
              <a:rPr lang="de-DE" err="1"/>
              <a:t>into</a:t>
            </a:r>
            <a:r>
              <a:rPr lang="de-DE"/>
              <a:t> </a:t>
            </a:r>
            <a:r>
              <a:rPr lang="de-DE" err="1"/>
              <a:t>background</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3291037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p">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EAD55E-7873-41A5-A5EF-EF01E4B94887}"/>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6" name="Textplatzhalter 6">
            <a:extLst>
              <a:ext uri="{FF2B5EF4-FFF2-40B4-BE49-F238E27FC236}">
                <a16:creationId xmlns:a16="http://schemas.microsoft.com/office/drawing/2014/main" id="{AC1B6386-B380-4639-A240-90B41FB58A1B}"/>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3" name="Textplatzhalter 2">
            <a:extLst>
              <a:ext uri="{FF2B5EF4-FFF2-40B4-BE49-F238E27FC236}">
                <a16:creationId xmlns:a16="http://schemas.microsoft.com/office/drawing/2014/main" id="{D3FF3450-775B-4E8B-A1CC-25C55CF375A9}"/>
              </a:ext>
            </a:extLst>
          </p:cNvPr>
          <p:cNvSpPr>
            <a:spLocks noGrp="1"/>
          </p:cNvSpPr>
          <p:nvPr>
            <p:ph type="body" sz="quarter" idx="50" hasCustomPrompt="1"/>
          </p:nvPr>
        </p:nvSpPr>
        <p:spPr>
          <a:xfrm>
            <a:off x="8128000" y="2103438"/>
            <a:ext cx="3200400" cy="1812419"/>
          </a:xfrm>
        </p:spPr>
        <p:txBody>
          <a:bodyPr/>
          <a:lstStyle>
            <a:lvl1pPr>
              <a:defRPr/>
            </a:lvl1pPr>
          </a:lstStyle>
          <a:p>
            <a:pPr lvl="0"/>
            <a:r>
              <a:rPr lang="de-DE"/>
              <a:t>Add </a:t>
            </a:r>
            <a:r>
              <a:rPr lang="de-DE" err="1"/>
              <a:t>Subtitle</a:t>
            </a:r>
            <a:endParaRPr lang="de-DE"/>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36610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Fullsize Picture ">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4" name="Bildplatzhalter 3">
            <a:extLst>
              <a:ext uri="{FF2B5EF4-FFF2-40B4-BE49-F238E27FC236}">
                <a16:creationId xmlns:a16="http://schemas.microsoft.com/office/drawing/2014/main" id="{8976C5D0-FE63-4F4F-A936-F4A6D6122EA6}"/>
              </a:ext>
            </a:extLst>
          </p:cNvPr>
          <p:cNvSpPr>
            <a:spLocks noGrp="1"/>
          </p:cNvSpPr>
          <p:nvPr>
            <p:ph type="pic" sz="quarter" idx="10"/>
          </p:nvPr>
        </p:nvSpPr>
        <p:spPr>
          <a:xfrm>
            <a:off x="0" y="-1"/>
            <a:ext cx="12193200" cy="6858000"/>
          </a:xfrm>
        </p:spPr>
        <p:txBody>
          <a:bodyPr lIns="144000" tIns="144000">
            <a:noAutofit/>
          </a:bodyPr>
          <a:lstStyle>
            <a:lvl1pPr>
              <a:defRPr sz="1400" b="0"/>
            </a:lvl1pPr>
          </a:lstStyle>
          <a:p>
            <a:endParaRPr lang="de-DE"/>
          </a:p>
        </p:txBody>
      </p:sp>
    </p:spTree>
    <p:extLst>
      <p:ext uri="{BB962C8B-B14F-4D97-AF65-F5344CB8AC3E}">
        <p14:creationId xmlns:p14="http://schemas.microsoft.com/office/powerpoint/2010/main" val="225727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Picture re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4675"/>
            <a:ext cx="9900000" cy="4644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602460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without Picture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4000" y="1512000"/>
            <a:ext cx="9900000" cy="464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176320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without Picture light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469496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without Picture re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4675"/>
            <a:ext cx="9900000" cy="4644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358556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without Picture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9" name="Rechteck 8">
            <a:extLst>
              <a:ext uri="{FF2B5EF4-FFF2-40B4-BE49-F238E27FC236}">
                <a16:creationId xmlns:a16="http://schemas.microsoft.com/office/drawing/2014/main" id="{6F0A59EE-995C-4E72-81DC-54244AC05B99}"/>
              </a:ext>
            </a:extLst>
          </p:cNvPr>
          <p:cNvSpPr/>
          <p:nvPr userDrawn="1"/>
        </p:nvSpPr>
        <p:spPr>
          <a:xfrm>
            <a:off x="863600" y="1512000"/>
            <a:ext cx="9900000" cy="4644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Tree>
    <p:extLst>
      <p:ext uri="{BB962C8B-B14F-4D97-AF65-F5344CB8AC3E}">
        <p14:creationId xmlns:p14="http://schemas.microsoft.com/office/powerpoint/2010/main" val="482293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genda 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2113200"/>
            <a:ext cx="5880100" cy="4078800"/>
          </a:xfrm>
          <a:solidFill>
            <a:schemeClr val="tx1">
              <a:alpha val="3000"/>
            </a:schemeClr>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2094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886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678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4470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5262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2286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2286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3078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3078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870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870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662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662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5454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5454000"/>
            <a:ext cx="982000" cy="246221"/>
          </a:xfrm>
        </p:spPr>
        <p:txBody>
          <a:bodyPr wrap="square">
            <a:spAutoFit/>
          </a:bodyPr>
          <a:lstStyle>
            <a:lvl1pPr algn="r">
              <a:lnSpc>
                <a:spcPct val="100000"/>
              </a:lnSpc>
              <a:spcAft>
                <a:spcPts val="0"/>
              </a:spcAft>
              <a:defRPr sz="1600"/>
            </a:lvl1pPr>
          </a:lstStyle>
          <a:p>
            <a:pPr lvl="0"/>
            <a:r>
              <a:rPr lang="de-DE"/>
              <a:t>Duration</a:t>
            </a:r>
          </a:p>
        </p:txBody>
      </p:sp>
    </p:spTree>
    <p:extLst>
      <p:ext uri="{BB962C8B-B14F-4D97-AF65-F5344CB8AC3E}">
        <p14:creationId xmlns:p14="http://schemas.microsoft.com/office/powerpoint/2010/main" val="3390949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genda II">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1548000"/>
            <a:ext cx="5878800" cy="4644000"/>
          </a:xfrm>
          <a:solidFill>
            <a:schemeClr val="tx1">
              <a:alpha val="3000"/>
            </a:schemeClr>
          </a:solidFill>
        </p:spPr>
        <p:txBody>
          <a:bodyPr lIns="144000" tIns="144000">
            <a:noAutofit/>
          </a:bodyPr>
          <a:lstStyle>
            <a:lvl1pPr>
              <a:defRPr b="0"/>
            </a:lvl1pPr>
          </a:lstStyle>
          <a:p>
            <a:r>
              <a:rPr lang="de-DE"/>
              <a:t>Add Picture and </a:t>
            </a:r>
            <a:r>
              <a:rPr lang="de-DE" err="1"/>
              <a:t>put</a:t>
            </a:r>
            <a:r>
              <a:rPr lang="de-DE"/>
              <a:t> </a:t>
            </a:r>
            <a:r>
              <a:rPr lang="de-DE" err="1"/>
              <a:t>into</a:t>
            </a:r>
            <a:r>
              <a:rPr lang="de-DE"/>
              <a:t> </a:t>
            </a:r>
            <a:r>
              <a:rPr lang="de-DE" err="1"/>
              <a:t>background</a:t>
            </a:r>
            <a:endParaRPr lang="de-DE"/>
          </a:p>
        </p:txBody>
      </p:sp>
      <p:sp>
        <p:nvSpPr>
          <p:cNvPr id="26" name="Textplatzhalter 11">
            <a:extLst>
              <a:ext uri="{FF2B5EF4-FFF2-40B4-BE49-F238E27FC236}">
                <a16:creationId xmlns:a16="http://schemas.microsoft.com/office/drawing/2014/main" id="{6716B33F-49F1-4237-840C-99819D16275C}"/>
              </a:ext>
            </a:extLst>
          </p:cNvPr>
          <p:cNvSpPr>
            <a:spLocks noGrp="1"/>
          </p:cNvSpPr>
          <p:nvPr>
            <p:ph type="body" sz="quarter" idx="35" hasCustomPrompt="1"/>
          </p:nvPr>
        </p:nvSpPr>
        <p:spPr>
          <a:xfrm>
            <a:off x="3863505" y="0"/>
            <a:ext cx="5099795" cy="6858000"/>
          </a:xfrm>
          <a:prstGeom prst="parallelogram">
            <a:avLst>
              <a:gd name="adj" fmla="val 48514"/>
            </a:avLst>
          </a:prstGeom>
          <a:solidFill>
            <a:schemeClr val="accent1">
              <a:alpha val="25000"/>
            </a:schemeClr>
          </a:solidFill>
        </p:spPr>
        <p:txBody>
          <a:bodyPr>
            <a:noAutofit/>
          </a:bodyPr>
          <a:lstStyle>
            <a:lvl1pPr>
              <a:defRPr sz="500">
                <a:solidFill>
                  <a:srgbClr val="000000">
                    <a:alpha val="0"/>
                  </a:srgbClr>
                </a:solidFill>
              </a:defRPr>
            </a:lvl1pPr>
          </a:lstStyle>
          <a:p>
            <a:pPr lvl="0"/>
            <a:r>
              <a:rPr lang="de-DE"/>
              <a:t> q</a:t>
            </a:r>
          </a:p>
        </p:txBody>
      </p:sp>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1548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340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132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3924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4716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047707" y="5508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172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1726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2518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2518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310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310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102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102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4894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4894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6761442" y="568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339843" y="5686795"/>
            <a:ext cx="982000" cy="246221"/>
          </a:xfrm>
        </p:spPr>
        <p:txBody>
          <a:bodyPr wrap="square">
            <a:spAutoFit/>
          </a:bodyPr>
          <a:lstStyle>
            <a:lvl1pPr algn="r">
              <a:lnSpc>
                <a:spcPct val="100000"/>
              </a:lnSpc>
              <a:spcAft>
                <a:spcPts val="0"/>
              </a:spcAft>
              <a:defRPr sz="1600"/>
            </a:lvl1pPr>
          </a:lstStyle>
          <a:p>
            <a:pPr lvl="0"/>
            <a:r>
              <a:rPr lang="de-DE"/>
              <a:t>Duration</a:t>
            </a:r>
          </a:p>
        </p:txBody>
      </p:sp>
      <p:cxnSp>
        <p:nvCxnSpPr>
          <p:cNvPr id="5" name="Gerader Verbinder 4" hidden="1">
            <a:extLst>
              <a:ext uri="{FF2B5EF4-FFF2-40B4-BE49-F238E27FC236}">
                <a16:creationId xmlns:a16="http://schemas.microsoft.com/office/drawing/2014/main" id="{573EB530-A787-4068-921D-D3B8956F66FE}"/>
              </a:ext>
            </a:extLst>
          </p:cNvPr>
          <p:cNvCxnSpPr>
            <a:cxnSpLocks/>
          </p:cNvCxnSpPr>
          <p:nvPr userDrawn="1"/>
        </p:nvCxnSpPr>
        <p:spPr>
          <a:xfrm rot="1200000">
            <a:off x="5827513" y="341440"/>
            <a:ext cx="0" cy="182171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326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genda II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6742113" y="576000"/>
            <a:ext cx="3308796"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0"/>
            <a:ext cx="5880100" cy="6858000"/>
          </a:xfrm>
          <a:solidFill>
            <a:schemeClr val="bg2"/>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543309" y="1548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543309" y="2340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543309" y="3132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543309" y="3924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543309" y="4716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543309" y="5508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7272557" y="168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512557" y="168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7272558" y="2478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512558" y="2478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7274956" y="3270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514956" y="3270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7274956" y="4062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514956" y="4062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7274956" y="4854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514956" y="4854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7266000" y="564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506000" y="564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6" name="Rechteck 25" hidden="1">
            <a:extLst>
              <a:ext uri="{FF2B5EF4-FFF2-40B4-BE49-F238E27FC236}">
                <a16:creationId xmlns:a16="http://schemas.microsoft.com/office/drawing/2014/main" id="{A921B7E8-4CE1-4D53-B330-12E81BD269AE}"/>
              </a:ext>
            </a:extLst>
          </p:cNvPr>
          <p:cNvSpPr/>
          <p:nvPr userDrawn="1"/>
        </p:nvSpPr>
        <p:spPr>
          <a:xfrm>
            <a:off x="6490800" y="576000"/>
            <a:ext cx="468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r>
              <a:rPr lang="de-DE" sz="4000">
                <a:solidFill>
                  <a:srgbClr val="000000"/>
                </a:solidFill>
                <a:latin typeface="+mj-lt"/>
              </a:rPr>
              <a:t> </a:t>
            </a:r>
          </a:p>
        </p:txBody>
      </p:sp>
    </p:spTree>
    <p:extLst>
      <p:ext uri="{BB962C8B-B14F-4D97-AF65-F5344CB8AC3E}">
        <p14:creationId xmlns:p14="http://schemas.microsoft.com/office/powerpoint/2010/main" val="3717741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xt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8" name="Textplatzhalter 2">
            <a:extLst>
              <a:ext uri="{FF2B5EF4-FFF2-40B4-BE49-F238E27FC236}">
                <a16:creationId xmlns:a16="http://schemas.microsoft.com/office/drawing/2014/main" id="{4A5D4B6C-DDF6-4708-A606-6A9E9BE212AA}"/>
              </a:ext>
            </a:extLst>
          </p:cNvPr>
          <p:cNvSpPr>
            <a:spLocks noGrp="1"/>
          </p:cNvSpPr>
          <p:nvPr>
            <p:ph type="body" sz="quarter" idx="19" hasCustomPrompt="1"/>
          </p:nvPr>
        </p:nvSpPr>
        <p:spPr>
          <a:xfrm>
            <a:off x="863600" y="2103438"/>
            <a:ext cx="9187200" cy="3415935"/>
          </a:xfrm>
        </p:spPr>
        <p:txBody>
          <a:bodyPr>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Textplatzhalter 2">
            <a:extLst>
              <a:ext uri="{FF2B5EF4-FFF2-40B4-BE49-F238E27FC236}">
                <a16:creationId xmlns:a16="http://schemas.microsoft.com/office/drawing/2014/main" id="{FEDD9269-8F1E-42ED-A2A6-AA62FE24CEA9}"/>
              </a:ext>
            </a:extLst>
          </p:cNvPr>
          <p:cNvSpPr>
            <a:spLocks noGrp="1"/>
          </p:cNvSpPr>
          <p:nvPr>
            <p:ph type="body" sz="quarter" idx="20" hasCustomPrompt="1"/>
          </p:nvPr>
        </p:nvSpPr>
        <p:spPr>
          <a:xfrm>
            <a:off x="868625" y="5940000"/>
            <a:ext cx="9187309"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671614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II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8FD816E-C61C-4C27-B2FF-EC94BF733F04}"/>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8D4EBDEF-5DA8-4430-B935-BCED1165E2AF}"/>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128568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II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50B42319-1C6E-4C80-8AEF-993963D5D43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298386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out Picture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9" name="Rechteck 8">
            <a:extLst>
              <a:ext uri="{FF2B5EF4-FFF2-40B4-BE49-F238E27FC236}">
                <a16:creationId xmlns:a16="http://schemas.microsoft.com/office/drawing/2014/main" id="{6F0A59EE-995C-4E72-81DC-54244AC05B99}"/>
              </a:ext>
            </a:extLst>
          </p:cNvPr>
          <p:cNvSpPr/>
          <p:nvPr userDrawn="1"/>
        </p:nvSpPr>
        <p:spPr>
          <a:xfrm>
            <a:off x="863600" y="1512000"/>
            <a:ext cx="9900000" cy="4644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Tree>
    <p:extLst>
      <p:ext uri="{BB962C8B-B14F-4D97-AF65-F5344CB8AC3E}">
        <p14:creationId xmlns:p14="http://schemas.microsoft.com/office/powerpoint/2010/main" val="218912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II light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baseline="0"/>
            </a:lvl1pPr>
            <a:lvl2pPr>
              <a:spcBef>
                <a:spcPts val="0"/>
              </a:spcBef>
              <a:spcAft>
                <a:spcPts val="600"/>
              </a:spcAft>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marL="0" marR="0" lvl="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a:pPr>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6C406BE8-4180-411F-A21B-8153BB64E665}"/>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3516399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II ligh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090C4FE-BBB7-466A-B856-C022A2544D48}"/>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1B8133A8-4E6D-4168-92EC-8F87176D67F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964108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Inhaltsplatzhalter 6">
            <a:extLst>
              <a:ext uri="{FF2B5EF4-FFF2-40B4-BE49-F238E27FC236}">
                <a16:creationId xmlns:a16="http://schemas.microsoft.com/office/drawing/2014/main" id="{E17971FF-EE95-4780-BD22-A24673B8B02C}"/>
              </a:ext>
            </a:extLst>
          </p:cNvPr>
          <p:cNvSpPr>
            <a:spLocks noGrp="1"/>
          </p:cNvSpPr>
          <p:nvPr>
            <p:ph sz="quarter" idx="10" hasCustomPrompt="1"/>
          </p:nvPr>
        </p:nvSpPr>
        <p:spPr>
          <a:xfrm>
            <a:off x="863600" y="2103438"/>
            <a:ext cx="10464800" cy="356982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 </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Textplatzhalter 6">
            <a:extLst>
              <a:ext uri="{FF2B5EF4-FFF2-40B4-BE49-F238E27FC236}">
                <a16:creationId xmlns:a16="http://schemas.microsoft.com/office/drawing/2014/main" id="{3AD6AB5B-7E60-4A48-974C-EEFD9BAA3DE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194668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a:xfrm>
            <a:off x="6311903"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 name="Title Placeholder 1">
            <a:extLst>
              <a:ext uri="{FF2B5EF4-FFF2-40B4-BE49-F238E27FC236}">
                <a16:creationId xmlns:a16="http://schemas.microsoft.com/office/drawing/2014/main" id="{C3D2C274-11C6-435A-B7E9-3B791F0AFADA}"/>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9FDB8322-7A36-4340-90E9-8D40B1B22E0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4026615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17201"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17201"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1CA20E29-2B91-4E0E-B871-859AFBF720A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2" name="Textplatzhalter 3">
            <a:extLst>
              <a:ext uri="{FF2B5EF4-FFF2-40B4-BE49-F238E27FC236}">
                <a16:creationId xmlns:a16="http://schemas.microsoft.com/office/drawing/2014/main" id="{C7724749-26F3-4D81-A93C-5229BEC5FA4E}"/>
              </a:ext>
            </a:extLst>
          </p:cNvPr>
          <p:cNvSpPr>
            <a:spLocks noGrp="1"/>
          </p:cNvSpPr>
          <p:nvPr>
            <p:ph type="body" sz="quarter" idx="16" hasCustomPrompt="1"/>
          </p:nvPr>
        </p:nvSpPr>
        <p:spPr>
          <a:xfrm>
            <a:off x="63119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Tree>
    <p:extLst>
      <p:ext uri="{BB962C8B-B14F-4D97-AF65-F5344CB8AC3E}">
        <p14:creationId xmlns:p14="http://schemas.microsoft.com/office/powerpoint/2010/main" val="354307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2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5017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800" y="2117667"/>
            <a:ext cx="5017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655239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03999"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03999"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616821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200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F1919F47-CF4B-4215-A38B-7CE3A51AE2C5}"/>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310975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3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010142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3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11136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2113200"/>
            <a:ext cx="5880100" cy="4078800"/>
          </a:xfrm>
          <a:solidFill>
            <a:schemeClr val="tx1">
              <a:alpha val="3000"/>
            </a:schemeClr>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2094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886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678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4470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5262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2286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2286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3078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3078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870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870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662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662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5454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5454000"/>
            <a:ext cx="982000" cy="246221"/>
          </a:xfrm>
        </p:spPr>
        <p:txBody>
          <a:bodyPr wrap="square">
            <a:spAutoFit/>
          </a:bodyPr>
          <a:lstStyle>
            <a:lvl1pPr algn="r">
              <a:lnSpc>
                <a:spcPct val="100000"/>
              </a:lnSpc>
              <a:spcAft>
                <a:spcPts val="0"/>
              </a:spcAft>
              <a:defRPr sz="1600"/>
            </a:lvl1pPr>
          </a:lstStyle>
          <a:p>
            <a:pPr lvl="0"/>
            <a:r>
              <a:rPr lang="de-DE"/>
              <a:t>Duration</a:t>
            </a:r>
          </a:p>
        </p:txBody>
      </p:sp>
    </p:spTree>
    <p:extLst>
      <p:ext uri="{BB962C8B-B14F-4D97-AF65-F5344CB8AC3E}">
        <p14:creationId xmlns:p14="http://schemas.microsoft.com/office/powerpoint/2010/main" val="2875493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4 Textboxe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4">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1239252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sz="1400"/>
            </a:lvl1pPr>
            <a:lvl2pPr>
              <a:defRPr sz="1400"/>
            </a:lvl2pPr>
            <a:lvl3pPr>
              <a:defRPr sz="1400"/>
            </a:lvl3pPr>
            <a:lvl4pPr>
              <a:defRPr sz="1400"/>
            </a:lvl4pPr>
            <a:lvl5pPr>
              <a:defRPr sz="1400"/>
            </a:lvl5pPr>
          </a:lstStyle>
          <a:p>
            <a:pPr marL="0" marR="0" lvl="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508955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F723C-55E5-4BDF-A866-3D2EAB54E756}"/>
              </a:ext>
            </a:extLst>
          </p:cNvPr>
          <p:cNvSpPr>
            <a:spLocks noGrp="1"/>
          </p:cNvSpPr>
          <p:nvPr>
            <p:ph type="title"/>
          </p:nvPr>
        </p:nvSpPr>
        <p:spPr/>
        <p:txBody>
          <a:bodyPr/>
          <a:lstStyle/>
          <a:p>
            <a:r>
              <a:rPr lang="de-DE"/>
              <a:t>Mastertitelformat bearbeiten</a:t>
            </a:r>
          </a:p>
        </p:txBody>
      </p:sp>
      <p:sp>
        <p:nvSpPr>
          <p:cNvPr id="3" name="Textplatzhalter 6">
            <a:extLst>
              <a:ext uri="{FF2B5EF4-FFF2-40B4-BE49-F238E27FC236}">
                <a16:creationId xmlns:a16="http://schemas.microsoft.com/office/drawing/2014/main" id="{E5C61912-0F5F-46A6-B269-F4408431929A}"/>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1334775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11329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mage and Quote I">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279C8AFA-288B-4DA6-AF45-01BFBB84FA8A}"/>
              </a:ext>
            </a:extLst>
          </p:cNvPr>
          <p:cNvSpPr>
            <a:spLocks noGrp="1"/>
          </p:cNvSpPr>
          <p:nvPr>
            <p:ph type="body" sz="quarter" idx="21" hasCustomPrompt="1"/>
          </p:nvPr>
        </p:nvSpPr>
        <p:spPr>
          <a:xfrm>
            <a:off x="4506205" y="2439000"/>
            <a:ext cx="3825000" cy="4419000"/>
          </a:xfrm>
          <a:prstGeom prst="parallelogram">
            <a:avLst>
              <a:gd name="adj" fmla="val 41885"/>
            </a:avLst>
          </a:prstGeom>
          <a:solidFill>
            <a:schemeClr val="accent1">
              <a:alpha val="15000"/>
            </a:schemeClr>
          </a:solidFill>
        </p:spPr>
        <p:txBody>
          <a:bodyPr>
            <a:noAutofit/>
          </a:bodyPr>
          <a:lstStyle>
            <a:lvl1pPr>
              <a:defRPr sz="500">
                <a:solidFill>
                  <a:srgbClr val="000000">
                    <a:alpha val="0"/>
                  </a:srgbClr>
                </a:solidFill>
              </a:defRPr>
            </a:lvl1pPr>
          </a:lstStyle>
          <a:p>
            <a:pPr lvl="0"/>
            <a:r>
              <a:rPr lang="de-DE"/>
              <a:t> q</a:t>
            </a:r>
          </a:p>
        </p:txBody>
      </p:sp>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6321000" cy="3456000"/>
          </a:xfrm>
          <a:prstGeom prst="rect">
            <a:avLst/>
          </a:prstGeom>
          <a:solidFill>
            <a:schemeClr val="tx1">
              <a:alpha val="3000"/>
            </a:schemeClr>
          </a:solidFill>
        </p:spPr>
        <p:txBody>
          <a:bodyPr lIns="864000" tIns="180000" anchor="t" anchorCtr="0">
            <a:noAutofit/>
          </a:bodyPr>
          <a:lstStyle>
            <a:lvl1pPr algn="l">
              <a:defRPr sz="1400" b="0"/>
            </a:lvl1pPr>
          </a:lstStyle>
          <a:p>
            <a:r>
              <a:rPr lang="en-US"/>
              <a:t>Add Picture and put into background</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056000" y="2520000"/>
            <a:ext cx="4272400" cy="938975"/>
          </a:xfrm>
        </p:spPr>
        <p:txBody>
          <a:bodyPr anchor="t" anchorCtr="0"/>
          <a:lstStyle>
            <a:lvl1pPr>
              <a:spcAft>
                <a:spcPts val="1200"/>
              </a:spcAft>
              <a:defRPr sz="2400" b="0"/>
            </a:lvl1pPr>
            <a:lvl2pPr>
              <a:defRPr sz="2400" b="1"/>
            </a:lvl2pPr>
          </a:lstStyle>
          <a:p>
            <a:pPr lvl="0"/>
            <a:r>
              <a:rPr lang="en-US"/>
              <a:t>Add text</a:t>
            </a:r>
          </a:p>
          <a:p>
            <a:pPr lvl="1"/>
            <a:r>
              <a:rPr lang="de-DE"/>
              <a:t>Add </a:t>
            </a:r>
            <a:r>
              <a:rPr lang="de-DE" err="1"/>
              <a:t>Subtitle</a:t>
            </a:r>
            <a:r>
              <a:rPr lang="de-DE"/>
              <a:t>/</a:t>
            </a:r>
            <a:r>
              <a:rPr lang="de-DE" err="1"/>
              <a:t>Author</a:t>
            </a:r>
            <a:endParaRPr lang="de-DE"/>
          </a:p>
        </p:txBody>
      </p:sp>
    </p:spTree>
    <p:extLst>
      <p:ext uri="{BB962C8B-B14F-4D97-AF65-F5344CB8AC3E}">
        <p14:creationId xmlns:p14="http://schemas.microsoft.com/office/powerpoint/2010/main" val="520263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and Quote I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5285999" cy="3456000"/>
          </a:xfrm>
          <a:prstGeom prst="rect">
            <a:avLst/>
          </a:prstGeom>
          <a:solidFill>
            <a:schemeClr val="tx1">
              <a:alpha val="3000"/>
            </a:schemeClr>
          </a:solidFill>
        </p:spPr>
        <p:txBody>
          <a:bodyPr lIns="864000" anchor="ctr">
            <a:noAutofit/>
          </a:bodyPr>
          <a:lstStyle>
            <a:lvl1pPr algn="l">
              <a:defRPr sz="1400" b="0"/>
            </a:lvl1pPr>
          </a:lstStyle>
          <a:p>
            <a:r>
              <a:rPr lang="en-US"/>
              <a:t>Add Picture</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307999" y="3420148"/>
            <a:ext cx="4021200" cy="845809"/>
          </a:xfrm>
        </p:spPr>
        <p:txBody>
          <a:bodyPr anchor="ctr" anchorCtr="0">
            <a:spAutoFit/>
          </a:bodyPr>
          <a:lstStyle>
            <a:lvl1pPr marL="0" marR="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sz="2000" b="0"/>
            </a:lvl1pPr>
            <a:lvl2pPr>
              <a:lnSpc>
                <a:spcPct val="110000"/>
              </a:lnSpc>
              <a:defRPr sz="2000" b="1"/>
            </a:lvl2pPr>
          </a:lstStyle>
          <a:p>
            <a:pPr marL="0" marR="0" lvl="0"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en-US"/>
              <a:t>Add text</a:t>
            </a:r>
          </a:p>
          <a:p>
            <a:pPr marL="0" marR="0" lvl="1"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de-DE"/>
              <a:t>Add </a:t>
            </a:r>
            <a:r>
              <a:rPr lang="de-DE" err="1"/>
              <a:t>Subtitle</a:t>
            </a:r>
            <a:endParaRPr lang="de-DE"/>
          </a:p>
        </p:txBody>
      </p:sp>
      <p:sp>
        <p:nvSpPr>
          <p:cNvPr id="9" name="Parallelogramm 8">
            <a:extLst>
              <a:ext uri="{FF2B5EF4-FFF2-40B4-BE49-F238E27FC236}">
                <a16:creationId xmlns:a16="http://schemas.microsoft.com/office/drawing/2014/main" id="{B4ED12D9-8241-4235-90EB-00E0DB003F2C}"/>
              </a:ext>
            </a:extLst>
          </p:cNvPr>
          <p:cNvSpPr/>
          <p:nvPr userDrawn="1"/>
        </p:nvSpPr>
        <p:spPr>
          <a:xfrm>
            <a:off x="5961000" y="2869166"/>
            <a:ext cx="1119886" cy="1927707"/>
          </a:xfrm>
          <a:prstGeom prst="parallelogram">
            <a:avLst>
              <a:gd name="adj" fmla="val 630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612620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hapter I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3136557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hapter I light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31222583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hapter I re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2182575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hapter I grey">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12225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II">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1548000"/>
            <a:ext cx="5878800" cy="4644000"/>
          </a:xfrm>
          <a:solidFill>
            <a:schemeClr val="tx1">
              <a:alpha val="3000"/>
            </a:schemeClr>
          </a:solidFill>
        </p:spPr>
        <p:txBody>
          <a:bodyPr lIns="144000" tIns="144000">
            <a:noAutofit/>
          </a:bodyPr>
          <a:lstStyle>
            <a:lvl1pPr>
              <a:defRPr b="0"/>
            </a:lvl1pPr>
          </a:lstStyle>
          <a:p>
            <a:r>
              <a:rPr lang="de-DE"/>
              <a:t>Add Picture and </a:t>
            </a:r>
            <a:r>
              <a:rPr lang="de-DE" err="1"/>
              <a:t>put</a:t>
            </a:r>
            <a:r>
              <a:rPr lang="de-DE"/>
              <a:t> </a:t>
            </a:r>
            <a:r>
              <a:rPr lang="de-DE" err="1"/>
              <a:t>into</a:t>
            </a:r>
            <a:r>
              <a:rPr lang="de-DE"/>
              <a:t> </a:t>
            </a:r>
            <a:r>
              <a:rPr lang="de-DE" err="1"/>
              <a:t>background</a:t>
            </a:r>
            <a:endParaRPr lang="de-DE"/>
          </a:p>
        </p:txBody>
      </p:sp>
      <p:sp>
        <p:nvSpPr>
          <p:cNvPr id="26" name="Textplatzhalter 11">
            <a:extLst>
              <a:ext uri="{FF2B5EF4-FFF2-40B4-BE49-F238E27FC236}">
                <a16:creationId xmlns:a16="http://schemas.microsoft.com/office/drawing/2014/main" id="{6716B33F-49F1-4237-840C-99819D16275C}"/>
              </a:ext>
            </a:extLst>
          </p:cNvPr>
          <p:cNvSpPr>
            <a:spLocks noGrp="1"/>
          </p:cNvSpPr>
          <p:nvPr>
            <p:ph type="body" sz="quarter" idx="35" hasCustomPrompt="1"/>
          </p:nvPr>
        </p:nvSpPr>
        <p:spPr>
          <a:xfrm>
            <a:off x="3863505" y="0"/>
            <a:ext cx="5099795" cy="6858000"/>
          </a:xfrm>
          <a:prstGeom prst="parallelogram">
            <a:avLst>
              <a:gd name="adj" fmla="val 48514"/>
            </a:avLst>
          </a:prstGeom>
          <a:solidFill>
            <a:schemeClr val="accent1">
              <a:alpha val="25000"/>
            </a:schemeClr>
          </a:solidFill>
        </p:spPr>
        <p:txBody>
          <a:bodyPr>
            <a:noAutofit/>
          </a:bodyPr>
          <a:lstStyle>
            <a:lvl1pPr>
              <a:defRPr sz="500">
                <a:solidFill>
                  <a:srgbClr val="000000">
                    <a:alpha val="0"/>
                  </a:srgbClr>
                </a:solidFill>
              </a:defRPr>
            </a:lvl1pPr>
          </a:lstStyle>
          <a:p>
            <a:pPr lvl="0"/>
            <a:r>
              <a:rPr lang="de-DE"/>
              <a:t> q</a:t>
            </a:r>
          </a:p>
        </p:txBody>
      </p:sp>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1548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340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132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3924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4716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047707" y="5508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172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1726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2518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2518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310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310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102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102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4894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4894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6761442" y="568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339843" y="5686795"/>
            <a:ext cx="982000" cy="246221"/>
          </a:xfrm>
        </p:spPr>
        <p:txBody>
          <a:bodyPr wrap="square">
            <a:spAutoFit/>
          </a:bodyPr>
          <a:lstStyle>
            <a:lvl1pPr algn="r">
              <a:lnSpc>
                <a:spcPct val="100000"/>
              </a:lnSpc>
              <a:spcAft>
                <a:spcPts val="0"/>
              </a:spcAft>
              <a:defRPr sz="1600"/>
            </a:lvl1pPr>
          </a:lstStyle>
          <a:p>
            <a:pPr lvl="0"/>
            <a:r>
              <a:rPr lang="de-DE"/>
              <a:t>Duration</a:t>
            </a:r>
          </a:p>
        </p:txBody>
      </p:sp>
      <p:cxnSp>
        <p:nvCxnSpPr>
          <p:cNvPr id="5" name="Gerader Verbinder 4" hidden="1">
            <a:extLst>
              <a:ext uri="{FF2B5EF4-FFF2-40B4-BE49-F238E27FC236}">
                <a16:creationId xmlns:a16="http://schemas.microsoft.com/office/drawing/2014/main" id="{573EB530-A787-4068-921D-D3B8956F66FE}"/>
              </a:ext>
            </a:extLst>
          </p:cNvPr>
          <p:cNvCxnSpPr>
            <a:cxnSpLocks/>
          </p:cNvCxnSpPr>
          <p:nvPr userDrawn="1"/>
        </p:nvCxnSpPr>
        <p:spPr>
          <a:xfrm rot="1200000">
            <a:off x="5827513" y="341440"/>
            <a:ext cx="0" cy="182171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61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hapter II blue">
    <p:spTree>
      <p:nvGrpSpPr>
        <p:cNvPr id="1" name=""/>
        <p:cNvGrpSpPr/>
        <p:nvPr/>
      </p:nvGrpSpPr>
      <p:grpSpPr>
        <a:xfrm>
          <a:off x="0" y="0"/>
          <a:ext cx="0" cy="0"/>
          <a:chOff x="0" y="0"/>
          <a:chExt cx="0" cy="0"/>
        </a:xfrm>
      </p:grpSpPr>
      <p:pic>
        <p:nvPicPr>
          <p:cNvPr id="3" name="Grafik 2" descr="Ein Bild, das Computer enthält.&#10;&#10;Automatisch generierte Beschreibung">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3139080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hapter II re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58322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hank you I re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3785450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hank you I light blu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16355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hank you II">
    <p:spTree>
      <p:nvGrpSpPr>
        <p:cNvPr id="1" name=""/>
        <p:cNvGrpSpPr/>
        <p:nvPr/>
      </p:nvGrpSpPr>
      <p:grpSpPr>
        <a:xfrm>
          <a:off x="0" y="0"/>
          <a:ext cx="0" cy="0"/>
          <a:chOff x="0" y="0"/>
          <a:chExt cx="0" cy="0"/>
        </a:xfrm>
      </p:grpSpPr>
      <p:pic>
        <p:nvPicPr>
          <p:cNvPr id="6" name="Bildplatzhalter 5" descr="Ein Bild, das Gras, draußen, Feld, Pflanze enthält.&#10;&#10;Automatisch generierte Beschreibung">
            <a:extLst>
              <a:ext uri="{FF2B5EF4-FFF2-40B4-BE49-F238E27FC236}">
                <a16:creationId xmlns:a16="http://schemas.microsoft.com/office/drawing/2014/main" id="{8096F909-869C-46AE-BD5A-B9E7DB4B26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440000"/>
            <a:ext cx="12191999" cy="4320000"/>
          </a:xfrm>
          <a:prstGeom prst="rect">
            <a:avLst/>
          </a:prstGeom>
        </p:spPr>
      </p:pic>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1534138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hank you III">
    <p:spTree>
      <p:nvGrpSpPr>
        <p:cNvPr id="1" name=""/>
        <p:cNvGrpSpPr/>
        <p:nvPr/>
      </p:nvGrpSpPr>
      <p:grpSpPr>
        <a:xfrm>
          <a:off x="0" y="0"/>
          <a:ext cx="0" cy="0"/>
          <a:chOff x="0" y="0"/>
          <a:chExt cx="0" cy="0"/>
        </a:xfrm>
      </p:grpSpPr>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6" name="Bildplatzhalter 5">
            <a:extLst>
              <a:ext uri="{FF2B5EF4-FFF2-40B4-BE49-F238E27FC236}">
                <a16:creationId xmlns:a16="http://schemas.microsoft.com/office/drawing/2014/main" id="{133A9DB8-9CB0-42DD-AE07-4B3475E05280}"/>
              </a:ext>
            </a:extLst>
          </p:cNvPr>
          <p:cNvSpPr>
            <a:spLocks noGrp="1"/>
          </p:cNvSpPr>
          <p:nvPr>
            <p:ph type="pic" sz="quarter" idx="17" hasCustomPrompt="1"/>
          </p:nvPr>
        </p:nvSpPr>
        <p:spPr>
          <a:xfrm>
            <a:off x="0" y="1440000"/>
            <a:ext cx="12191999" cy="4320000"/>
          </a:xfrm>
          <a:solidFill>
            <a:schemeClr val="tx1">
              <a:alpha val="3000"/>
            </a:schemeClr>
          </a:solidFill>
        </p:spPr>
        <p:txBody>
          <a:bodyPr lIns="144000" tIns="144000">
            <a:noAutofit/>
          </a:bodyPr>
          <a:lstStyle>
            <a:lvl1pPr>
              <a:defRPr b="0"/>
            </a:lvl1pPr>
          </a:lstStyle>
          <a:p>
            <a:r>
              <a:rPr lang="de-DE"/>
              <a:t> Add </a:t>
            </a:r>
            <a:r>
              <a:rPr lang="de-DE" err="1"/>
              <a:t>picture</a:t>
            </a:r>
            <a:r>
              <a:rPr lang="de-DE"/>
              <a:t> and </a:t>
            </a:r>
            <a:r>
              <a:rPr lang="de-DE" err="1"/>
              <a:t>put</a:t>
            </a:r>
            <a:r>
              <a:rPr lang="de-DE"/>
              <a:t> </a:t>
            </a:r>
            <a:r>
              <a:rPr lang="de-DE" err="1"/>
              <a:t>it</a:t>
            </a:r>
            <a:r>
              <a:rPr lang="de-DE"/>
              <a:t> </a:t>
            </a:r>
            <a:r>
              <a:rPr lang="de-DE" err="1"/>
              <a:t>into</a:t>
            </a:r>
            <a:r>
              <a:rPr lang="de-DE"/>
              <a:t> </a:t>
            </a:r>
            <a:r>
              <a:rPr lang="de-DE" err="1"/>
              <a:t>background</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415905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Map">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EAD55E-7873-41A5-A5EF-EF01E4B94887}"/>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6" name="Textplatzhalter 6">
            <a:extLst>
              <a:ext uri="{FF2B5EF4-FFF2-40B4-BE49-F238E27FC236}">
                <a16:creationId xmlns:a16="http://schemas.microsoft.com/office/drawing/2014/main" id="{AC1B6386-B380-4639-A240-90B41FB58A1B}"/>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3" name="Textplatzhalter 2">
            <a:extLst>
              <a:ext uri="{FF2B5EF4-FFF2-40B4-BE49-F238E27FC236}">
                <a16:creationId xmlns:a16="http://schemas.microsoft.com/office/drawing/2014/main" id="{D3FF3450-775B-4E8B-A1CC-25C55CF375A9}"/>
              </a:ext>
            </a:extLst>
          </p:cNvPr>
          <p:cNvSpPr>
            <a:spLocks noGrp="1"/>
          </p:cNvSpPr>
          <p:nvPr>
            <p:ph type="body" sz="quarter" idx="50" hasCustomPrompt="1"/>
          </p:nvPr>
        </p:nvSpPr>
        <p:spPr>
          <a:xfrm>
            <a:off x="8128000" y="2103438"/>
            <a:ext cx="3200400" cy="1812419"/>
          </a:xfrm>
        </p:spPr>
        <p:txBody>
          <a:bodyPr/>
          <a:lstStyle>
            <a:lvl1pPr>
              <a:defRPr/>
            </a:lvl1pPr>
          </a:lstStyle>
          <a:p>
            <a:pPr lvl="0"/>
            <a:r>
              <a:rPr lang="de-DE"/>
              <a:t>Add </a:t>
            </a:r>
            <a:r>
              <a:rPr lang="de-DE" err="1"/>
              <a:t>Subtitle</a:t>
            </a:r>
            <a:endParaRPr lang="de-DE"/>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52311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with 2 Contents and Headline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573619" y="378001"/>
            <a:ext cx="9266799" cy="666849"/>
          </a:xfrm>
          <a:noFill/>
        </p:spPr>
        <p:txBody>
          <a:bodyPr vert="horz" lIns="0" tIns="0" rIns="0" bIns="0" rtlCol="0" anchor="t">
            <a:noAutofit/>
          </a:bodyPr>
          <a:lstStyle>
            <a:lvl1pPr>
              <a:defRPr lang="de-DE"/>
            </a:lvl1pPr>
          </a:lstStyle>
          <a:p>
            <a:pPr lvl="0"/>
            <a:r>
              <a:rPr lang="de-DE"/>
              <a:t>Titelmasterformat durch Klicken bearbeiten</a:t>
            </a:r>
          </a:p>
        </p:txBody>
      </p:sp>
      <p:sp>
        <p:nvSpPr>
          <p:cNvPr id="10" name="Datumsplatzhalter 2"/>
          <p:cNvSpPr>
            <a:spLocks noGrp="1"/>
          </p:cNvSpPr>
          <p:nvPr>
            <p:ph type="dt" sz="half" idx="10"/>
          </p:nvPr>
        </p:nvSpPr>
        <p:spPr bwMode="gray">
          <a:xfrm>
            <a:off x="573619" y="6480000"/>
            <a:ext cx="768000" cy="216000"/>
          </a:xfrm>
        </p:spPr>
        <p:txBody>
          <a:bodyPr anchor="b"/>
          <a:lstStyle/>
          <a:p>
            <a:r>
              <a:rPr lang="de-DE"/>
              <a:t>2016</a:t>
            </a:r>
          </a:p>
        </p:txBody>
      </p:sp>
      <p:sp>
        <p:nvSpPr>
          <p:cNvPr id="12" name="Foliennummernplatzhalter 4"/>
          <p:cNvSpPr>
            <a:spLocks noGrp="1"/>
          </p:cNvSpPr>
          <p:nvPr>
            <p:ph type="sldNum" sz="quarter" idx="12"/>
          </p:nvPr>
        </p:nvSpPr>
        <p:spPr bwMode="gray">
          <a:xfrm>
            <a:off x="11232269" y="6480000"/>
            <a:ext cx="384000" cy="216000"/>
          </a:xfrm>
        </p:spPr>
        <p:txBody>
          <a:bodyPr anchor="b"/>
          <a:lstStyle/>
          <a:p>
            <a:fld id="{97A18368-D327-48FD-9F5B-2756A63F09AA}" type="slidenum">
              <a:rPr lang="de-DE" smtClean="0"/>
              <a:pPr/>
              <a:t>‹#›</a:t>
            </a:fld>
            <a:endParaRPr lang="de-DE"/>
          </a:p>
        </p:txBody>
      </p:sp>
      <p:sp>
        <p:nvSpPr>
          <p:cNvPr id="13" name="Textplatzhalter 6"/>
          <p:cNvSpPr>
            <a:spLocks noGrp="1"/>
          </p:cNvSpPr>
          <p:nvPr>
            <p:ph type="body" sz="quarter" idx="17" hasCustomPrompt="1"/>
          </p:nvPr>
        </p:nvSpPr>
        <p:spPr>
          <a:xfrm>
            <a:off x="6382944" y="6568978"/>
            <a:ext cx="4657057" cy="127022"/>
          </a:xfrm>
        </p:spPr>
        <p:txBody>
          <a:bodyPr anchor="b"/>
          <a:lstStyle>
            <a:lvl1pPr marL="88898" indent="-88898">
              <a:buSzPct val="100000"/>
              <a:buFont typeface="+mj-lt"/>
              <a:buAutoNum type="arabicPeriod"/>
              <a:defRPr sz="800" b="0"/>
            </a:lvl1pPr>
          </a:lstStyle>
          <a:p>
            <a:pPr lvl="0"/>
            <a:r>
              <a:rPr lang="de-DE"/>
              <a:t>Foot </a:t>
            </a:r>
            <a:r>
              <a:rPr lang="de-DE" err="1"/>
              <a:t>note</a:t>
            </a:r>
            <a:endParaRPr lang="de-DE"/>
          </a:p>
        </p:txBody>
      </p:sp>
      <p:sp>
        <p:nvSpPr>
          <p:cNvPr id="17" name="Textplatzhalter 3"/>
          <p:cNvSpPr>
            <a:spLocks noGrp="1"/>
          </p:cNvSpPr>
          <p:nvPr>
            <p:ph type="body" sz="quarter" idx="18"/>
          </p:nvPr>
        </p:nvSpPr>
        <p:spPr>
          <a:xfrm>
            <a:off x="576793" y="6221824"/>
            <a:ext cx="10463207" cy="205184"/>
          </a:xfrm>
        </p:spPr>
        <p:txBody>
          <a:bodyPr anchor="b"/>
          <a:lstStyle>
            <a:lvl1pPr marL="138110" marR="0" indent="-138110" algn="l" defTabSz="914377" rtl="0" eaLnBrk="1" fontAlgn="auto" latinLnBrk="0" hangingPunct="1">
              <a:lnSpc>
                <a:spcPts val="1600"/>
              </a:lnSpc>
              <a:spcBef>
                <a:spcPts val="0"/>
              </a:spcBef>
              <a:spcAft>
                <a:spcPts val="0"/>
              </a:spcAft>
              <a:buClr>
                <a:schemeClr val="tx1"/>
              </a:buClr>
              <a:buSzPct val="100000"/>
              <a:buFontTx/>
              <a:buBlip>
                <a:blip r:embed="rId2"/>
              </a:buBlip>
              <a:tabLst/>
              <a:defRPr lang="de-DE" sz="16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182558" marR="0" lvl="0" indent="-182558" algn="l" defTabSz="914377" rtl="0" eaLnBrk="1" fontAlgn="auto" latinLnBrk="0" hangingPunct="1">
              <a:lnSpc>
                <a:spcPts val="1600"/>
              </a:lnSpc>
              <a:spcBef>
                <a:spcPts val="0"/>
              </a:spcBef>
              <a:spcAft>
                <a:spcPts val="0"/>
              </a:spcAft>
              <a:buClr>
                <a:schemeClr val="tx1"/>
              </a:buClr>
              <a:buSzPct val="120000"/>
              <a:buFontTx/>
              <a:buBlip>
                <a:blip r:embed="rId2"/>
              </a:buBlip>
              <a:tabLst/>
              <a:defRPr/>
            </a:pPr>
            <a:r>
              <a:rPr lang="de-DE"/>
              <a:t>Textmasterformat bearbeiten</a:t>
            </a:r>
          </a:p>
        </p:txBody>
      </p:sp>
      <p:sp>
        <p:nvSpPr>
          <p:cNvPr id="18" name="Textplatzhalter 6"/>
          <p:cNvSpPr>
            <a:spLocks noGrp="1"/>
          </p:cNvSpPr>
          <p:nvPr>
            <p:ph type="body" sz="quarter" idx="13"/>
          </p:nvPr>
        </p:nvSpPr>
        <p:spPr bwMode="gray">
          <a:xfrm>
            <a:off x="573618" y="1370835"/>
            <a:ext cx="5233325" cy="221023"/>
          </a:xfrm>
          <a:solidFill>
            <a:schemeClr val="tx2"/>
          </a:solidFill>
        </p:spPr>
        <p:txBody>
          <a:bodyPr anchor="ctr"/>
          <a:lstStyle>
            <a:lvl1pPr algn="ctr">
              <a:defRPr sz="1400" b="1" cap="none" baseline="0">
                <a:solidFill>
                  <a:schemeClr val="bg1"/>
                </a:solidFill>
              </a:defRPr>
            </a:lvl1pPr>
          </a:lstStyle>
          <a:p>
            <a:pPr lvl="0"/>
            <a:r>
              <a:rPr lang="de-DE"/>
              <a:t>Textmasterformat bearbeiten</a:t>
            </a:r>
          </a:p>
        </p:txBody>
      </p:sp>
      <p:sp>
        <p:nvSpPr>
          <p:cNvPr id="19" name="Textplatzhalter 8"/>
          <p:cNvSpPr>
            <a:spLocks noGrp="1"/>
          </p:cNvSpPr>
          <p:nvPr>
            <p:ph type="body" sz="quarter" idx="14"/>
          </p:nvPr>
        </p:nvSpPr>
        <p:spPr bwMode="gray">
          <a:xfrm>
            <a:off x="6382943" y="1370835"/>
            <a:ext cx="5233325" cy="221023"/>
          </a:xfrm>
          <a:solidFill>
            <a:schemeClr val="tx2"/>
          </a:solidFill>
        </p:spPr>
        <p:txBody>
          <a:bodyPr anchor="ctr"/>
          <a:lstStyle>
            <a:lvl1pPr algn="ctr">
              <a:defRPr sz="1400" b="1" cap="none" baseline="0">
                <a:solidFill>
                  <a:schemeClr val="bg1"/>
                </a:solidFill>
              </a:defRPr>
            </a:lvl1pPr>
          </a:lstStyle>
          <a:p>
            <a:pPr lvl="0"/>
            <a:r>
              <a:rPr lang="de-DE"/>
              <a:t>Textmasterformat bearbeiten</a:t>
            </a:r>
          </a:p>
        </p:txBody>
      </p:sp>
      <p:sp>
        <p:nvSpPr>
          <p:cNvPr id="24" name="Inhaltsplatzhalter 7"/>
          <p:cNvSpPr>
            <a:spLocks noGrp="1"/>
          </p:cNvSpPr>
          <p:nvPr>
            <p:ph sz="quarter" idx="15"/>
          </p:nvPr>
        </p:nvSpPr>
        <p:spPr bwMode="gray">
          <a:xfrm>
            <a:off x="573619" y="1809951"/>
            <a:ext cx="5233324" cy="1962818"/>
          </a:xfrm>
          <a:ln w="9525">
            <a:solidFill>
              <a:schemeClr val="accent3"/>
            </a:solidFill>
          </a:ln>
        </p:spPr>
        <p:txBody>
          <a:bodyPr lIns="144000" tIns="108000" rIns="108000" bIns="108000"/>
          <a:lstStyle>
            <a:lvl1pPr>
              <a:defRPr sz="14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5" name="Inhaltsplatzhalter 11"/>
          <p:cNvSpPr>
            <a:spLocks noGrp="1"/>
          </p:cNvSpPr>
          <p:nvPr>
            <p:ph sz="quarter" idx="16"/>
          </p:nvPr>
        </p:nvSpPr>
        <p:spPr bwMode="gray">
          <a:xfrm>
            <a:off x="6382943" y="1809951"/>
            <a:ext cx="5233324" cy="1962818"/>
          </a:xfrm>
          <a:ln w="9525">
            <a:solidFill>
              <a:schemeClr val="accent3"/>
            </a:solidFill>
          </a:ln>
        </p:spPr>
        <p:txBody>
          <a:bodyPr lIns="144000" tIns="108000" rIns="108000" bIns="108000"/>
          <a:lstStyle>
            <a:lvl1pPr>
              <a:defRPr sz="14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2"/>
          <p:cNvSpPr>
            <a:spLocks noGrp="1"/>
          </p:cNvSpPr>
          <p:nvPr>
            <p:ph type="body" sz="quarter" idx="19" hasCustomPrompt="1"/>
          </p:nvPr>
        </p:nvSpPr>
        <p:spPr bwMode="gray">
          <a:xfrm>
            <a:off x="1432821" y="6572890"/>
            <a:ext cx="4374124" cy="123111"/>
          </a:xfrm>
        </p:spPr>
        <p:txBody>
          <a:bodyPr vert="horz" lIns="0" tIns="0" rIns="0" bIns="0" rtlCol="0" anchor="b"/>
          <a:lstStyle>
            <a:lvl1pPr marL="0" marR="0" indent="0" algn="l" defTabSz="914377" rtl="0" eaLnBrk="1" fontAlgn="auto" latinLnBrk="0" hangingPunct="1">
              <a:lnSpc>
                <a:spcPct val="100000"/>
              </a:lnSpc>
              <a:spcBef>
                <a:spcPts val="0"/>
              </a:spcBef>
              <a:spcAft>
                <a:spcPts val="0"/>
              </a:spcAft>
              <a:buClr>
                <a:schemeClr val="tx1"/>
              </a:buClr>
              <a:buSzPct val="120000"/>
              <a:buFont typeface="Verdana" panose="020B0604030504040204" pitchFamily="34" charset="0"/>
              <a:buNone/>
              <a:tabLst/>
              <a:defRPr lang="de-DE" sz="800" b="1" cap="none" baseline="0" dirty="0">
                <a:solidFill>
                  <a:schemeClr val="tx1"/>
                </a:solidFill>
              </a:defRPr>
            </a:lvl1pPr>
          </a:lstStyle>
          <a:p>
            <a:pPr marL="0" marR="0" lvl="0" indent="0" algn="l" defTabSz="914377" rtl="0" eaLnBrk="1" fontAlgn="auto" latinLnBrk="0" hangingPunct="1">
              <a:lnSpc>
                <a:spcPct val="100000"/>
              </a:lnSpc>
              <a:spcBef>
                <a:spcPts val="0"/>
              </a:spcBef>
              <a:spcAft>
                <a:spcPts val="0"/>
              </a:spcAft>
              <a:buClr>
                <a:schemeClr val="tx1"/>
              </a:buClr>
              <a:buSzPct val="120000"/>
              <a:buFont typeface="Verdana" panose="020B0604030504040204" pitchFamily="34" charset="0"/>
              <a:buNone/>
              <a:tabLst/>
              <a:defRPr/>
            </a:pPr>
            <a:r>
              <a:rPr lang="de-DE"/>
              <a:t>SCS </a:t>
            </a:r>
            <a:r>
              <a:rPr lang="de-DE" err="1"/>
              <a:t>Battery</a:t>
            </a:r>
            <a:r>
              <a:rPr lang="de-DE"/>
              <a:t> </a:t>
            </a:r>
            <a:r>
              <a:rPr lang="de-DE" err="1"/>
              <a:t>inverter</a:t>
            </a:r>
            <a:r>
              <a:rPr lang="de-DE"/>
              <a:t> </a:t>
            </a:r>
            <a:r>
              <a:rPr lang="de-DE" err="1"/>
              <a:t>for</a:t>
            </a:r>
            <a:r>
              <a:rPr lang="de-DE"/>
              <a:t> all </a:t>
            </a:r>
            <a:r>
              <a:rPr lang="de-DE" err="1"/>
              <a:t>storage</a:t>
            </a:r>
            <a:r>
              <a:rPr lang="de-DE"/>
              <a:t> </a:t>
            </a:r>
            <a:r>
              <a:rPr lang="de-DE" err="1"/>
              <a:t>application</a:t>
            </a:r>
            <a:endParaRPr lang="de-DE"/>
          </a:p>
        </p:txBody>
      </p:sp>
    </p:spTree>
    <p:extLst>
      <p:ext uri="{BB962C8B-B14F-4D97-AF65-F5344CB8AC3E}">
        <p14:creationId xmlns:p14="http://schemas.microsoft.com/office/powerpoint/2010/main" val="1653464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E93AF9C3-0C61-4229-911E-9C5B9F8831AA}"/>
              </a:ext>
            </a:extLst>
          </p:cNvPr>
          <p:cNvSpPr>
            <a:spLocks noGrp="1"/>
          </p:cNvSpPr>
          <p:nvPr>
            <p:ph type="title" hasCustomPrompt="1"/>
          </p:nvPr>
        </p:nvSpPr>
        <p:spPr>
          <a:xfrm>
            <a:off x="864000" y="576000"/>
            <a:ext cx="3302069" cy="580019"/>
          </a:xfrm>
          <a:prstGeom prst="rect">
            <a:avLst/>
          </a:prstGeom>
          <a:ln w="31750" cap="rnd">
            <a:noFill/>
          </a:ln>
        </p:spPr>
        <p:txBody>
          <a:bodyPr vert="horz" wrap="square" lIns="0" tIns="0" rIns="0" bIns="0" rtlCol="0" anchor="t">
            <a:noAutofit/>
          </a:bodyPr>
          <a:lstStyle>
            <a:lvl1pPr>
              <a:defRPr sz="2800"/>
            </a:lvl1pPr>
          </a:lstStyle>
          <a:p>
            <a:pPr marL="0" lvl="0"/>
            <a:r>
              <a:rPr lang="en-US"/>
              <a:t>Add Title</a:t>
            </a:r>
          </a:p>
        </p:txBody>
      </p:sp>
      <p:sp>
        <p:nvSpPr>
          <p:cNvPr id="32" name="Text Placeholder 2">
            <a:extLst>
              <a:ext uri="{FF2B5EF4-FFF2-40B4-BE49-F238E27FC236}">
                <a16:creationId xmlns:a16="http://schemas.microsoft.com/office/drawing/2014/main" id="{6048F462-AAE2-46AB-8107-AF0014BFD329}"/>
              </a:ext>
            </a:extLst>
          </p:cNvPr>
          <p:cNvSpPr>
            <a:spLocks noGrp="1" noChangeAspect="1"/>
          </p:cNvSpPr>
          <p:nvPr>
            <p:ph type="body" sz="quarter" idx="19" hasCustomPrompt="1"/>
          </p:nvPr>
        </p:nvSpPr>
        <p:spPr>
          <a:xfrm>
            <a:off x="4497917" y="863600"/>
            <a:ext cx="576000" cy="576000"/>
          </a:xfrm>
          <a:prstGeom prst="ellipse">
            <a:avLst/>
          </a:prstGeom>
          <a:noFill/>
          <a:ln w="19050" cmpd="sng">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3" name="Text Placeholder 2">
            <a:extLst>
              <a:ext uri="{FF2B5EF4-FFF2-40B4-BE49-F238E27FC236}">
                <a16:creationId xmlns:a16="http://schemas.microsoft.com/office/drawing/2014/main" id="{D2243C99-E5A8-4F27-860A-A685A315E502}"/>
              </a:ext>
            </a:extLst>
          </p:cNvPr>
          <p:cNvSpPr>
            <a:spLocks noGrp="1" noChangeAspect="1"/>
          </p:cNvSpPr>
          <p:nvPr>
            <p:ph type="body" sz="quarter" idx="22" hasCustomPrompt="1"/>
          </p:nvPr>
        </p:nvSpPr>
        <p:spPr>
          <a:xfrm>
            <a:off x="4497917" y="1871704"/>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4" name="Text Placeholder 2">
            <a:extLst>
              <a:ext uri="{FF2B5EF4-FFF2-40B4-BE49-F238E27FC236}">
                <a16:creationId xmlns:a16="http://schemas.microsoft.com/office/drawing/2014/main" id="{AF4B67A0-F99D-431D-8620-CEE7B4C4E277}"/>
              </a:ext>
            </a:extLst>
          </p:cNvPr>
          <p:cNvSpPr>
            <a:spLocks noGrp="1" noChangeAspect="1"/>
          </p:cNvSpPr>
          <p:nvPr>
            <p:ph type="body" sz="quarter" idx="25" hasCustomPrompt="1"/>
          </p:nvPr>
        </p:nvSpPr>
        <p:spPr>
          <a:xfrm>
            <a:off x="4497917" y="2879840"/>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5" name="Text Placeholder 2">
            <a:extLst>
              <a:ext uri="{FF2B5EF4-FFF2-40B4-BE49-F238E27FC236}">
                <a16:creationId xmlns:a16="http://schemas.microsoft.com/office/drawing/2014/main" id="{B99BEE24-1272-4288-9523-5C9DF8CB7CAD}"/>
              </a:ext>
            </a:extLst>
          </p:cNvPr>
          <p:cNvSpPr>
            <a:spLocks noGrp="1" noChangeAspect="1"/>
          </p:cNvSpPr>
          <p:nvPr>
            <p:ph type="body" sz="quarter" idx="28" hasCustomPrompt="1"/>
          </p:nvPr>
        </p:nvSpPr>
        <p:spPr>
          <a:xfrm>
            <a:off x="4497917" y="3887928"/>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6" name="Text Placeholder 2">
            <a:extLst>
              <a:ext uri="{FF2B5EF4-FFF2-40B4-BE49-F238E27FC236}">
                <a16:creationId xmlns:a16="http://schemas.microsoft.com/office/drawing/2014/main" id="{31AF92A2-FD4B-4880-AFC1-5C302F1CFD09}"/>
              </a:ext>
            </a:extLst>
          </p:cNvPr>
          <p:cNvSpPr>
            <a:spLocks noGrp="1" noChangeAspect="1"/>
          </p:cNvSpPr>
          <p:nvPr>
            <p:ph type="body" sz="quarter" idx="29" hasCustomPrompt="1"/>
          </p:nvPr>
        </p:nvSpPr>
        <p:spPr>
          <a:xfrm>
            <a:off x="4497917" y="4895984"/>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 name="Textplatzhalter 2">
            <a:extLst>
              <a:ext uri="{FF2B5EF4-FFF2-40B4-BE49-F238E27FC236}">
                <a16:creationId xmlns:a16="http://schemas.microsoft.com/office/drawing/2014/main" id="{BEA5B198-4BEF-44A5-AD8B-CADE35C2618C}"/>
              </a:ext>
            </a:extLst>
          </p:cNvPr>
          <p:cNvSpPr>
            <a:spLocks noGrp="1"/>
          </p:cNvSpPr>
          <p:nvPr>
            <p:ph type="body" sz="quarter" idx="38" hasCustomPrompt="1"/>
          </p:nvPr>
        </p:nvSpPr>
        <p:spPr>
          <a:xfrm>
            <a:off x="5290686" y="862489"/>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2" name="Textplatzhalter 2">
            <a:extLst>
              <a:ext uri="{FF2B5EF4-FFF2-40B4-BE49-F238E27FC236}">
                <a16:creationId xmlns:a16="http://schemas.microsoft.com/office/drawing/2014/main" id="{A3DA68E8-5E0E-46F8-A433-5FCCEEDFD4FE}"/>
              </a:ext>
            </a:extLst>
          </p:cNvPr>
          <p:cNvSpPr>
            <a:spLocks noGrp="1"/>
          </p:cNvSpPr>
          <p:nvPr>
            <p:ph type="body" sz="quarter" idx="39" hasCustomPrompt="1"/>
          </p:nvPr>
        </p:nvSpPr>
        <p:spPr>
          <a:xfrm>
            <a:off x="5290686" y="1870593"/>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3" name="Textplatzhalter 2">
            <a:extLst>
              <a:ext uri="{FF2B5EF4-FFF2-40B4-BE49-F238E27FC236}">
                <a16:creationId xmlns:a16="http://schemas.microsoft.com/office/drawing/2014/main" id="{BDD286CF-F8C8-4291-A359-A69DAAEE5923}"/>
              </a:ext>
            </a:extLst>
          </p:cNvPr>
          <p:cNvSpPr>
            <a:spLocks noGrp="1"/>
          </p:cNvSpPr>
          <p:nvPr>
            <p:ph type="body" sz="quarter" idx="40" hasCustomPrompt="1"/>
          </p:nvPr>
        </p:nvSpPr>
        <p:spPr>
          <a:xfrm>
            <a:off x="5290686" y="2878136"/>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4" name="Textplatzhalter 2">
            <a:extLst>
              <a:ext uri="{FF2B5EF4-FFF2-40B4-BE49-F238E27FC236}">
                <a16:creationId xmlns:a16="http://schemas.microsoft.com/office/drawing/2014/main" id="{1758B9C4-AE48-4D64-A413-333286B073C3}"/>
              </a:ext>
            </a:extLst>
          </p:cNvPr>
          <p:cNvSpPr>
            <a:spLocks noGrp="1"/>
          </p:cNvSpPr>
          <p:nvPr>
            <p:ph type="body" sz="quarter" idx="41" hasCustomPrompt="1"/>
          </p:nvPr>
        </p:nvSpPr>
        <p:spPr>
          <a:xfrm>
            <a:off x="5290686" y="3885679"/>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5" name="Textplatzhalter 2">
            <a:extLst>
              <a:ext uri="{FF2B5EF4-FFF2-40B4-BE49-F238E27FC236}">
                <a16:creationId xmlns:a16="http://schemas.microsoft.com/office/drawing/2014/main" id="{39B9CFD3-5ED5-4F93-9135-167F9D413FE3}"/>
              </a:ext>
            </a:extLst>
          </p:cNvPr>
          <p:cNvSpPr>
            <a:spLocks noGrp="1"/>
          </p:cNvSpPr>
          <p:nvPr>
            <p:ph type="body" sz="quarter" idx="42" hasCustomPrompt="1"/>
          </p:nvPr>
        </p:nvSpPr>
        <p:spPr>
          <a:xfrm>
            <a:off x="5290686" y="4859948"/>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6" name="Textplatzhalter 6">
            <a:extLst>
              <a:ext uri="{FF2B5EF4-FFF2-40B4-BE49-F238E27FC236}">
                <a16:creationId xmlns:a16="http://schemas.microsoft.com/office/drawing/2014/main" id="{FE19C2AD-329F-41C8-A5D7-771AD27AA5A3}"/>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52476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martArt and Text Blocks ">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460304AA-55A2-401C-9059-1F9E49A3F5EF}"/>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16" name="Textplatzhalter 6">
            <a:extLst>
              <a:ext uri="{FF2B5EF4-FFF2-40B4-BE49-F238E27FC236}">
                <a16:creationId xmlns:a16="http://schemas.microsoft.com/office/drawing/2014/main" id="{29531C24-D0C9-4DDB-B758-D89D6F45421A}"/>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8" name="Textplatzhalter 6">
            <a:extLst>
              <a:ext uri="{FF2B5EF4-FFF2-40B4-BE49-F238E27FC236}">
                <a16:creationId xmlns:a16="http://schemas.microsoft.com/office/drawing/2014/main" id="{B5D0C8A4-9056-4F17-8450-C9B7879F3FD7}"/>
              </a:ext>
            </a:extLst>
          </p:cNvPr>
          <p:cNvSpPr>
            <a:spLocks noGrp="1"/>
          </p:cNvSpPr>
          <p:nvPr>
            <p:ph type="body" sz="quarter" idx="55" hasCustomPrompt="1"/>
          </p:nvPr>
        </p:nvSpPr>
        <p:spPr>
          <a:xfrm>
            <a:off x="7560000" y="1620000"/>
            <a:ext cx="3768400" cy="590546"/>
          </a:xfrm>
        </p:spPr>
        <p:txBody>
          <a:bodyPr/>
          <a:lstStyle>
            <a:lvl1pPr>
              <a:spcAft>
                <a:spcPts val="0"/>
              </a:spcAft>
              <a:defRPr sz="1800"/>
            </a:lvl1pPr>
            <a:lvl2pPr>
              <a:defRPr sz="1800"/>
            </a:lvl2pPr>
          </a:lstStyle>
          <a:p>
            <a:pPr lvl="0"/>
            <a:r>
              <a:rPr lang="de-DE"/>
              <a:t>Add </a:t>
            </a:r>
            <a:r>
              <a:rPr lang="de-DE" err="1"/>
              <a:t>Subtitle</a:t>
            </a:r>
            <a:endParaRPr lang="de-DE"/>
          </a:p>
          <a:p>
            <a:pPr lvl="1"/>
            <a:r>
              <a:rPr lang="de-DE"/>
              <a:t>Add </a:t>
            </a:r>
            <a:r>
              <a:rPr lang="de-DE" err="1"/>
              <a:t>text</a:t>
            </a:r>
            <a:endParaRPr lang="de-DE"/>
          </a:p>
        </p:txBody>
      </p:sp>
      <p:sp>
        <p:nvSpPr>
          <p:cNvPr id="11" name="Textplatzhalter 6">
            <a:extLst>
              <a:ext uri="{FF2B5EF4-FFF2-40B4-BE49-F238E27FC236}">
                <a16:creationId xmlns:a16="http://schemas.microsoft.com/office/drawing/2014/main" id="{949C43FE-744C-4835-9457-8E2CED59DC4E}"/>
              </a:ext>
            </a:extLst>
          </p:cNvPr>
          <p:cNvSpPr>
            <a:spLocks noGrp="1"/>
          </p:cNvSpPr>
          <p:nvPr>
            <p:ph type="body" sz="quarter" idx="56" hasCustomPrompt="1"/>
          </p:nvPr>
        </p:nvSpPr>
        <p:spPr>
          <a:xfrm>
            <a:off x="7560000" y="2376000"/>
            <a:ext cx="3768400" cy="590546"/>
          </a:xfrm>
        </p:spPr>
        <p:txBody>
          <a:bodyPr/>
          <a:lstStyle>
            <a:lvl1pPr>
              <a:spcAft>
                <a:spcPts val="0"/>
              </a:spcAft>
              <a:defRPr sz="1800"/>
            </a:lvl1pPr>
            <a:lvl2pPr>
              <a:defRPr sz="1800"/>
            </a:lvl2pPr>
          </a:lstStyle>
          <a:p>
            <a:pPr lvl="0"/>
            <a:r>
              <a:rPr lang="de-DE"/>
              <a:t>Add </a:t>
            </a:r>
            <a:r>
              <a:rPr lang="de-DE" err="1"/>
              <a:t>Subtitle</a:t>
            </a:r>
            <a:endParaRPr lang="de-DE"/>
          </a:p>
          <a:p>
            <a:pPr lvl="1"/>
            <a:r>
              <a:rPr lang="de-DE"/>
              <a:t>Add </a:t>
            </a:r>
            <a:r>
              <a:rPr lang="de-DE" err="1"/>
              <a:t>text</a:t>
            </a:r>
            <a:endParaRPr lang="de-DE"/>
          </a:p>
        </p:txBody>
      </p:sp>
      <p:sp>
        <p:nvSpPr>
          <p:cNvPr id="12" name="Textplatzhalter 6">
            <a:extLst>
              <a:ext uri="{FF2B5EF4-FFF2-40B4-BE49-F238E27FC236}">
                <a16:creationId xmlns:a16="http://schemas.microsoft.com/office/drawing/2014/main" id="{B2BEF19C-1E1E-4977-926A-AA8534447AF4}"/>
              </a:ext>
            </a:extLst>
          </p:cNvPr>
          <p:cNvSpPr>
            <a:spLocks noGrp="1"/>
          </p:cNvSpPr>
          <p:nvPr>
            <p:ph type="body" sz="quarter" idx="57" hasCustomPrompt="1"/>
          </p:nvPr>
        </p:nvSpPr>
        <p:spPr>
          <a:xfrm>
            <a:off x="7560000" y="3132000"/>
            <a:ext cx="3768400" cy="590546"/>
          </a:xfrm>
        </p:spPr>
        <p:txBody>
          <a:bodyPr/>
          <a:lstStyle>
            <a:lvl1pPr>
              <a:spcAft>
                <a:spcPts val="0"/>
              </a:spcAft>
              <a:defRPr sz="1800"/>
            </a:lvl1pPr>
            <a:lvl2pPr>
              <a:defRPr sz="1800"/>
            </a:lvl2pPr>
          </a:lstStyle>
          <a:p>
            <a:pPr lvl="0"/>
            <a:r>
              <a:rPr lang="de-DE"/>
              <a:t>Add </a:t>
            </a:r>
            <a:r>
              <a:rPr lang="de-DE" err="1"/>
              <a:t>Subtitle</a:t>
            </a:r>
            <a:endParaRPr lang="de-DE"/>
          </a:p>
          <a:p>
            <a:pPr lvl="1"/>
            <a:r>
              <a:rPr lang="de-DE"/>
              <a:t>Add </a:t>
            </a:r>
            <a:r>
              <a:rPr lang="de-DE" err="1"/>
              <a:t>text</a:t>
            </a:r>
            <a:endParaRPr lang="de-DE"/>
          </a:p>
        </p:txBody>
      </p:sp>
      <p:sp>
        <p:nvSpPr>
          <p:cNvPr id="13" name="Textplatzhalter 6">
            <a:extLst>
              <a:ext uri="{FF2B5EF4-FFF2-40B4-BE49-F238E27FC236}">
                <a16:creationId xmlns:a16="http://schemas.microsoft.com/office/drawing/2014/main" id="{E3C3B66A-4447-40CF-A757-53C56CB7A26B}"/>
              </a:ext>
            </a:extLst>
          </p:cNvPr>
          <p:cNvSpPr>
            <a:spLocks noGrp="1"/>
          </p:cNvSpPr>
          <p:nvPr>
            <p:ph type="body" sz="quarter" idx="58" hasCustomPrompt="1"/>
          </p:nvPr>
        </p:nvSpPr>
        <p:spPr>
          <a:xfrm>
            <a:off x="7560000" y="3888000"/>
            <a:ext cx="3768400" cy="590546"/>
          </a:xfrm>
        </p:spPr>
        <p:txBody>
          <a:bodyPr/>
          <a:lstStyle>
            <a:lvl1pPr>
              <a:spcAft>
                <a:spcPts val="0"/>
              </a:spcAft>
              <a:defRPr sz="1800"/>
            </a:lvl1pPr>
            <a:lvl2pPr>
              <a:defRPr sz="1800"/>
            </a:lvl2pPr>
          </a:lstStyle>
          <a:p>
            <a:pPr lvl="0"/>
            <a:r>
              <a:rPr lang="de-DE"/>
              <a:t>Add </a:t>
            </a:r>
            <a:r>
              <a:rPr lang="de-DE" err="1"/>
              <a:t>Subtitle</a:t>
            </a:r>
            <a:endParaRPr lang="de-DE"/>
          </a:p>
          <a:p>
            <a:pPr lvl="1"/>
            <a:r>
              <a:rPr lang="de-DE"/>
              <a:t>Add </a:t>
            </a:r>
            <a:r>
              <a:rPr lang="de-DE" err="1"/>
              <a:t>text</a:t>
            </a:r>
            <a:endParaRPr lang="de-DE"/>
          </a:p>
        </p:txBody>
      </p:sp>
      <p:sp>
        <p:nvSpPr>
          <p:cNvPr id="14" name="Textplatzhalter 6">
            <a:extLst>
              <a:ext uri="{FF2B5EF4-FFF2-40B4-BE49-F238E27FC236}">
                <a16:creationId xmlns:a16="http://schemas.microsoft.com/office/drawing/2014/main" id="{0674336C-8A45-4B0E-890C-A39E1E1D3E34}"/>
              </a:ext>
            </a:extLst>
          </p:cNvPr>
          <p:cNvSpPr>
            <a:spLocks noGrp="1"/>
          </p:cNvSpPr>
          <p:nvPr>
            <p:ph type="body" sz="quarter" idx="59" hasCustomPrompt="1"/>
          </p:nvPr>
        </p:nvSpPr>
        <p:spPr>
          <a:xfrm>
            <a:off x="7560000" y="4644000"/>
            <a:ext cx="3768400" cy="590546"/>
          </a:xfrm>
        </p:spPr>
        <p:txBody>
          <a:bodyPr/>
          <a:lstStyle>
            <a:lvl1pPr>
              <a:spcAft>
                <a:spcPts val="0"/>
              </a:spcAft>
              <a:defRPr sz="1800"/>
            </a:lvl1pPr>
            <a:lvl2pPr>
              <a:defRPr sz="1800"/>
            </a:lvl2pPr>
          </a:lstStyle>
          <a:p>
            <a:pPr lvl="0"/>
            <a:r>
              <a:rPr lang="de-DE"/>
              <a:t>Add </a:t>
            </a:r>
            <a:r>
              <a:rPr lang="de-DE" err="1"/>
              <a:t>Subtitle</a:t>
            </a:r>
            <a:endParaRPr lang="de-DE"/>
          </a:p>
          <a:p>
            <a:pPr lvl="1"/>
            <a:r>
              <a:rPr lang="de-DE"/>
              <a:t>Add </a:t>
            </a:r>
            <a:r>
              <a:rPr lang="de-DE" err="1"/>
              <a:t>text</a:t>
            </a:r>
            <a:endParaRPr lang="de-DE"/>
          </a:p>
        </p:txBody>
      </p:sp>
      <p:sp>
        <p:nvSpPr>
          <p:cNvPr id="15" name="Textplatzhalter 6">
            <a:extLst>
              <a:ext uri="{FF2B5EF4-FFF2-40B4-BE49-F238E27FC236}">
                <a16:creationId xmlns:a16="http://schemas.microsoft.com/office/drawing/2014/main" id="{B18E0164-088C-4E70-B342-DE78F0C5919B}"/>
              </a:ext>
            </a:extLst>
          </p:cNvPr>
          <p:cNvSpPr>
            <a:spLocks noGrp="1"/>
          </p:cNvSpPr>
          <p:nvPr>
            <p:ph type="body" sz="quarter" idx="60" hasCustomPrompt="1"/>
          </p:nvPr>
        </p:nvSpPr>
        <p:spPr>
          <a:xfrm>
            <a:off x="7560000" y="5400000"/>
            <a:ext cx="3768400" cy="590546"/>
          </a:xfrm>
        </p:spPr>
        <p:txBody>
          <a:bodyPr/>
          <a:lstStyle>
            <a:lvl1pPr>
              <a:spcAft>
                <a:spcPts val="0"/>
              </a:spcAft>
              <a:defRPr sz="1800"/>
            </a:lvl1pPr>
            <a:lvl2pPr>
              <a:defRPr sz="1800"/>
            </a:lvl2pPr>
          </a:lstStyle>
          <a:p>
            <a:pPr lvl="0"/>
            <a:r>
              <a:rPr lang="de-DE"/>
              <a:t>Add </a:t>
            </a:r>
            <a:r>
              <a:rPr lang="de-DE" err="1"/>
              <a:t>Subtitle</a:t>
            </a:r>
            <a:endParaRPr lang="de-DE"/>
          </a:p>
          <a:p>
            <a:pPr lvl="1"/>
            <a:r>
              <a:rPr lang="de-DE"/>
              <a:t>Add </a:t>
            </a:r>
            <a:r>
              <a:rPr lang="de-DE" err="1"/>
              <a:t>text</a:t>
            </a:r>
            <a:endParaRPr lang="de-DE"/>
          </a:p>
        </p:txBody>
      </p:sp>
      <p:sp>
        <p:nvSpPr>
          <p:cNvPr id="3" name="SmartArt-Platzhalter 2">
            <a:extLst>
              <a:ext uri="{FF2B5EF4-FFF2-40B4-BE49-F238E27FC236}">
                <a16:creationId xmlns:a16="http://schemas.microsoft.com/office/drawing/2014/main" id="{11F0ABA3-3AEA-4209-9D98-7611E769374E}"/>
              </a:ext>
            </a:extLst>
          </p:cNvPr>
          <p:cNvSpPr>
            <a:spLocks noGrp="1"/>
          </p:cNvSpPr>
          <p:nvPr>
            <p:ph type="dgm" sz="quarter" idx="61"/>
          </p:nvPr>
        </p:nvSpPr>
        <p:spPr>
          <a:xfrm>
            <a:off x="1260000" y="1440000"/>
            <a:ext cx="4680000" cy="4567100"/>
          </a:xfrm>
        </p:spPr>
        <p:txBody>
          <a:bodyPr>
            <a:noAutofit/>
          </a:bodyPr>
          <a:lstStyle>
            <a:lvl1pPr>
              <a:defRPr b="0"/>
            </a:lvl1pPr>
          </a:lstStyle>
          <a:p>
            <a:endParaRPr lang="de-DE"/>
          </a:p>
        </p:txBody>
      </p:sp>
    </p:spTree>
    <p:extLst>
      <p:ext uri="{BB962C8B-B14F-4D97-AF65-F5344CB8AC3E}">
        <p14:creationId xmlns:p14="http://schemas.microsoft.com/office/powerpoint/2010/main" val="4194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II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6742113" y="576000"/>
            <a:ext cx="3308796"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0"/>
            <a:ext cx="5880100" cy="6858000"/>
          </a:xfrm>
          <a:solidFill>
            <a:schemeClr val="bg2"/>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543309" y="1548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543309" y="2340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543309" y="3132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543309" y="3924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543309" y="4716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543309" y="5508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7272557" y="168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512557" y="168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7272558" y="2478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512558" y="2478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7274956" y="3270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514956" y="3270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7274956" y="4062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514956" y="4062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7274956" y="4854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514956" y="4854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7266000" y="564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506000" y="564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6" name="Rechteck 25" hidden="1">
            <a:extLst>
              <a:ext uri="{FF2B5EF4-FFF2-40B4-BE49-F238E27FC236}">
                <a16:creationId xmlns:a16="http://schemas.microsoft.com/office/drawing/2014/main" id="{A921B7E8-4CE1-4D53-B330-12E81BD269AE}"/>
              </a:ext>
            </a:extLst>
          </p:cNvPr>
          <p:cNvSpPr/>
          <p:nvPr userDrawn="1"/>
        </p:nvSpPr>
        <p:spPr>
          <a:xfrm>
            <a:off x="6490800" y="576000"/>
            <a:ext cx="468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r>
              <a:rPr lang="de-DE" sz="4000">
                <a:solidFill>
                  <a:srgbClr val="000000"/>
                </a:solidFill>
                <a:latin typeface="+mj-lt"/>
              </a:rPr>
              <a:t> </a:t>
            </a:r>
          </a:p>
        </p:txBody>
      </p:sp>
    </p:spTree>
    <p:extLst>
      <p:ext uri="{BB962C8B-B14F-4D97-AF65-F5344CB8AC3E}">
        <p14:creationId xmlns:p14="http://schemas.microsoft.com/office/powerpoint/2010/main" val="271630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8" name="Textplatzhalter 2">
            <a:extLst>
              <a:ext uri="{FF2B5EF4-FFF2-40B4-BE49-F238E27FC236}">
                <a16:creationId xmlns:a16="http://schemas.microsoft.com/office/drawing/2014/main" id="{4A5D4B6C-DDF6-4708-A606-6A9E9BE212AA}"/>
              </a:ext>
            </a:extLst>
          </p:cNvPr>
          <p:cNvSpPr>
            <a:spLocks noGrp="1"/>
          </p:cNvSpPr>
          <p:nvPr>
            <p:ph type="body" sz="quarter" idx="19" hasCustomPrompt="1"/>
          </p:nvPr>
        </p:nvSpPr>
        <p:spPr>
          <a:xfrm>
            <a:off x="863600" y="2103438"/>
            <a:ext cx="9187200" cy="3415935"/>
          </a:xfrm>
        </p:spPr>
        <p:txBody>
          <a:bodyPr>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Textplatzhalter 2">
            <a:extLst>
              <a:ext uri="{FF2B5EF4-FFF2-40B4-BE49-F238E27FC236}">
                <a16:creationId xmlns:a16="http://schemas.microsoft.com/office/drawing/2014/main" id="{FEDD9269-8F1E-42ED-A2A6-AA62FE24CEA9}"/>
              </a:ext>
            </a:extLst>
          </p:cNvPr>
          <p:cNvSpPr>
            <a:spLocks noGrp="1"/>
          </p:cNvSpPr>
          <p:nvPr>
            <p:ph type="body" sz="quarter" idx="20" hasCustomPrompt="1"/>
          </p:nvPr>
        </p:nvSpPr>
        <p:spPr>
          <a:xfrm>
            <a:off x="868625" y="5940000"/>
            <a:ext cx="9187309"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6350166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FB129FF7-B1E5-4B15-AAB6-AB91287A1FE3}"/>
              </a:ext>
            </a:extLst>
          </p:cNvPr>
          <p:cNvSpPr>
            <a:spLocks noGrp="1"/>
          </p:cNvSpPr>
          <p:nvPr>
            <p:ph type="title"/>
          </p:nvPr>
        </p:nvSpPr>
        <p:spPr>
          <a:xfrm>
            <a:off x="864000" y="576000"/>
            <a:ext cx="9186909" cy="580019"/>
          </a:xfrm>
          <a:prstGeom prst="rect">
            <a:avLst/>
          </a:prstGeom>
          <a:ln w="31750" cap="rnd">
            <a:noFill/>
          </a:ln>
        </p:spPr>
        <p:txBody>
          <a:bodyPr vert="horz" wrap="square" lIns="0" tIns="0" rIns="0" bIns="0" rtlCol="0" anchor="t">
            <a:noAutofit/>
          </a:bodyPr>
          <a:lstStyle/>
          <a:p>
            <a:pPr marL="0" lvl="0"/>
            <a:r>
              <a:rPr lang="en-US"/>
              <a:t>Click to edit master title</a:t>
            </a:r>
          </a:p>
        </p:txBody>
      </p:sp>
      <p:sp>
        <p:nvSpPr>
          <p:cNvPr id="22" name="Slide Number Placeholder 5">
            <a:extLst>
              <a:ext uri="{FF2B5EF4-FFF2-40B4-BE49-F238E27FC236}">
                <a16:creationId xmlns:a16="http://schemas.microsoft.com/office/drawing/2014/main" id="{D55141D1-026B-4E9F-9F35-94A69C366C13}"/>
              </a:ext>
            </a:extLst>
          </p:cNvPr>
          <p:cNvSpPr txBox="1">
            <a:spLocks/>
          </p:cNvSpPr>
          <p:nvPr userDrawn="1"/>
        </p:nvSpPr>
        <p:spPr>
          <a:xfrm>
            <a:off x="10896885" y="6426000"/>
            <a:ext cx="431800" cy="432000"/>
          </a:xfrm>
          <a:prstGeom prst="rect">
            <a:avLst/>
          </a:prstGeom>
        </p:spPr>
        <p:txBody>
          <a:bodyPr vert="horz" wrap="none" lIns="0" tIns="0" rIns="0" bIns="0" rtlCol="0" anchor="t">
            <a:noAutofit/>
          </a:bodyPr>
          <a:lstStyle>
            <a:defPPr>
              <a:defRPr lang="en-US"/>
            </a:defPPr>
            <a:lvl1pPr marL="0" algn="ctr" defTabSz="914400" rtl="0" eaLnBrk="1" fontAlgn="base"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fld id="{2C5567C4-2333-1843-91D3-E0DA93A2B0CA}" type="slidenum">
              <a:rPr lang="en-US" sz="1000" b="0" i="0" smtClean="0">
                <a:solidFill>
                  <a:srgbClr val="000000"/>
                </a:solidFill>
                <a:latin typeface="SMA Futura Global" panose="020B0502020204020303" pitchFamily="34" charset="-128"/>
                <a:ea typeface="Malgun Gothic" panose="020B0503020000020004" pitchFamily="34" charset="-127"/>
              </a:rPr>
              <a:pPr algn="r" fontAlgn="base"/>
              <a:t>‹#›</a:t>
            </a:fld>
            <a:endParaRPr lang="en-US" sz="1200" b="0" i="0">
              <a:solidFill>
                <a:srgbClr val="000000"/>
              </a:solidFill>
              <a:latin typeface="SMA Futura Global" panose="020B0502020204020303" pitchFamily="34" charset="-128"/>
              <a:ea typeface="Malgun Gothic" panose="020B0503020000020004" pitchFamily="34" charset="-127"/>
            </a:endParaRPr>
          </a:p>
        </p:txBody>
      </p:sp>
      <p:sp>
        <p:nvSpPr>
          <p:cNvPr id="11" name="Footer Placeholder 4">
            <a:extLst>
              <a:ext uri="{FF2B5EF4-FFF2-40B4-BE49-F238E27FC236}">
                <a16:creationId xmlns:a16="http://schemas.microsoft.com/office/drawing/2014/main" id="{9FED3618-36C5-4575-98DB-916B193DE6E9}"/>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2" name="Textplatzhalter 1">
            <a:extLst>
              <a:ext uri="{FF2B5EF4-FFF2-40B4-BE49-F238E27FC236}">
                <a16:creationId xmlns:a16="http://schemas.microsoft.com/office/drawing/2014/main" id="{31B571AA-2DAE-48AB-8C54-FD3913056B22}"/>
              </a:ext>
            </a:extLst>
          </p:cNvPr>
          <p:cNvSpPr>
            <a:spLocks noGrp="1"/>
          </p:cNvSpPr>
          <p:nvPr>
            <p:ph type="body" idx="1"/>
          </p:nvPr>
        </p:nvSpPr>
        <p:spPr>
          <a:xfrm>
            <a:off x="864000" y="2118166"/>
            <a:ext cx="10464400" cy="3415935"/>
          </a:xfrm>
          <a:prstGeom prst="rect">
            <a:avLst/>
          </a:prstGeom>
        </p:spPr>
        <p:txBody>
          <a:bodyPr vert="horz" lIns="0" tIns="0" rIns="0" bIns="0" rtlCol="0">
            <a:spAutoFit/>
          </a:bodyPr>
          <a:lstStyle/>
          <a:p>
            <a:pPr lvl="0"/>
            <a:r>
              <a:rPr lang="en-US"/>
              <a:t>Add Subtitle </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pic>
        <p:nvPicPr>
          <p:cNvPr id="8" name="Logo" descr="Ein Bild, das Zeichnung enthält.&#10;&#10;Automatisch generierte Beschreibung">
            <a:extLst>
              <a:ext uri="{FF2B5EF4-FFF2-40B4-BE49-F238E27FC236}">
                <a16:creationId xmlns:a16="http://schemas.microsoft.com/office/drawing/2014/main" id="{A75B67C7-67F3-44FF-A2B2-FCC9B717AFC5}"/>
              </a:ext>
            </a:extLst>
          </p:cNvPr>
          <p:cNvPicPr>
            <a:picLocks noChangeAspect="1"/>
          </p:cNvPicPr>
          <p:nvPr userDrawn="1"/>
        </p:nvPicPr>
        <p:blipFill>
          <a:blip r:embed="rId81"/>
          <a:stretch>
            <a:fillRect/>
          </a:stretch>
        </p:blipFill>
        <p:spPr>
          <a:xfrm>
            <a:off x="10347277" y="576000"/>
            <a:ext cx="981123" cy="608400"/>
          </a:xfrm>
          <a:prstGeom prst="rect">
            <a:avLst/>
          </a:prstGeom>
        </p:spPr>
      </p:pic>
    </p:spTree>
    <p:extLst>
      <p:ext uri="{BB962C8B-B14F-4D97-AF65-F5344CB8AC3E}">
        <p14:creationId xmlns:p14="http://schemas.microsoft.com/office/powerpoint/2010/main" val="9566125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661" r:id="rId39"/>
    <p:sldLayoutId id="2147483662" r:id="rId40"/>
    <p:sldLayoutId id="2147483663" r:id="rId41"/>
    <p:sldLayoutId id="2147483664" r:id="rId42"/>
    <p:sldLayoutId id="2147483665" r:id="rId43"/>
    <p:sldLayoutId id="2147483666" r:id="rId44"/>
    <p:sldLayoutId id="2147483667" r:id="rId45"/>
    <p:sldLayoutId id="2147483668" r:id="rId46"/>
    <p:sldLayoutId id="2147483669" r:id="rId47"/>
    <p:sldLayoutId id="2147483670" r:id="rId48"/>
    <p:sldLayoutId id="2147483671" r:id="rId49"/>
    <p:sldLayoutId id="2147483672" r:id="rId50"/>
    <p:sldLayoutId id="2147483673" r:id="rId51"/>
    <p:sldLayoutId id="2147483674" r:id="rId52"/>
    <p:sldLayoutId id="2147483675" r:id="rId53"/>
    <p:sldLayoutId id="2147483676" r:id="rId54"/>
    <p:sldLayoutId id="2147483677" r:id="rId55"/>
    <p:sldLayoutId id="2147483678" r:id="rId56"/>
    <p:sldLayoutId id="2147483679" r:id="rId57"/>
    <p:sldLayoutId id="2147483680" r:id="rId58"/>
    <p:sldLayoutId id="2147483681" r:id="rId59"/>
    <p:sldLayoutId id="2147483682" r:id="rId60"/>
    <p:sldLayoutId id="2147483683" r:id="rId61"/>
    <p:sldLayoutId id="2147483684" r:id="rId62"/>
    <p:sldLayoutId id="2147483685" r:id="rId63"/>
    <p:sldLayoutId id="2147483686" r:id="rId64"/>
    <p:sldLayoutId id="2147483687" r:id="rId65"/>
    <p:sldLayoutId id="2147483688" r:id="rId66"/>
    <p:sldLayoutId id="2147483689" r:id="rId67"/>
    <p:sldLayoutId id="2147483690" r:id="rId68"/>
    <p:sldLayoutId id="2147483691" r:id="rId69"/>
    <p:sldLayoutId id="2147483692" r:id="rId70"/>
    <p:sldLayoutId id="2147483693" r:id="rId71"/>
    <p:sldLayoutId id="2147483694" r:id="rId72"/>
    <p:sldLayoutId id="2147483695" r:id="rId73"/>
    <p:sldLayoutId id="2147483696" r:id="rId74"/>
    <p:sldLayoutId id="2147483697" r:id="rId75"/>
    <p:sldLayoutId id="2147483698" r:id="rId76"/>
    <p:sldLayoutId id="2147483702" r:id="rId77"/>
    <p:sldLayoutId id="2147483762" r:id="rId78"/>
    <p:sldLayoutId id="2147483764" r:id="rId79"/>
  </p:sldLayoutIdLst>
  <p:hf hdr="0"/>
  <p:txStyles>
    <p:titleStyle>
      <a:lvl1pPr algn="l" defTabSz="914377" rtl="0" eaLnBrk="1" fontAlgn="base" latinLnBrk="0" hangingPunct="1">
        <a:lnSpc>
          <a:spcPct val="101000"/>
        </a:lnSpc>
        <a:spcBef>
          <a:spcPct val="0"/>
        </a:spcBef>
        <a:buNone/>
        <a:defRPr lang="en-US" sz="2800" b="0" i="0" kern="1200" cap="none" baseline="0" dirty="0" smtClean="0">
          <a:solidFill>
            <a:srgbClr val="000000"/>
          </a:solidFill>
          <a:latin typeface="SMA Futura Global" panose="020B0502020204020303" pitchFamily="34" charset="-128"/>
          <a:ea typeface="Malgun Gothic Semilight" panose="020B0502040204020203" pitchFamily="34" charset="-128"/>
          <a:cs typeface="Malgun Gothic Semilight" panose="020B0502040204020203" pitchFamily="34" charset="-128"/>
        </a:defRPr>
      </a:lvl1pPr>
    </p:titleStyle>
    <p:body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7" pos="9475">
          <p15:clr>
            <a:srgbClr val="C35EA4"/>
          </p15:clr>
        </p15:guide>
        <p15:guide id="24" pos="7136">
          <p15:clr>
            <a:srgbClr val="C35EA4"/>
          </p15:clr>
        </p15:guide>
        <p15:guide id="25" pos="544">
          <p15:clr>
            <a:srgbClr val="C35EA4"/>
          </p15:clr>
        </p15:guide>
        <p15:guide id="40" orient="horz" pos="1804">
          <p15:clr>
            <a:srgbClr val="FDE53C"/>
          </p15:clr>
        </p15:guide>
        <p15:guide id="42" orient="horz" pos="362">
          <p15:clr>
            <a:srgbClr val="C35EA4"/>
          </p15:clr>
        </p15:guide>
        <p15:guide id="45" orient="horz" pos="4048">
          <p15:clr>
            <a:srgbClr val="C35EA4"/>
          </p15:clr>
        </p15:guide>
        <p15:guide id="49" orient="horz" pos="3776">
          <p15:clr>
            <a:srgbClr val="FDE53C"/>
          </p15:clr>
        </p15:guide>
        <p15:guide id="50" pos="3840">
          <p15:clr>
            <a:srgbClr val="FDE53C"/>
          </p15:clr>
        </p15:guide>
        <p15:guide id="51" pos="3704">
          <p15:clr>
            <a:srgbClr val="FDE53C"/>
          </p15:clr>
        </p15:guide>
        <p15:guide id="52" pos="3976">
          <p15:clr>
            <a:srgbClr val="FDE53C"/>
          </p15:clr>
        </p15:guide>
        <p15:guide id="53" pos="2560">
          <p15:clr>
            <a:srgbClr val="FDE53C"/>
          </p15:clr>
        </p15:guide>
        <p15:guide id="54" pos="2833">
          <p15:clr>
            <a:srgbClr val="FDE53C"/>
          </p15:clr>
        </p15:guide>
        <p15:guide id="55" pos="4847">
          <p15:clr>
            <a:srgbClr val="FDE53C"/>
          </p15:clr>
        </p15:guide>
        <p15:guide id="56" pos="5120">
          <p15:clr>
            <a:srgbClr val="FDE53C"/>
          </p15:clr>
        </p15:guide>
        <p15:guide id="57" pos="2693">
          <p15:clr>
            <a:srgbClr val="FDE53C"/>
          </p15:clr>
        </p15:guide>
        <p15:guide id="58" pos="4987">
          <p15:clr>
            <a:srgbClr val="FDE53C"/>
          </p15:clr>
        </p15:guide>
        <p15:guide id="60" pos="5433">
          <p15:clr>
            <a:srgbClr val="5ACBF0"/>
          </p15:clr>
        </p15:guide>
        <p15:guide id="61" orient="horz" pos="1325">
          <p15:clr>
            <a:srgbClr val="FDE53C"/>
          </p15:clr>
        </p15:guide>
        <p15:guide id="62" orient="horz" pos="2032">
          <p15:clr>
            <a:srgbClr val="5ACBF0"/>
          </p15:clr>
        </p15:guide>
        <p15:guide id="63" pos="424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nationalgrideso.com/industry-information/balancing-services/pathfinders/noa-stability-pathfinder#Phase-2-(concluded)" TargetMode="Externa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Himmel, Wasser, draußen, Natur enthält.&#10;&#10;Automatisch generierte Beschreibung">
            <a:extLst>
              <a:ext uri="{FF2B5EF4-FFF2-40B4-BE49-F238E27FC236}">
                <a16:creationId xmlns:a16="http://schemas.microsoft.com/office/drawing/2014/main" id="{900BCF20-50EC-450A-A0E2-23172E27A2B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7" b="7"/>
          <a:stretch>
            <a:fillRect/>
          </a:stretch>
        </p:blipFill>
        <p:spPr>
          <a:xfrm>
            <a:off x="0" y="-9927"/>
            <a:ext cx="12193200" cy="6858000"/>
          </a:xfrm>
        </p:spPr>
      </p:pic>
      <p:pic>
        <p:nvPicPr>
          <p:cNvPr id="4" name="Grafik 3">
            <a:extLst>
              <a:ext uri="{FF2B5EF4-FFF2-40B4-BE49-F238E27FC236}">
                <a16:creationId xmlns:a16="http://schemas.microsoft.com/office/drawing/2014/main" id="{BDD97ADF-59BB-459D-9865-D66342E5AF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61000" y="171"/>
            <a:ext cx="8931000" cy="6857657"/>
          </a:xfrm>
          <a:prstGeom prst="rect">
            <a:avLst/>
          </a:prstGeom>
        </p:spPr>
      </p:pic>
      <p:sp>
        <p:nvSpPr>
          <p:cNvPr id="7" name="Textfeld 6">
            <a:extLst>
              <a:ext uri="{FF2B5EF4-FFF2-40B4-BE49-F238E27FC236}">
                <a16:creationId xmlns:a16="http://schemas.microsoft.com/office/drawing/2014/main" id="{A10AA3D2-4236-480E-A975-FA6B5F8F5B6B}"/>
              </a:ext>
            </a:extLst>
          </p:cNvPr>
          <p:cNvSpPr txBox="1"/>
          <p:nvPr/>
        </p:nvSpPr>
        <p:spPr>
          <a:xfrm>
            <a:off x="613280" y="3655214"/>
            <a:ext cx="10224558" cy="2138328"/>
          </a:xfrm>
          <a:prstGeom prst="rect">
            <a:avLst/>
          </a:prstGeom>
          <a:noFill/>
        </p:spPr>
        <p:txBody>
          <a:bodyPr wrap="square" lIns="0" tIns="108000" rIns="0" bIns="0" rtlCol="0" anchor="t">
            <a:sp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SMA Futura Global"/>
                <a:ea typeface="SMA Futura Global"/>
                <a:cs typeface="SMA Futura Global"/>
              </a:rPr>
              <a:t>ERCOT IBRWG </a:t>
            </a:r>
            <a:r>
              <a:rPr lang="en-US" sz="3600" b="1" dirty="0">
                <a:solidFill>
                  <a:schemeClr val="bg1"/>
                </a:solidFill>
                <a:latin typeface="SMA Futura Global"/>
                <a:ea typeface="SMA Futura Global"/>
                <a:cs typeface="SMA Futura Global"/>
              </a:rPr>
              <a:t>March</a:t>
            </a:r>
            <a:r>
              <a:rPr kumimoji="0" lang="en-US" sz="3600" b="1" i="0" u="none" strike="noStrike" kern="1200" cap="none" spc="0" normalizeH="0" baseline="0" noProof="0" dirty="0">
                <a:ln>
                  <a:noFill/>
                </a:ln>
                <a:solidFill>
                  <a:schemeClr val="bg1"/>
                </a:solidFill>
                <a:effectLst/>
                <a:uLnTx/>
                <a:uFillTx/>
                <a:latin typeface="SMA Futura Global"/>
                <a:ea typeface="SMA Futura Global"/>
                <a:cs typeface="SMA Futura Global"/>
              </a:rPr>
              <a:t> 2024 </a:t>
            </a:r>
          </a:p>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SMA Futura Global"/>
                <a:ea typeface="SMA Futura Global"/>
                <a:cs typeface="SMA Futura Global"/>
              </a:rPr>
              <a:t>Grid Forming Inverter Specifications and Capabilities</a:t>
            </a:r>
            <a:endParaRPr lang="en-US" sz="4000" b="1" dirty="0">
              <a:solidFill>
                <a:schemeClr val="bg1"/>
              </a:solidFill>
              <a:latin typeface="SMA Futura Global"/>
              <a:ea typeface="SMA Futura Global"/>
              <a:cs typeface="SMA Futura Global"/>
            </a:endParaRPr>
          </a:p>
          <a:p>
            <a:pPr marL="0" marR="0" lvl="0" indent="0" algn="l" defTabSz="914400" rtl="0" eaLnBrk="1" fontAlgn="auto" latinLnBrk="0" hangingPunct="1">
              <a:lnSpc>
                <a:spcPct val="90000"/>
              </a:lnSpc>
              <a:spcBef>
                <a:spcPts val="0"/>
              </a:spcBef>
              <a:spcAft>
                <a:spcPts val="1000"/>
              </a:spcAft>
              <a:buClrTx/>
              <a:buSzTx/>
              <a:buFontTx/>
              <a:buNone/>
              <a:tabLst/>
              <a:defRPr/>
            </a:pPr>
            <a:r>
              <a:rPr lang="en-US" sz="2000" b="1" dirty="0">
                <a:solidFill>
                  <a:schemeClr val="bg1"/>
                </a:solidFill>
                <a:latin typeface="SMA Futura Global"/>
                <a:ea typeface="SMA Futura Global"/>
                <a:cs typeface="SMA Futura Global"/>
              </a:rPr>
              <a:t>Frank Berring | Head of Business Development</a:t>
            </a:r>
            <a:endParaRPr kumimoji="0" lang="en-US" sz="2000" b="1" i="0" u="none" strike="noStrike" kern="1200" cap="none" spc="0" normalizeH="0" baseline="0" noProof="0" dirty="0">
              <a:ln>
                <a:noFill/>
              </a:ln>
              <a:solidFill>
                <a:schemeClr val="bg1"/>
              </a:solidFill>
              <a:effectLst/>
              <a:uLnTx/>
              <a:uFillTx/>
              <a:latin typeface="SMA Futura Global"/>
              <a:ea typeface="SMA Futura Global"/>
              <a:cs typeface="SMA Futura Global"/>
            </a:endParaRPr>
          </a:p>
        </p:txBody>
      </p:sp>
      <p:pic>
        <p:nvPicPr>
          <p:cNvPr id="6" name="Logo" descr="Ein Bild, das Zeichnung enthält.&#10;&#10;Automatisch generierte Beschreibung">
            <a:extLst>
              <a:ext uri="{FF2B5EF4-FFF2-40B4-BE49-F238E27FC236}">
                <a16:creationId xmlns:a16="http://schemas.microsoft.com/office/drawing/2014/main" id="{FB84D4CC-A5DE-4101-B100-85563C8F9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7277" y="576000"/>
            <a:ext cx="981123" cy="608400"/>
          </a:xfrm>
          <a:prstGeom prst="rect">
            <a:avLst/>
          </a:prstGeom>
        </p:spPr>
      </p:pic>
      <p:sp>
        <p:nvSpPr>
          <p:cNvPr id="2" name="Textfeld 1">
            <a:extLst>
              <a:ext uri="{FF2B5EF4-FFF2-40B4-BE49-F238E27FC236}">
                <a16:creationId xmlns:a16="http://schemas.microsoft.com/office/drawing/2014/main" id="{FAB9507D-0D0A-4D44-AA80-7633B8F0AA1B}"/>
              </a:ext>
            </a:extLst>
          </p:cNvPr>
          <p:cNvSpPr txBox="1"/>
          <p:nvPr/>
        </p:nvSpPr>
        <p:spPr>
          <a:xfrm>
            <a:off x="622747" y="6265314"/>
            <a:ext cx="1597810" cy="284180"/>
          </a:xfrm>
          <a:prstGeom prst="rect">
            <a:avLst/>
          </a:prstGeom>
          <a:noFill/>
        </p:spPr>
        <p:txBody>
          <a:bodyPr wrap="none" lIns="0" tIns="0" rIns="0" bIns="0" rtlCol="0" anchor="t">
            <a:spAutoFit/>
          </a:bodyPr>
          <a:lstStyle/>
          <a:p>
            <a:pPr algn="l">
              <a:lnSpc>
                <a:spcPct val="110000"/>
              </a:lnSpc>
              <a:spcAft>
                <a:spcPts val="600"/>
              </a:spcAft>
              <a:buClr>
                <a:schemeClr val="accent2"/>
              </a:buClr>
            </a:pPr>
            <a:r>
              <a:rPr lang="es-ES" b="1" dirty="0">
                <a:solidFill>
                  <a:schemeClr val="bg1"/>
                </a:solidFill>
                <a:latin typeface="+mj-lt"/>
              </a:rPr>
              <a:t>March 08, 2024</a:t>
            </a:r>
            <a:endParaRPr lang="de-DE" b="1" dirty="0">
              <a:solidFill>
                <a:schemeClr val="bg1"/>
              </a:solidFill>
              <a:latin typeface="+mj-lt"/>
            </a:endParaRPr>
          </a:p>
        </p:txBody>
      </p:sp>
    </p:spTree>
    <p:custDataLst>
      <p:tags r:id="rId1"/>
    </p:custDataLst>
    <p:extLst>
      <p:ext uri="{BB962C8B-B14F-4D97-AF65-F5344CB8AC3E}">
        <p14:creationId xmlns:p14="http://schemas.microsoft.com/office/powerpoint/2010/main" val="97542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8ECCCD3-14F1-4902-9D31-1F3CE6D98E36}"/>
              </a:ext>
            </a:extLst>
          </p:cNvPr>
          <p:cNvSpPr>
            <a:spLocks noGrp="1"/>
          </p:cNvSpPr>
          <p:nvPr>
            <p:ph type="title"/>
          </p:nvPr>
        </p:nvSpPr>
        <p:spPr/>
        <p:txBody>
          <a:bodyPr/>
          <a:lstStyle/>
          <a:p>
            <a:r>
              <a:rPr lang="de-DE" dirty="0"/>
              <a:t>Designing for Stability Services</a:t>
            </a:r>
            <a:br>
              <a:rPr lang="de-DE" dirty="0"/>
            </a:br>
            <a:r>
              <a:rPr lang="de-DE" dirty="0"/>
              <a:t>Inertia and SCL</a:t>
            </a:r>
          </a:p>
        </p:txBody>
      </p:sp>
      <p:sp>
        <p:nvSpPr>
          <p:cNvPr id="15" name="Textfeld 14">
            <a:extLst>
              <a:ext uri="{FF2B5EF4-FFF2-40B4-BE49-F238E27FC236}">
                <a16:creationId xmlns:a16="http://schemas.microsoft.com/office/drawing/2014/main" id="{C10B410C-F753-35FB-CF62-1DBF11FDA9BF}"/>
              </a:ext>
            </a:extLst>
          </p:cNvPr>
          <p:cNvSpPr txBox="1"/>
          <p:nvPr/>
        </p:nvSpPr>
        <p:spPr>
          <a:xfrm>
            <a:off x="4072565" y="1356123"/>
            <a:ext cx="956287" cy="531927"/>
          </a:xfrm>
          <a:prstGeom prst="rect">
            <a:avLst/>
          </a:prstGeom>
          <a:noFill/>
        </p:spPr>
        <p:txBody>
          <a:bodyPr wrap="none" lIns="0" tIns="108000" rIns="0" bIns="0" rtlCol="0">
            <a:spAutoFit/>
          </a:bodyPr>
          <a:lstStyle/>
          <a:p>
            <a:pPr algn="l">
              <a:lnSpc>
                <a:spcPts val="1700"/>
              </a:lnSpc>
            </a:pPr>
            <a:r>
              <a:rPr lang="de-DE" sz="1300" dirty="0">
                <a:solidFill>
                  <a:schemeClr val="tx2"/>
                </a:solidFill>
              </a:rPr>
              <a:t>Standard BESS</a:t>
            </a:r>
          </a:p>
          <a:p>
            <a:pPr algn="l">
              <a:lnSpc>
                <a:spcPts val="1700"/>
              </a:lnSpc>
            </a:pPr>
            <a:r>
              <a:rPr lang="en-GB" sz="1300" dirty="0">
                <a:solidFill>
                  <a:schemeClr val="tx2"/>
                </a:solidFill>
              </a:rPr>
              <a:t>Inertia ready </a:t>
            </a:r>
            <a:endParaRPr lang="de-DE" sz="1300" dirty="0">
              <a:solidFill>
                <a:schemeClr val="tx2"/>
              </a:solidFill>
            </a:endParaRPr>
          </a:p>
        </p:txBody>
      </p:sp>
      <p:sp>
        <p:nvSpPr>
          <p:cNvPr id="20" name="Textfeld 19">
            <a:extLst>
              <a:ext uri="{FF2B5EF4-FFF2-40B4-BE49-F238E27FC236}">
                <a16:creationId xmlns:a16="http://schemas.microsoft.com/office/drawing/2014/main" id="{00E94CC9-4D07-3484-0E4C-424A550C802C}"/>
              </a:ext>
            </a:extLst>
          </p:cNvPr>
          <p:cNvSpPr txBox="1"/>
          <p:nvPr/>
        </p:nvSpPr>
        <p:spPr>
          <a:xfrm>
            <a:off x="6828305" y="1316904"/>
            <a:ext cx="1973682" cy="749936"/>
          </a:xfrm>
          <a:prstGeom prst="rect">
            <a:avLst/>
          </a:prstGeom>
          <a:noFill/>
        </p:spPr>
        <p:txBody>
          <a:bodyPr wrap="none" lIns="0" tIns="108000" rIns="0" bIns="0" rtlCol="0">
            <a:spAutoFit/>
          </a:bodyPr>
          <a:lstStyle/>
          <a:p>
            <a:pPr algn="l">
              <a:lnSpc>
                <a:spcPts val="1700"/>
              </a:lnSpc>
            </a:pPr>
            <a:r>
              <a:rPr lang="de-DE" sz="1300" dirty="0" err="1">
                <a:solidFill>
                  <a:schemeClr val="tx2"/>
                </a:solidFill>
              </a:rPr>
              <a:t>Advanced</a:t>
            </a:r>
            <a:r>
              <a:rPr lang="de-DE" sz="1300" dirty="0">
                <a:solidFill>
                  <a:schemeClr val="tx2"/>
                </a:solidFill>
              </a:rPr>
              <a:t> BESS</a:t>
            </a:r>
          </a:p>
          <a:p>
            <a:pPr>
              <a:lnSpc>
                <a:spcPts val="1700"/>
              </a:lnSpc>
            </a:pPr>
            <a:r>
              <a:rPr lang="en-GB" sz="1300" dirty="0">
                <a:solidFill>
                  <a:schemeClr val="tx2"/>
                </a:solidFill>
              </a:rPr>
              <a:t>Inertia &amp; SCL boost (oversized)</a:t>
            </a:r>
          </a:p>
          <a:p>
            <a:pPr algn="l">
              <a:lnSpc>
                <a:spcPts val="1700"/>
              </a:lnSpc>
            </a:pPr>
            <a:endParaRPr lang="de-DE" sz="1300" dirty="0">
              <a:solidFill>
                <a:schemeClr val="tx2"/>
              </a:solidFill>
            </a:endParaRPr>
          </a:p>
        </p:txBody>
      </p:sp>
      <p:grpSp>
        <p:nvGrpSpPr>
          <p:cNvPr id="53" name="Gruppieren 52">
            <a:extLst>
              <a:ext uri="{FF2B5EF4-FFF2-40B4-BE49-F238E27FC236}">
                <a16:creationId xmlns:a16="http://schemas.microsoft.com/office/drawing/2014/main" id="{E639B892-FBA6-2791-F8A1-9BF0073A3E74}"/>
              </a:ext>
            </a:extLst>
          </p:cNvPr>
          <p:cNvGrpSpPr/>
          <p:nvPr/>
        </p:nvGrpSpPr>
        <p:grpSpPr>
          <a:xfrm>
            <a:off x="4031761" y="3501020"/>
            <a:ext cx="936471" cy="1886452"/>
            <a:chOff x="4497388" y="3695325"/>
            <a:chExt cx="894432" cy="2025389"/>
          </a:xfrm>
        </p:grpSpPr>
        <p:sp>
          <p:nvSpPr>
            <p:cNvPr id="19" name="Rechteck 18">
              <a:extLst>
                <a:ext uri="{FF2B5EF4-FFF2-40B4-BE49-F238E27FC236}">
                  <a16:creationId xmlns:a16="http://schemas.microsoft.com/office/drawing/2014/main" id="{63E74F7B-415A-B123-8011-C8684A4CA03F}"/>
                </a:ext>
              </a:extLst>
            </p:cNvPr>
            <p:cNvSpPr/>
            <p:nvPr/>
          </p:nvSpPr>
          <p:spPr>
            <a:xfrm>
              <a:off x="4497388" y="3695325"/>
              <a:ext cx="385099" cy="2025389"/>
            </a:xfrm>
            <a:prstGeom prst="rect">
              <a:avLst/>
            </a:prstGeom>
            <a:solidFill>
              <a:schemeClr val="tx2">
                <a:lumMod val="20000"/>
                <a:lumOff val="80000"/>
                <a:alpha val="32000"/>
              </a:schemeClr>
            </a:solidFill>
            <a:ln w="38100" cap="rnd">
              <a:solidFill>
                <a:schemeClr val="tx2"/>
              </a:solidFill>
              <a:bevel/>
              <a:extLst>
                <a:ext uri="{C807C97D-BFC1-408E-A445-0C87EB9F89A2}">
                  <ask:lineSketchStyleProps xmlns:ask="http://schemas.microsoft.com/office/drawing/2018/sketchyshapes" sd="981765707">
                    <a:custGeom>
                      <a:avLst/>
                      <a:gdLst>
                        <a:gd name="connsiteX0" fmla="*/ 0 w 385099"/>
                        <a:gd name="connsiteY0" fmla="*/ 0 h 1960020"/>
                        <a:gd name="connsiteX1" fmla="*/ 385099 w 385099"/>
                        <a:gd name="connsiteY1" fmla="*/ 0 h 1960020"/>
                        <a:gd name="connsiteX2" fmla="*/ 385099 w 385099"/>
                        <a:gd name="connsiteY2" fmla="*/ 633740 h 1960020"/>
                        <a:gd name="connsiteX3" fmla="*/ 385099 w 385099"/>
                        <a:gd name="connsiteY3" fmla="*/ 1247879 h 1960020"/>
                        <a:gd name="connsiteX4" fmla="*/ 385099 w 385099"/>
                        <a:gd name="connsiteY4" fmla="*/ 1960020 h 1960020"/>
                        <a:gd name="connsiteX5" fmla="*/ 0 w 385099"/>
                        <a:gd name="connsiteY5" fmla="*/ 1960020 h 1960020"/>
                        <a:gd name="connsiteX6" fmla="*/ 0 w 385099"/>
                        <a:gd name="connsiteY6" fmla="*/ 1267480 h 1960020"/>
                        <a:gd name="connsiteX7" fmla="*/ 0 w 385099"/>
                        <a:gd name="connsiteY7" fmla="*/ 633740 h 1960020"/>
                        <a:gd name="connsiteX8" fmla="*/ 0 w 385099"/>
                        <a:gd name="connsiteY8" fmla="*/ 0 h 19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960020" fill="none" extrusionOk="0">
                          <a:moveTo>
                            <a:pt x="0" y="0"/>
                          </a:moveTo>
                          <a:cubicBezTo>
                            <a:pt x="159381" y="18031"/>
                            <a:pt x="305101" y="-558"/>
                            <a:pt x="385099" y="0"/>
                          </a:cubicBezTo>
                          <a:cubicBezTo>
                            <a:pt x="384974" y="294585"/>
                            <a:pt x="415205" y="431706"/>
                            <a:pt x="385099" y="633740"/>
                          </a:cubicBezTo>
                          <a:cubicBezTo>
                            <a:pt x="354993" y="835774"/>
                            <a:pt x="399181" y="1031262"/>
                            <a:pt x="385099" y="1247879"/>
                          </a:cubicBezTo>
                          <a:cubicBezTo>
                            <a:pt x="371017" y="1464496"/>
                            <a:pt x="388538" y="1635707"/>
                            <a:pt x="385099" y="1960020"/>
                          </a:cubicBezTo>
                          <a:cubicBezTo>
                            <a:pt x="250958" y="1963230"/>
                            <a:pt x="100678" y="1962800"/>
                            <a:pt x="0" y="1960020"/>
                          </a:cubicBezTo>
                          <a:cubicBezTo>
                            <a:pt x="13186" y="1643038"/>
                            <a:pt x="-31164" y="1410685"/>
                            <a:pt x="0" y="1267480"/>
                          </a:cubicBezTo>
                          <a:cubicBezTo>
                            <a:pt x="31164" y="1124275"/>
                            <a:pt x="-6045" y="788820"/>
                            <a:pt x="0" y="633740"/>
                          </a:cubicBezTo>
                          <a:cubicBezTo>
                            <a:pt x="6045" y="478660"/>
                            <a:pt x="-31484" y="315389"/>
                            <a:pt x="0" y="0"/>
                          </a:cubicBezTo>
                          <a:close/>
                        </a:path>
                        <a:path w="385099" h="1960020" stroke="0" extrusionOk="0">
                          <a:moveTo>
                            <a:pt x="0" y="0"/>
                          </a:moveTo>
                          <a:cubicBezTo>
                            <a:pt x="123779" y="-7401"/>
                            <a:pt x="205278" y="14481"/>
                            <a:pt x="385099" y="0"/>
                          </a:cubicBezTo>
                          <a:cubicBezTo>
                            <a:pt x="396876" y="280750"/>
                            <a:pt x="375083" y="424565"/>
                            <a:pt x="385099" y="653340"/>
                          </a:cubicBezTo>
                          <a:cubicBezTo>
                            <a:pt x="395115" y="882115"/>
                            <a:pt x="384111" y="1103681"/>
                            <a:pt x="385099" y="1345880"/>
                          </a:cubicBezTo>
                          <a:cubicBezTo>
                            <a:pt x="386087" y="1588079"/>
                            <a:pt x="411335" y="1822238"/>
                            <a:pt x="385099" y="1960020"/>
                          </a:cubicBezTo>
                          <a:cubicBezTo>
                            <a:pt x="217163" y="1940958"/>
                            <a:pt x="181777" y="1944557"/>
                            <a:pt x="0" y="1960020"/>
                          </a:cubicBezTo>
                          <a:cubicBezTo>
                            <a:pt x="8804" y="1719871"/>
                            <a:pt x="-5341" y="1587521"/>
                            <a:pt x="0" y="1345880"/>
                          </a:cubicBezTo>
                          <a:cubicBezTo>
                            <a:pt x="5341" y="1104239"/>
                            <a:pt x="-25903" y="989938"/>
                            <a:pt x="0" y="692540"/>
                          </a:cubicBezTo>
                          <a:cubicBezTo>
                            <a:pt x="25903" y="395142"/>
                            <a:pt x="-11527" y="30788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12" name="Rechteck 11">
              <a:extLst>
                <a:ext uri="{FF2B5EF4-FFF2-40B4-BE49-F238E27FC236}">
                  <a16:creationId xmlns:a16="http://schemas.microsoft.com/office/drawing/2014/main" id="{B20C1662-1C23-B25E-9196-CB2B8DAD8E58}"/>
                </a:ext>
              </a:extLst>
            </p:cNvPr>
            <p:cNvSpPr/>
            <p:nvPr/>
          </p:nvSpPr>
          <p:spPr>
            <a:xfrm>
              <a:off x="5006721" y="3695325"/>
              <a:ext cx="385099" cy="2025389"/>
            </a:xfrm>
            <a:prstGeom prst="rect">
              <a:avLst/>
            </a:prstGeom>
            <a:solidFill>
              <a:schemeClr val="tx2">
                <a:lumMod val="20000"/>
                <a:lumOff val="80000"/>
                <a:alpha val="32000"/>
              </a:schemeClr>
            </a:solidFill>
            <a:ln w="38100" cap="rnd">
              <a:solidFill>
                <a:srgbClr val="7030A0"/>
              </a:solidFill>
              <a:bevel/>
              <a:extLst>
                <a:ext uri="{C807C97D-BFC1-408E-A445-0C87EB9F89A2}">
                  <ask:lineSketchStyleProps xmlns:ask="http://schemas.microsoft.com/office/drawing/2018/sketchyshapes" sd="981765707">
                    <a:custGeom>
                      <a:avLst/>
                      <a:gdLst>
                        <a:gd name="connsiteX0" fmla="*/ 0 w 385099"/>
                        <a:gd name="connsiteY0" fmla="*/ 0 h 1960020"/>
                        <a:gd name="connsiteX1" fmla="*/ 385099 w 385099"/>
                        <a:gd name="connsiteY1" fmla="*/ 0 h 1960020"/>
                        <a:gd name="connsiteX2" fmla="*/ 385099 w 385099"/>
                        <a:gd name="connsiteY2" fmla="*/ 633740 h 1960020"/>
                        <a:gd name="connsiteX3" fmla="*/ 385099 w 385099"/>
                        <a:gd name="connsiteY3" fmla="*/ 1247879 h 1960020"/>
                        <a:gd name="connsiteX4" fmla="*/ 385099 w 385099"/>
                        <a:gd name="connsiteY4" fmla="*/ 1960020 h 1960020"/>
                        <a:gd name="connsiteX5" fmla="*/ 0 w 385099"/>
                        <a:gd name="connsiteY5" fmla="*/ 1960020 h 1960020"/>
                        <a:gd name="connsiteX6" fmla="*/ 0 w 385099"/>
                        <a:gd name="connsiteY6" fmla="*/ 1267480 h 1960020"/>
                        <a:gd name="connsiteX7" fmla="*/ 0 w 385099"/>
                        <a:gd name="connsiteY7" fmla="*/ 633740 h 1960020"/>
                        <a:gd name="connsiteX8" fmla="*/ 0 w 385099"/>
                        <a:gd name="connsiteY8" fmla="*/ 0 h 19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960020" fill="none" extrusionOk="0">
                          <a:moveTo>
                            <a:pt x="0" y="0"/>
                          </a:moveTo>
                          <a:cubicBezTo>
                            <a:pt x="159381" y="18031"/>
                            <a:pt x="305101" y="-558"/>
                            <a:pt x="385099" y="0"/>
                          </a:cubicBezTo>
                          <a:cubicBezTo>
                            <a:pt x="384974" y="294585"/>
                            <a:pt x="415205" y="431706"/>
                            <a:pt x="385099" y="633740"/>
                          </a:cubicBezTo>
                          <a:cubicBezTo>
                            <a:pt x="354993" y="835774"/>
                            <a:pt x="399181" y="1031262"/>
                            <a:pt x="385099" y="1247879"/>
                          </a:cubicBezTo>
                          <a:cubicBezTo>
                            <a:pt x="371017" y="1464496"/>
                            <a:pt x="388538" y="1635707"/>
                            <a:pt x="385099" y="1960020"/>
                          </a:cubicBezTo>
                          <a:cubicBezTo>
                            <a:pt x="250958" y="1963230"/>
                            <a:pt x="100678" y="1962800"/>
                            <a:pt x="0" y="1960020"/>
                          </a:cubicBezTo>
                          <a:cubicBezTo>
                            <a:pt x="13186" y="1643038"/>
                            <a:pt x="-31164" y="1410685"/>
                            <a:pt x="0" y="1267480"/>
                          </a:cubicBezTo>
                          <a:cubicBezTo>
                            <a:pt x="31164" y="1124275"/>
                            <a:pt x="-6045" y="788820"/>
                            <a:pt x="0" y="633740"/>
                          </a:cubicBezTo>
                          <a:cubicBezTo>
                            <a:pt x="6045" y="478660"/>
                            <a:pt x="-31484" y="315389"/>
                            <a:pt x="0" y="0"/>
                          </a:cubicBezTo>
                          <a:close/>
                        </a:path>
                        <a:path w="385099" h="1960020" stroke="0" extrusionOk="0">
                          <a:moveTo>
                            <a:pt x="0" y="0"/>
                          </a:moveTo>
                          <a:cubicBezTo>
                            <a:pt x="123779" y="-7401"/>
                            <a:pt x="205278" y="14481"/>
                            <a:pt x="385099" y="0"/>
                          </a:cubicBezTo>
                          <a:cubicBezTo>
                            <a:pt x="396876" y="280750"/>
                            <a:pt x="375083" y="424565"/>
                            <a:pt x="385099" y="653340"/>
                          </a:cubicBezTo>
                          <a:cubicBezTo>
                            <a:pt x="395115" y="882115"/>
                            <a:pt x="384111" y="1103681"/>
                            <a:pt x="385099" y="1345880"/>
                          </a:cubicBezTo>
                          <a:cubicBezTo>
                            <a:pt x="386087" y="1588079"/>
                            <a:pt x="411335" y="1822238"/>
                            <a:pt x="385099" y="1960020"/>
                          </a:cubicBezTo>
                          <a:cubicBezTo>
                            <a:pt x="217163" y="1940958"/>
                            <a:pt x="181777" y="1944557"/>
                            <a:pt x="0" y="1960020"/>
                          </a:cubicBezTo>
                          <a:cubicBezTo>
                            <a:pt x="8804" y="1719871"/>
                            <a:pt x="-5341" y="1587521"/>
                            <a:pt x="0" y="1345880"/>
                          </a:cubicBezTo>
                          <a:cubicBezTo>
                            <a:pt x="5341" y="1104239"/>
                            <a:pt x="-25903" y="989938"/>
                            <a:pt x="0" y="692540"/>
                          </a:cubicBezTo>
                          <a:cubicBezTo>
                            <a:pt x="25903" y="395142"/>
                            <a:pt x="-11527" y="30788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21" name="Textfeld 20">
              <a:extLst>
                <a:ext uri="{FF2B5EF4-FFF2-40B4-BE49-F238E27FC236}">
                  <a16:creationId xmlns:a16="http://schemas.microsoft.com/office/drawing/2014/main" id="{7A7AAC75-95F0-3BB3-980B-BED3EA126D7B}"/>
                </a:ext>
              </a:extLst>
            </p:cNvPr>
            <p:cNvSpPr txBox="1"/>
            <p:nvPr/>
          </p:nvSpPr>
          <p:spPr>
            <a:xfrm>
              <a:off x="4527431" y="4570271"/>
              <a:ext cx="318866" cy="1131709"/>
            </a:xfrm>
            <a:prstGeom prst="rect">
              <a:avLst/>
            </a:prstGeom>
            <a:noFill/>
            <a:ln w="28575">
              <a:solidFill>
                <a:schemeClr val="accent1">
                  <a:lumMod val="40000"/>
                  <a:lumOff val="60000"/>
                </a:schemeClr>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23" name="Textfeld 22">
              <a:extLst>
                <a:ext uri="{FF2B5EF4-FFF2-40B4-BE49-F238E27FC236}">
                  <a16:creationId xmlns:a16="http://schemas.microsoft.com/office/drawing/2014/main" id="{B076CBD3-4D4A-CFF6-53D3-FFE72B61AA89}"/>
                </a:ext>
              </a:extLst>
            </p:cNvPr>
            <p:cNvSpPr txBox="1"/>
            <p:nvPr/>
          </p:nvSpPr>
          <p:spPr>
            <a:xfrm>
              <a:off x="4527431" y="3718443"/>
              <a:ext cx="318866" cy="829869"/>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24" name="Pfeil: nach oben und unten 23">
              <a:extLst>
                <a:ext uri="{FF2B5EF4-FFF2-40B4-BE49-F238E27FC236}">
                  <a16:creationId xmlns:a16="http://schemas.microsoft.com/office/drawing/2014/main" id="{BBBB533C-ED83-7A67-EC77-D158332A4801}"/>
                </a:ext>
              </a:extLst>
            </p:cNvPr>
            <p:cNvSpPr/>
            <p:nvPr/>
          </p:nvSpPr>
          <p:spPr>
            <a:xfrm>
              <a:off x="4600969" y="4366818"/>
              <a:ext cx="179096" cy="383731"/>
            </a:xfrm>
            <a:prstGeom prst="upDownArrow">
              <a:avLst/>
            </a:prstGeom>
            <a:gradFill flip="none" rotWithShape="1">
              <a:gsLst>
                <a:gs pos="0">
                  <a:schemeClr val="accent2">
                    <a:alpha val="46000"/>
                  </a:schemeClr>
                </a:gs>
                <a:gs pos="30000">
                  <a:schemeClr val="accent2"/>
                </a:gs>
                <a:gs pos="6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dirty="0">
                <a:solidFill>
                  <a:schemeClr val="accent1"/>
                </a:solidFill>
                <a:latin typeface="+mj-lt"/>
              </a:endParaRPr>
            </a:p>
          </p:txBody>
        </p:sp>
      </p:grpSp>
      <p:sp>
        <p:nvSpPr>
          <p:cNvPr id="31" name="Textfeld 30">
            <a:extLst>
              <a:ext uri="{FF2B5EF4-FFF2-40B4-BE49-F238E27FC236}">
                <a16:creationId xmlns:a16="http://schemas.microsoft.com/office/drawing/2014/main" id="{2792FB77-EE72-1310-514D-2FD61B4B9D01}"/>
              </a:ext>
            </a:extLst>
          </p:cNvPr>
          <p:cNvSpPr txBox="1"/>
          <p:nvPr/>
        </p:nvSpPr>
        <p:spPr>
          <a:xfrm>
            <a:off x="6835967" y="2563385"/>
            <a:ext cx="407364" cy="897318"/>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32" name="Rechteck 31">
            <a:extLst>
              <a:ext uri="{FF2B5EF4-FFF2-40B4-BE49-F238E27FC236}">
                <a16:creationId xmlns:a16="http://schemas.microsoft.com/office/drawing/2014/main" id="{62AA5C5A-A327-6187-300C-D8067F4ECB29}"/>
              </a:ext>
            </a:extLst>
          </p:cNvPr>
          <p:cNvSpPr/>
          <p:nvPr/>
        </p:nvSpPr>
        <p:spPr>
          <a:xfrm>
            <a:off x="6840132" y="3493428"/>
            <a:ext cx="403199" cy="1894875"/>
          </a:xfrm>
          <a:prstGeom prst="rect">
            <a:avLst/>
          </a:prstGeom>
          <a:solidFill>
            <a:schemeClr val="tx2">
              <a:lumMod val="20000"/>
              <a:lumOff val="80000"/>
              <a:alpha val="32000"/>
            </a:schemeClr>
          </a:solidFill>
          <a:ln w="38100" cap="rnd">
            <a:solidFill>
              <a:schemeClr val="tx2"/>
            </a:solidFill>
            <a:bevel/>
            <a:extLst>
              <a:ext uri="{C807C97D-BFC1-408E-A445-0C87EB9F89A2}">
                <ask:lineSketchStyleProps xmlns:ask="http://schemas.microsoft.com/office/drawing/2018/sketchyshapes" sd="981765707">
                  <a:custGeom>
                    <a:avLst/>
                    <a:gdLst>
                      <a:gd name="connsiteX0" fmla="*/ 0 w 385099"/>
                      <a:gd name="connsiteY0" fmla="*/ 0 h 1960020"/>
                      <a:gd name="connsiteX1" fmla="*/ 385099 w 385099"/>
                      <a:gd name="connsiteY1" fmla="*/ 0 h 1960020"/>
                      <a:gd name="connsiteX2" fmla="*/ 385099 w 385099"/>
                      <a:gd name="connsiteY2" fmla="*/ 633740 h 1960020"/>
                      <a:gd name="connsiteX3" fmla="*/ 385099 w 385099"/>
                      <a:gd name="connsiteY3" fmla="*/ 1247879 h 1960020"/>
                      <a:gd name="connsiteX4" fmla="*/ 385099 w 385099"/>
                      <a:gd name="connsiteY4" fmla="*/ 1960020 h 1960020"/>
                      <a:gd name="connsiteX5" fmla="*/ 0 w 385099"/>
                      <a:gd name="connsiteY5" fmla="*/ 1960020 h 1960020"/>
                      <a:gd name="connsiteX6" fmla="*/ 0 w 385099"/>
                      <a:gd name="connsiteY6" fmla="*/ 1267480 h 1960020"/>
                      <a:gd name="connsiteX7" fmla="*/ 0 w 385099"/>
                      <a:gd name="connsiteY7" fmla="*/ 633740 h 1960020"/>
                      <a:gd name="connsiteX8" fmla="*/ 0 w 385099"/>
                      <a:gd name="connsiteY8" fmla="*/ 0 h 19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960020" fill="none" extrusionOk="0">
                        <a:moveTo>
                          <a:pt x="0" y="0"/>
                        </a:moveTo>
                        <a:cubicBezTo>
                          <a:pt x="159381" y="18031"/>
                          <a:pt x="305101" y="-558"/>
                          <a:pt x="385099" y="0"/>
                        </a:cubicBezTo>
                        <a:cubicBezTo>
                          <a:pt x="384974" y="294585"/>
                          <a:pt x="415205" y="431706"/>
                          <a:pt x="385099" y="633740"/>
                        </a:cubicBezTo>
                        <a:cubicBezTo>
                          <a:pt x="354993" y="835774"/>
                          <a:pt x="399181" y="1031262"/>
                          <a:pt x="385099" y="1247879"/>
                        </a:cubicBezTo>
                        <a:cubicBezTo>
                          <a:pt x="371017" y="1464496"/>
                          <a:pt x="388538" y="1635707"/>
                          <a:pt x="385099" y="1960020"/>
                        </a:cubicBezTo>
                        <a:cubicBezTo>
                          <a:pt x="250958" y="1963230"/>
                          <a:pt x="100678" y="1962800"/>
                          <a:pt x="0" y="1960020"/>
                        </a:cubicBezTo>
                        <a:cubicBezTo>
                          <a:pt x="13186" y="1643038"/>
                          <a:pt x="-31164" y="1410685"/>
                          <a:pt x="0" y="1267480"/>
                        </a:cubicBezTo>
                        <a:cubicBezTo>
                          <a:pt x="31164" y="1124275"/>
                          <a:pt x="-6045" y="788820"/>
                          <a:pt x="0" y="633740"/>
                        </a:cubicBezTo>
                        <a:cubicBezTo>
                          <a:pt x="6045" y="478660"/>
                          <a:pt x="-31484" y="315389"/>
                          <a:pt x="0" y="0"/>
                        </a:cubicBezTo>
                        <a:close/>
                      </a:path>
                      <a:path w="385099" h="1960020" stroke="0" extrusionOk="0">
                        <a:moveTo>
                          <a:pt x="0" y="0"/>
                        </a:moveTo>
                        <a:cubicBezTo>
                          <a:pt x="123779" y="-7401"/>
                          <a:pt x="205278" y="14481"/>
                          <a:pt x="385099" y="0"/>
                        </a:cubicBezTo>
                        <a:cubicBezTo>
                          <a:pt x="396876" y="280750"/>
                          <a:pt x="375083" y="424565"/>
                          <a:pt x="385099" y="653340"/>
                        </a:cubicBezTo>
                        <a:cubicBezTo>
                          <a:pt x="395115" y="882115"/>
                          <a:pt x="384111" y="1103681"/>
                          <a:pt x="385099" y="1345880"/>
                        </a:cubicBezTo>
                        <a:cubicBezTo>
                          <a:pt x="386087" y="1588079"/>
                          <a:pt x="411335" y="1822238"/>
                          <a:pt x="385099" y="1960020"/>
                        </a:cubicBezTo>
                        <a:cubicBezTo>
                          <a:pt x="217163" y="1940958"/>
                          <a:pt x="181777" y="1944557"/>
                          <a:pt x="0" y="1960020"/>
                        </a:cubicBezTo>
                        <a:cubicBezTo>
                          <a:pt x="8804" y="1719871"/>
                          <a:pt x="-5341" y="1587521"/>
                          <a:pt x="0" y="1345880"/>
                        </a:cubicBezTo>
                        <a:cubicBezTo>
                          <a:pt x="5341" y="1104239"/>
                          <a:pt x="-25903" y="989938"/>
                          <a:pt x="0" y="692540"/>
                        </a:cubicBezTo>
                        <a:cubicBezTo>
                          <a:pt x="25903" y="395142"/>
                          <a:pt x="-11527" y="30788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33" name="Rechteck 32">
            <a:extLst>
              <a:ext uri="{FF2B5EF4-FFF2-40B4-BE49-F238E27FC236}">
                <a16:creationId xmlns:a16="http://schemas.microsoft.com/office/drawing/2014/main" id="{578168D3-B6F0-EBC4-139F-01FD1DAC5EAF}"/>
              </a:ext>
            </a:extLst>
          </p:cNvPr>
          <p:cNvSpPr/>
          <p:nvPr/>
        </p:nvSpPr>
        <p:spPr>
          <a:xfrm>
            <a:off x="7609648" y="1888050"/>
            <a:ext cx="403199" cy="3488655"/>
          </a:xfrm>
          <a:prstGeom prst="rect">
            <a:avLst/>
          </a:prstGeom>
          <a:solidFill>
            <a:schemeClr val="tx2">
              <a:lumMod val="20000"/>
              <a:lumOff val="80000"/>
              <a:alpha val="32000"/>
            </a:schemeClr>
          </a:solidFill>
          <a:ln w="38100" cap="rnd">
            <a:solidFill>
              <a:srgbClr val="7030A0"/>
            </a:solidFill>
            <a:bevel/>
            <a:extLst>
              <a:ext uri="{C807C97D-BFC1-408E-A445-0C87EB9F89A2}">
                <ask:lineSketchStyleProps xmlns:ask="http://schemas.microsoft.com/office/drawing/2018/sketchyshapes" sd="981765707">
                  <a:custGeom>
                    <a:avLst/>
                    <a:gdLst>
                      <a:gd name="connsiteX0" fmla="*/ 0 w 385099"/>
                      <a:gd name="connsiteY0" fmla="*/ 0 h 1960020"/>
                      <a:gd name="connsiteX1" fmla="*/ 385099 w 385099"/>
                      <a:gd name="connsiteY1" fmla="*/ 0 h 1960020"/>
                      <a:gd name="connsiteX2" fmla="*/ 385099 w 385099"/>
                      <a:gd name="connsiteY2" fmla="*/ 633740 h 1960020"/>
                      <a:gd name="connsiteX3" fmla="*/ 385099 w 385099"/>
                      <a:gd name="connsiteY3" fmla="*/ 1247879 h 1960020"/>
                      <a:gd name="connsiteX4" fmla="*/ 385099 w 385099"/>
                      <a:gd name="connsiteY4" fmla="*/ 1960020 h 1960020"/>
                      <a:gd name="connsiteX5" fmla="*/ 0 w 385099"/>
                      <a:gd name="connsiteY5" fmla="*/ 1960020 h 1960020"/>
                      <a:gd name="connsiteX6" fmla="*/ 0 w 385099"/>
                      <a:gd name="connsiteY6" fmla="*/ 1267480 h 1960020"/>
                      <a:gd name="connsiteX7" fmla="*/ 0 w 385099"/>
                      <a:gd name="connsiteY7" fmla="*/ 633740 h 1960020"/>
                      <a:gd name="connsiteX8" fmla="*/ 0 w 385099"/>
                      <a:gd name="connsiteY8" fmla="*/ 0 h 19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960020" fill="none" extrusionOk="0">
                        <a:moveTo>
                          <a:pt x="0" y="0"/>
                        </a:moveTo>
                        <a:cubicBezTo>
                          <a:pt x="159381" y="18031"/>
                          <a:pt x="305101" y="-558"/>
                          <a:pt x="385099" y="0"/>
                        </a:cubicBezTo>
                        <a:cubicBezTo>
                          <a:pt x="384974" y="294585"/>
                          <a:pt x="415205" y="431706"/>
                          <a:pt x="385099" y="633740"/>
                        </a:cubicBezTo>
                        <a:cubicBezTo>
                          <a:pt x="354993" y="835774"/>
                          <a:pt x="399181" y="1031262"/>
                          <a:pt x="385099" y="1247879"/>
                        </a:cubicBezTo>
                        <a:cubicBezTo>
                          <a:pt x="371017" y="1464496"/>
                          <a:pt x="388538" y="1635707"/>
                          <a:pt x="385099" y="1960020"/>
                        </a:cubicBezTo>
                        <a:cubicBezTo>
                          <a:pt x="250958" y="1963230"/>
                          <a:pt x="100678" y="1962800"/>
                          <a:pt x="0" y="1960020"/>
                        </a:cubicBezTo>
                        <a:cubicBezTo>
                          <a:pt x="13186" y="1643038"/>
                          <a:pt x="-31164" y="1410685"/>
                          <a:pt x="0" y="1267480"/>
                        </a:cubicBezTo>
                        <a:cubicBezTo>
                          <a:pt x="31164" y="1124275"/>
                          <a:pt x="-6045" y="788820"/>
                          <a:pt x="0" y="633740"/>
                        </a:cubicBezTo>
                        <a:cubicBezTo>
                          <a:pt x="6045" y="478660"/>
                          <a:pt x="-31484" y="315389"/>
                          <a:pt x="0" y="0"/>
                        </a:cubicBezTo>
                        <a:close/>
                      </a:path>
                      <a:path w="385099" h="1960020" stroke="0" extrusionOk="0">
                        <a:moveTo>
                          <a:pt x="0" y="0"/>
                        </a:moveTo>
                        <a:cubicBezTo>
                          <a:pt x="123779" y="-7401"/>
                          <a:pt x="205278" y="14481"/>
                          <a:pt x="385099" y="0"/>
                        </a:cubicBezTo>
                        <a:cubicBezTo>
                          <a:pt x="396876" y="280750"/>
                          <a:pt x="375083" y="424565"/>
                          <a:pt x="385099" y="653340"/>
                        </a:cubicBezTo>
                        <a:cubicBezTo>
                          <a:pt x="395115" y="882115"/>
                          <a:pt x="384111" y="1103681"/>
                          <a:pt x="385099" y="1345880"/>
                        </a:cubicBezTo>
                        <a:cubicBezTo>
                          <a:pt x="386087" y="1588079"/>
                          <a:pt x="411335" y="1822238"/>
                          <a:pt x="385099" y="1960020"/>
                        </a:cubicBezTo>
                        <a:cubicBezTo>
                          <a:pt x="217163" y="1940958"/>
                          <a:pt x="181777" y="1944557"/>
                          <a:pt x="0" y="1960020"/>
                        </a:cubicBezTo>
                        <a:cubicBezTo>
                          <a:pt x="8804" y="1719871"/>
                          <a:pt x="-5341" y="1587521"/>
                          <a:pt x="0" y="1345880"/>
                        </a:cubicBezTo>
                        <a:cubicBezTo>
                          <a:pt x="5341" y="1104239"/>
                          <a:pt x="-25903" y="989938"/>
                          <a:pt x="0" y="692540"/>
                        </a:cubicBezTo>
                        <a:cubicBezTo>
                          <a:pt x="25903" y="395142"/>
                          <a:pt x="-11527" y="30788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35" name="Textfeld 34">
            <a:extLst>
              <a:ext uri="{FF2B5EF4-FFF2-40B4-BE49-F238E27FC236}">
                <a16:creationId xmlns:a16="http://schemas.microsoft.com/office/drawing/2014/main" id="{1A4A9EE9-846E-313F-37FF-DEF5A3A3A866}"/>
              </a:ext>
            </a:extLst>
          </p:cNvPr>
          <p:cNvSpPr txBox="1"/>
          <p:nvPr/>
        </p:nvSpPr>
        <p:spPr>
          <a:xfrm>
            <a:off x="6874804" y="3520912"/>
            <a:ext cx="327600" cy="1835538"/>
          </a:xfrm>
          <a:prstGeom prst="rect">
            <a:avLst/>
          </a:prstGeom>
          <a:noFill/>
          <a:ln w="28575">
            <a:solidFill>
              <a:schemeClr val="accent1">
                <a:lumMod val="40000"/>
                <a:lumOff val="60000"/>
              </a:schemeClr>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cxnSp>
        <p:nvCxnSpPr>
          <p:cNvPr id="38" name="Gerader Verbinder 37">
            <a:extLst>
              <a:ext uri="{FF2B5EF4-FFF2-40B4-BE49-F238E27FC236}">
                <a16:creationId xmlns:a16="http://schemas.microsoft.com/office/drawing/2014/main" id="{01AEF70D-09D1-1512-ED5D-CEF5E6EDABA8}"/>
              </a:ext>
            </a:extLst>
          </p:cNvPr>
          <p:cNvCxnSpPr/>
          <p:nvPr/>
        </p:nvCxnSpPr>
        <p:spPr>
          <a:xfrm>
            <a:off x="3340100" y="5399002"/>
            <a:ext cx="7810606" cy="0"/>
          </a:xfrm>
          <a:prstGeom prst="line">
            <a:avLst/>
          </a:prstGeom>
          <a:ln w="1270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298F6DC-3B02-CFDD-9C98-61A00DC891F2}"/>
              </a:ext>
            </a:extLst>
          </p:cNvPr>
          <p:cNvCxnSpPr/>
          <p:nvPr/>
        </p:nvCxnSpPr>
        <p:spPr>
          <a:xfrm>
            <a:off x="3340100" y="3480710"/>
            <a:ext cx="7810606" cy="0"/>
          </a:xfrm>
          <a:prstGeom prst="line">
            <a:avLst/>
          </a:prstGeom>
          <a:ln w="1270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A52A187-3923-A2C0-5C2B-2FD09892113D}"/>
              </a:ext>
            </a:extLst>
          </p:cNvPr>
          <p:cNvCxnSpPr>
            <a:cxnSpLocks/>
          </p:cNvCxnSpPr>
          <p:nvPr/>
        </p:nvCxnSpPr>
        <p:spPr>
          <a:xfrm flipV="1">
            <a:off x="3659226" y="2288614"/>
            <a:ext cx="0" cy="3229536"/>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uppieren 50">
            <a:extLst>
              <a:ext uri="{FF2B5EF4-FFF2-40B4-BE49-F238E27FC236}">
                <a16:creationId xmlns:a16="http://schemas.microsoft.com/office/drawing/2014/main" id="{A0549E99-5599-4F9F-FE3E-3C6CB4B5816B}"/>
              </a:ext>
            </a:extLst>
          </p:cNvPr>
          <p:cNvGrpSpPr/>
          <p:nvPr/>
        </p:nvGrpSpPr>
        <p:grpSpPr>
          <a:xfrm>
            <a:off x="637370" y="1687740"/>
            <a:ext cx="2305044" cy="2009163"/>
            <a:chOff x="254000" y="2103438"/>
            <a:chExt cx="2305044" cy="2009163"/>
          </a:xfrm>
        </p:grpSpPr>
        <p:sp>
          <p:nvSpPr>
            <p:cNvPr id="60" name="Textfeld 59">
              <a:extLst>
                <a:ext uri="{FF2B5EF4-FFF2-40B4-BE49-F238E27FC236}">
                  <a16:creationId xmlns:a16="http://schemas.microsoft.com/office/drawing/2014/main" id="{06C967A1-F234-429D-CB5B-F811EBE04534}"/>
                </a:ext>
              </a:extLst>
            </p:cNvPr>
            <p:cNvSpPr txBox="1"/>
            <p:nvPr/>
          </p:nvSpPr>
          <p:spPr>
            <a:xfrm>
              <a:off x="394090" y="3490941"/>
              <a:ext cx="309432" cy="295008"/>
            </a:xfrm>
            <a:prstGeom prst="rect">
              <a:avLst/>
            </a:prstGeom>
            <a:noFill/>
            <a:ln w="28575">
              <a:solidFill>
                <a:schemeClr val="tx2"/>
              </a:solidFill>
              <a:extLst>
                <a:ext uri="{C807C97D-BFC1-408E-A445-0C87EB9F89A2}">
                  <ask:lineSketchStyleProps xmlns:ask="http://schemas.microsoft.com/office/drawing/2018/sketchyshapes" sd="981765707">
                    <a:custGeom>
                      <a:avLst/>
                      <a:gdLst>
                        <a:gd name="connsiteX0" fmla="*/ 0 w 2264175"/>
                        <a:gd name="connsiteY0" fmla="*/ 0 h 531996"/>
                        <a:gd name="connsiteX1" fmla="*/ 611327 w 2264175"/>
                        <a:gd name="connsiteY1" fmla="*/ 0 h 531996"/>
                        <a:gd name="connsiteX2" fmla="*/ 1177371 w 2264175"/>
                        <a:gd name="connsiteY2" fmla="*/ 0 h 531996"/>
                        <a:gd name="connsiteX3" fmla="*/ 1698131 w 2264175"/>
                        <a:gd name="connsiteY3" fmla="*/ 0 h 531996"/>
                        <a:gd name="connsiteX4" fmla="*/ 2264175 w 2264175"/>
                        <a:gd name="connsiteY4" fmla="*/ 0 h 531996"/>
                        <a:gd name="connsiteX5" fmla="*/ 2264175 w 2264175"/>
                        <a:gd name="connsiteY5" fmla="*/ 531996 h 531996"/>
                        <a:gd name="connsiteX6" fmla="*/ 1698131 w 2264175"/>
                        <a:gd name="connsiteY6" fmla="*/ 531996 h 531996"/>
                        <a:gd name="connsiteX7" fmla="*/ 1109446 w 2264175"/>
                        <a:gd name="connsiteY7" fmla="*/ 531996 h 531996"/>
                        <a:gd name="connsiteX8" fmla="*/ 520760 w 2264175"/>
                        <a:gd name="connsiteY8" fmla="*/ 531996 h 531996"/>
                        <a:gd name="connsiteX9" fmla="*/ 0 w 2264175"/>
                        <a:gd name="connsiteY9" fmla="*/ 531996 h 531996"/>
                        <a:gd name="connsiteX10" fmla="*/ 0 w 2264175"/>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4175" h="531996" extrusionOk="0">
                          <a:moveTo>
                            <a:pt x="0" y="0"/>
                          </a:moveTo>
                          <a:cubicBezTo>
                            <a:pt x="269962" y="-13090"/>
                            <a:pt x="354969" y="-9861"/>
                            <a:pt x="611327" y="0"/>
                          </a:cubicBezTo>
                          <a:cubicBezTo>
                            <a:pt x="867685" y="9861"/>
                            <a:pt x="911454" y="10906"/>
                            <a:pt x="1177371" y="0"/>
                          </a:cubicBezTo>
                          <a:cubicBezTo>
                            <a:pt x="1443288" y="-10906"/>
                            <a:pt x="1499209" y="1877"/>
                            <a:pt x="1698131" y="0"/>
                          </a:cubicBezTo>
                          <a:cubicBezTo>
                            <a:pt x="1897053" y="-1877"/>
                            <a:pt x="2091343" y="-21520"/>
                            <a:pt x="2264175" y="0"/>
                          </a:cubicBezTo>
                          <a:cubicBezTo>
                            <a:pt x="2266153" y="192255"/>
                            <a:pt x="2252453" y="331137"/>
                            <a:pt x="2264175" y="531996"/>
                          </a:cubicBezTo>
                          <a:cubicBezTo>
                            <a:pt x="2136369" y="534990"/>
                            <a:pt x="1952319" y="505379"/>
                            <a:pt x="1698131" y="531996"/>
                          </a:cubicBezTo>
                          <a:cubicBezTo>
                            <a:pt x="1443943" y="558613"/>
                            <a:pt x="1381586" y="507845"/>
                            <a:pt x="1109446" y="531996"/>
                          </a:cubicBezTo>
                          <a:cubicBezTo>
                            <a:pt x="837306" y="556147"/>
                            <a:pt x="796895" y="558927"/>
                            <a:pt x="520760" y="531996"/>
                          </a:cubicBezTo>
                          <a:cubicBezTo>
                            <a:pt x="244625" y="505065"/>
                            <a:pt x="224673" y="551854"/>
                            <a:pt x="0" y="531996"/>
                          </a:cubicBezTo>
                          <a:cubicBezTo>
                            <a:pt x="-13723" y="344368"/>
                            <a:pt x="-17816" y="231090"/>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59" name="Textfeld 58">
              <a:extLst>
                <a:ext uri="{FF2B5EF4-FFF2-40B4-BE49-F238E27FC236}">
                  <a16:creationId xmlns:a16="http://schemas.microsoft.com/office/drawing/2014/main" id="{CA3CA986-2874-9389-F012-A6A64BD698DB}"/>
                </a:ext>
              </a:extLst>
            </p:cNvPr>
            <p:cNvSpPr txBox="1"/>
            <p:nvPr/>
          </p:nvSpPr>
          <p:spPr>
            <a:xfrm>
              <a:off x="394059" y="2650722"/>
              <a:ext cx="307106" cy="295008"/>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8" name="Textfeld 7">
              <a:extLst>
                <a:ext uri="{FF2B5EF4-FFF2-40B4-BE49-F238E27FC236}">
                  <a16:creationId xmlns:a16="http://schemas.microsoft.com/office/drawing/2014/main" id="{71399B70-33C1-C00E-1EDF-C4830BD7C838}"/>
                </a:ext>
              </a:extLst>
            </p:cNvPr>
            <p:cNvSpPr txBox="1"/>
            <p:nvPr/>
          </p:nvSpPr>
          <p:spPr>
            <a:xfrm>
              <a:off x="387866" y="3072419"/>
              <a:ext cx="307105" cy="295008"/>
            </a:xfrm>
            <a:prstGeom prst="rect">
              <a:avLst/>
            </a:prstGeom>
            <a:noFill/>
            <a:ln w="28575">
              <a:solidFill>
                <a:schemeClr val="accent1">
                  <a:lumMod val="40000"/>
                  <a:lumOff val="60000"/>
                </a:schemeClr>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13" name="Textfeld 12">
              <a:extLst>
                <a:ext uri="{FF2B5EF4-FFF2-40B4-BE49-F238E27FC236}">
                  <a16:creationId xmlns:a16="http://schemas.microsoft.com/office/drawing/2014/main" id="{703CE60D-7DB0-0AAB-1EA9-55E0D771A98C}"/>
                </a:ext>
              </a:extLst>
            </p:cNvPr>
            <p:cNvSpPr txBox="1"/>
            <p:nvPr/>
          </p:nvSpPr>
          <p:spPr>
            <a:xfrm>
              <a:off x="386818" y="2232200"/>
              <a:ext cx="318305" cy="295008"/>
            </a:xfrm>
            <a:prstGeom prst="rect">
              <a:avLst/>
            </a:prstGeom>
            <a:noFill/>
            <a:ln w="28575">
              <a:solidFill>
                <a:srgbClr val="7030A0"/>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endParaRPr lang="de-DE" sz="1400" dirty="0"/>
            </a:p>
          </p:txBody>
        </p:sp>
        <p:sp>
          <p:nvSpPr>
            <p:cNvPr id="46" name="Textfeld 45">
              <a:extLst>
                <a:ext uri="{FF2B5EF4-FFF2-40B4-BE49-F238E27FC236}">
                  <a16:creationId xmlns:a16="http://schemas.microsoft.com/office/drawing/2014/main" id="{FAA21771-2AC0-D70A-DB51-D8C42FAE2862}"/>
                </a:ext>
              </a:extLst>
            </p:cNvPr>
            <p:cNvSpPr txBox="1"/>
            <p:nvPr/>
          </p:nvSpPr>
          <p:spPr>
            <a:xfrm>
              <a:off x="833784" y="2177725"/>
              <a:ext cx="1544205" cy="1934876"/>
            </a:xfrm>
            <a:prstGeom prst="rect">
              <a:avLst/>
            </a:prstGeom>
            <a:noFill/>
          </p:spPr>
          <p:txBody>
            <a:bodyPr wrap="none" lIns="0" tIns="108000" rIns="0" bIns="0" rtlCol="0">
              <a:spAutoFit/>
            </a:bodyPr>
            <a:lstStyle/>
            <a:p>
              <a:pPr marL="0" algn="l" rtl="0" eaLnBrk="1" fontAlgn="t" latinLnBrk="0" hangingPunct="1">
                <a:spcBef>
                  <a:spcPts val="0"/>
                </a:spcBef>
                <a:spcAft>
                  <a:spcPts val="950"/>
                </a:spcAft>
              </a:pPr>
              <a:r>
                <a:rPr lang="de-DE" sz="1800" b="0" i="0" u="none" strike="noStrike" kern="1200" dirty="0">
                  <a:solidFill>
                    <a:srgbClr val="000000"/>
                  </a:solidFill>
                  <a:effectLst/>
                  <a:latin typeface="SMA Futura Global" panose="020B0502020204020303" pitchFamily="34" charset="-128"/>
                </a:rPr>
                <a:t>Short-Circuit Level</a:t>
              </a:r>
              <a:endParaRPr lang="de-DE" sz="1800" b="0" i="0" u="none" strike="noStrike" dirty="0">
                <a:effectLst/>
                <a:latin typeface="Arial" panose="020B0604020202020204" pitchFamily="34" charset="0"/>
              </a:endParaRPr>
            </a:p>
            <a:p>
              <a:pPr marL="0" algn="l" rtl="0" eaLnBrk="1" fontAlgn="t" latinLnBrk="0" hangingPunct="1">
                <a:spcBef>
                  <a:spcPts val="0"/>
                </a:spcBef>
                <a:spcAft>
                  <a:spcPts val="950"/>
                </a:spcAft>
              </a:pPr>
              <a:r>
                <a:rPr lang="de-DE" sz="1800" b="0" i="0" u="none" strike="noStrike" kern="1200" dirty="0">
                  <a:solidFill>
                    <a:srgbClr val="000000"/>
                  </a:solidFill>
                  <a:effectLst/>
                  <a:latin typeface="SMA Futura Global" panose="020B0502020204020303" pitchFamily="34" charset="-128"/>
                </a:rPr>
                <a:t>Inertia power</a:t>
              </a:r>
              <a:endParaRPr lang="de-DE" sz="1800" b="0" i="0" u="none" strike="noStrike" dirty="0">
                <a:effectLst/>
                <a:latin typeface="Arial" panose="020B0604020202020204" pitchFamily="34" charset="0"/>
              </a:endParaRPr>
            </a:p>
            <a:p>
              <a:pPr marL="0" algn="l" rtl="0" eaLnBrk="1" fontAlgn="t" latinLnBrk="0" hangingPunct="1">
                <a:spcBef>
                  <a:spcPts val="0"/>
                </a:spcBef>
                <a:spcAft>
                  <a:spcPts val="950"/>
                </a:spcAft>
              </a:pPr>
              <a:r>
                <a:rPr lang="de-DE" sz="1800" b="0" i="0" u="none" strike="noStrike" kern="1200" dirty="0">
                  <a:solidFill>
                    <a:srgbClr val="000000"/>
                  </a:solidFill>
                  <a:effectLst/>
                  <a:latin typeface="SMA Futura Global" panose="020B0502020204020303" pitchFamily="34" charset="-128"/>
                </a:rPr>
                <a:t>Base </a:t>
              </a:r>
              <a:r>
                <a:rPr lang="de-DE" sz="1800" b="0" i="0" u="none" strike="noStrike" kern="1200" dirty="0" err="1">
                  <a:solidFill>
                    <a:srgbClr val="000000"/>
                  </a:solidFill>
                  <a:effectLst/>
                  <a:latin typeface="SMA Futura Global" panose="020B0502020204020303" pitchFamily="34" charset="-128"/>
                </a:rPr>
                <a:t>case</a:t>
              </a:r>
              <a:r>
                <a:rPr lang="de-DE" sz="1800" b="0" i="0" u="none" strike="noStrike" kern="1200" dirty="0">
                  <a:solidFill>
                    <a:srgbClr val="000000"/>
                  </a:solidFill>
                  <a:effectLst/>
                  <a:latin typeface="SMA Futura Global" panose="020B0502020204020303" pitchFamily="34" charset="-128"/>
                </a:rPr>
                <a:t> power</a:t>
              </a:r>
              <a:endParaRPr lang="de-DE" sz="1800" b="0" i="0" u="none" strike="noStrike" dirty="0">
                <a:effectLst/>
                <a:latin typeface="Arial" panose="020B0604020202020204" pitchFamily="34" charset="0"/>
              </a:endParaRPr>
            </a:p>
            <a:p>
              <a:pPr marL="0" algn="l" rtl="0" eaLnBrk="1" fontAlgn="t" latinLnBrk="0" hangingPunct="1">
                <a:spcBef>
                  <a:spcPts val="0"/>
                </a:spcBef>
                <a:spcAft>
                  <a:spcPts val="950"/>
                </a:spcAft>
              </a:pPr>
              <a:r>
                <a:rPr lang="de-DE" sz="1800" b="0" i="0" u="none" strike="noStrike" kern="1200" dirty="0" err="1">
                  <a:solidFill>
                    <a:srgbClr val="000000"/>
                  </a:solidFill>
                  <a:effectLst/>
                  <a:latin typeface="SMA Futura Global" panose="020B0502020204020303" pitchFamily="34" charset="-128"/>
                </a:rPr>
                <a:t>Rated</a:t>
              </a:r>
              <a:r>
                <a:rPr lang="de-DE" sz="1800" b="0" i="0" u="none" strike="noStrike" kern="1200" dirty="0">
                  <a:solidFill>
                    <a:srgbClr val="000000"/>
                  </a:solidFill>
                  <a:effectLst/>
                  <a:latin typeface="SMA Futura Global" panose="020B0502020204020303" pitchFamily="34" charset="-128"/>
                </a:rPr>
                <a:t> power</a:t>
              </a:r>
              <a:endParaRPr lang="de-DE" sz="1800" b="0" i="0" u="none" strike="noStrike" dirty="0">
                <a:effectLst/>
                <a:latin typeface="Arial" panose="020B0604020202020204" pitchFamily="34" charset="0"/>
              </a:endParaRPr>
            </a:p>
            <a:p>
              <a:pPr algn="l">
                <a:lnSpc>
                  <a:spcPts val="1700"/>
                </a:lnSpc>
                <a:spcAft>
                  <a:spcPts val="950"/>
                </a:spcAft>
              </a:pPr>
              <a:endParaRPr lang="de-DE" sz="1300" dirty="0">
                <a:solidFill>
                  <a:schemeClr val="tx2"/>
                </a:solidFill>
              </a:endParaRPr>
            </a:p>
          </p:txBody>
        </p:sp>
        <p:sp>
          <p:nvSpPr>
            <p:cNvPr id="50" name="Rechteck 49">
              <a:extLst>
                <a:ext uri="{FF2B5EF4-FFF2-40B4-BE49-F238E27FC236}">
                  <a16:creationId xmlns:a16="http://schemas.microsoft.com/office/drawing/2014/main" id="{673BF6DE-AA8C-881F-5179-9B483596570A}"/>
                </a:ext>
              </a:extLst>
            </p:cNvPr>
            <p:cNvSpPr/>
            <p:nvPr/>
          </p:nvSpPr>
          <p:spPr>
            <a:xfrm>
              <a:off x="254000" y="2103438"/>
              <a:ext cx="2305044" cy="1830387"/>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dirty="0">
                <a:solidFill>
                  <a:schemeClr val="accent1"/>
                </a:solidFill>
                <a:latin typeface="+mj-lt"/>
              </a:endParaRPr>
            </a:p>
          </p:txBody>
        </p:sp>
      </p:grpSp>
      <p:sp>
        <p:nvSpPr>
          <p:cNvPr id="55" name="Textfeld 54">
            <a:extLst>
              <a:ext uri="{FF2B5EF4-FFF2-40B4-BE49-F238E27FC236}">
                <a16:creationId xmlns:a16="http://schemas.microsoft.com/office/drawing/2014/main" id="{9E560E98-A79B-7550-AD56-B6C9CDD6C437}"/>
              </a:ext>
            </a:extLst>
          </p:cNvPr>
          <p:cNvSpPr txBox="1"/>
          <p:nvPr/>
        </p:nvSpPr>
        <p:spPr>
          <a:xfrm>
            <a:off x="4037983" y="5541041"/>
            <a:ext cx="1672124" cy="528721"/>
          </a:xfrm>
          <a:prstGeom prst="rect">
            <a:avLst/>
          </a:prstGeom>
          <a:noFill/>
        </p:spPr>
        <p:txBody>
          <a:bodyPr wrap="none" lIns="0" tIns="108000" rIns="0" bIns="0" rtlCol="0">
            <a:spAutoFit/>
          </a:bodyPr>
          <a:lstStyle/>
          <a:p>
            <a:pPr algn="l">
              <a:lnSpc>
                <a:spcPts val="1700"/>
              </a:lnSpc>
            </a:pPr>
            <a:r>
              <a:rPr lang="de-DE" sz="1200" dirty="0" err="1"/>
              <a:t>Flexibility</a:t>
            </a:r>
            <a:r>
              <a:rPr lang="de-DE" sz="1200" dirty="0"/>
              <a:t> </a:t>
            </a:r>
            <a:r>
              <a:rPr lang="de-DE" sz="1200" dirty="0" err="1"/>
              <a:t>within</a:t>
            </a:r>
            <a:r>
              <a:rPr lang="de-DE" sz="1200" dirty="0"/>
              <a:t> </a:t>
            </a:r>
            <a:r>
              <a:rPr lang="de-DE" sz="1200" dirty="0" err="1"/>
              <a:t>rated</a:t>
            </a:r>
            <a:r>
              <a:rPr lang="de-DE" sz="1200" dirty="0"/>
              <a:t> power</a:t>
            </a:r>
          </a:p>
          <a:p>
            <a:pPr algn="l">
              <a:lnSpc>
                <a:spcPts val="1700"/>
              </a:lnSpc>
            </a:pPr>
            <a:r>
              <a:rPr lang="de-DE" sz="1200" dirty="0"/>
              <a:t>Inertia will </a:t>
            </a:r>
            <a:r>
              <a:rPr lang="de-DE" sz="1200" dirty="0" err="1"/>
              <a:t>reduce</a:t>
            </a:r>
            <a:r>
              <a:rPr lang="de-DE" sz="1200" dirty="0"/>
              <a:t> </a:t>
            </a:r>
            <a:r>
              <a:rPr lang="de-DE" sz="1200" dirty="0" err="1"/>
              <a:t>base</a:t>
            </a:r>
            <a:r>
              <a:rPr lang="de-DE" sz="1200" dirty="0"/>
              <a:t> </a:t>
            </a:r>
            <a:r>
              <a:rPr lang="de-DE" sz="1200" dirty="0" err="1"/>
              <a:t>case</a:t>
            </a:r>
            <a:endParaRPr lang="de-DE" sz="1200" dirty="0"/>
          </a:p>
        </p:txBody>
      </p:sp>
      <p:sp>
        <p:nvSpPr>
          <p:cNvPr id="57" name="Textfeld 56">
            <a:extLst>
              <a:ext uri="{FF2B5EF4-FFF2-40B4-BE49-F238E27FC236}">
                <a16:creationId xmlns:a16="http://schemas.microsoft.com/office/drawing/2014/main" id="{780CAE85-FA2B-EA58-BD59-EB03A05A9D28}"/>
              </a:ext>
            </a:extLst>
          </p:cNvPr>
          <p:cNvSpPr txBox="1"/>
          <p:nvPr/>
        </p:nvSpPr>
        <p:spPr>
          <a:xfrm>
            <a:off x="6835967" y="5541041"/>
            <a:ext cx="2119346" cy="1182747"/>
          </a:xfrm>
          <a:prstGeom prst="rect">
            <a:avLst/>
          </a:prstGeom>
          <a:noFill/>
        </p:spPr>
        <p:txBody>
          <a:bodyPr wrap="square" lIns="0" tIns="108000" rIns="0" bIns="0" rtlCol="0">
            <a:spAutoFit/>
          </a:bodyPr>
          <a:lstStyle/>
          <a:p>
            <a:pPr algn="l">
              <a:lnSpc>
                <a:spcPts val="1700"/>
              </a:lnSpc>
            </a:pPr>
            <a:r>
              <a:rPr lang="de-DE" sz="1200" dirty="0"/>
              <a:t>Inertia on top </a:t>
            </a:r>
            <a:r>
              <a:rPr lang="de-DE" sz="1200" dirty="0" err="1"/>
              <a:t>of</a:t>
            </a:r>
            <a:r>
              <a:rPr lang="de-DE" sz="1200" dirty="0"/>
              <a:t> </a:t>
            </a:r>
            <a:r>
              <a:rPr lang="de-DE" sz="1200" dirty="0" err="1"/>
              <a:t>rated</a:t>
            </a:r>
            <a:r>
              <a:rPr lang="de-DE" sz="1200" dirty="0"/>
              <a:t> power</a:t>
            </a:r>
          </a:p>
          <a:p>
            <a:pPr algn="l">
              <a:lnSpc>
                <a:spcPts val="1700"/>
              </a:lnSpc>
            </a:pPr>
            <a:r>
              <a:rPr lang="de-DE" sz="1200" dirty="0" err="1"/>
              <a:t>Maximize</a:t>
            </a:r>
            <a:r>
              <a:rPr lang="de-DE" sz="1200" dirty="0"/>
              <a:t> </a:t>
            </a:r>
            <a:r>
              <a:rPr lang="de-DE" sz="1200" dirty="0" err="1"/>
              <a:t>response</a:t>
            </a:r>
            <a:r>
              <a:rPr lang="de-DE" sz="1200" dirty="0"/>
              <a:t> and </a:t>
            </a:r>
            <a:r>
              <a:rPr lang="de-DE" sz="1200" dirty="0" err="1"/>
              <a:t>revenues</a:t>
            </a:r>
            <a:endParaRPr lang="de-DE" sz="1200" dirty="0"/>
          </a:p>
          <a:p>
            <a:pPr algn="l">
              <a:lnSpc>
                <a:spcPts val="1700"/>
              </a:lnSpc>
            </a:pPr>
            <a:r>
              <a:rPr lang="de-DE" sz="1200" dirty="0" err="1"/>
              <a:t>Requires</a:t>
            </a:r>
            <a:r>
              <a:rPr lang="de-DE" sz="1200" dirty="0"/>
              <a:t> </a:t>
            </a:r>
            <a:r>
              <a:rPr lang="de-DE" sz="1200" dirty="0" err="1"/>
              <a:t>oversizing</a:t>
            </a:r>
            <a:r>
              <a:rPr lang="de-DE" sz="1200" dirty="0"/>
              <a:t> </a:t>
            </a:r>
            <a:r>
              <a:rPr lang="de-DE" sz="1200" b="1" dirty="0"/>
              <a:t>(e.g. +10%) </a:t>
            </a:r>
            <a:r>
              <a:rPr lang="de-DE" sz="1200" dirty="0"/>
              <a:t>and boost </a:t>
            </a:r>
            <a:r>
              <a:rPr lang="de-DE" sz="1200" dirty="0" err="1"/>
              <a:t>consideration</a:t>
            </a:r>
            <a:r>
              <a:rPr lang="de-DE" sz="1200" dirty="0"/>
              <a:t> in initial design</a:t>
            </a:r>
          </a:p>
        </p:txBody>
      </p:sp>
      <p:sp>
        <p:nvSpPr>
          <p:cNvPr id="58" name="Textfeld 57">
            <a:extLst>
              <a:ext uri="{FF2B5EF4-FFF2-40B4-BE49-F238E27FC236}">
                <a16:creationId xmlns:a16="http://schemas.microsoft.com/office/drawing/2014/main" id="{A1DE4C5C-89B9-FFB8-2A94-37ED4AAE7ABD}"/>
              </a:ext>
            </a:extLst>
          </p:cNvPr>
          <p:cNvSpPr txBox="1"/>
          <p:nvPr/>
        </p:nvSpPr>
        <p:spPr>
          <a:xfrm>
            <a:off x="3175293" y="2231580"/>
            <a:ext cx="323743" cy="531927"/>
          </a:xfrm>
          <a:prstGeom prst="rect">
            <a:avLst/>
          </a:prstGeom>
          <a:noFill/>
        </p:spPr>
        <p:txBody>
          <a:bodyPr wrap="none" lIns="0" tIns="108000" rIns="0" bIns="0" rtlCol="0">
            <a:spAutoFit/>
          </a:bodyPr>
          <a:lstStyle/>
          <a:p>
            <a:pPr algn="l">
              <a:lnSpc>
                <a:spcPts val="1700"/>
              </a:lnSpc>
            </a:pPr>
            <a:r>
              <a:rPr lang="de-DE" sz="1300" dirty="0">
                <a:solidFill>
                  <a:schemeClr val="tx2"/>
                </a:solidFill>
              </a:rPr>
              <a:t>MW</a:t>
            </a:r>
          </a:p>
          <a:p>
            <a:pPr algn="l">
              <a:lnSpc>
                <a:spcPts val="1700"/>
              </a:lnSpc>
            </a:pPr>
            <a:r>
              <a:rPr lang="de-DE" sz="1300" dirty="0">
                <a:solidFill>
                  <a:srgbClr val="7030A0"/>
                </a:solidFill>
              </a:rPr>
              <a:t>MVA</a:t>
            </a:r>
          </a:p>
        </p:txBody>
      </p:sp>
      <p:sp>
        <p:nvSpPr>
          <p:cNvPr id="3" name="Textfeld 2">
            <a:extLst>
              <a:ext uri="{FF2B5EF4-FFF2-40B4-BE49-F238E27FC236}">
                <a16:creationId xmlns:a16="http://schemas.microsoft.com/office/drawing/2014/main" id="{1A6CC533-77EE-567F-A6E0-FA0853200F6F}"/>
              </a:ext>
            </a:extLst>
          </p:cNvPr>
          <p:cNvSpPr txBox="1"/>
          <p:nvPr/>
        </p:nvSpPr>
        <p:spPr>
          <a:xfrm>
            <a:off x="8166270" y="2346547"/>
            <a:ext cx="1771814" cy="393634"/>
          </a:xfrm>
          <a:prstGeom prst="rect">
            <a:avLst/>
          </a:prstGeom>
          <a:noFill/>
        </p:spPr>
        <p:txBody>
          <a:bodyPr wrap="square" lIns="0" tIns="0" rIns="0" bIns="0" rtlCol="0">
            <a:spAutoFit/>
          </a:bodyPr>
          <a:lstStyle/>
          <a:p>
            <a:pPr algn="l">
              <a:lnSpc>
                <a:spcPct val="110000"/>
              </a:lnSpc>
              <a:spcAft>
                <a:spcPts val="600"/>
              </a:spcAft>
              <a:buClr>
                <a:schemeClr val="accent2"/>
              </a:buClr>
            </a:pPr>
            <a:r>
              <a:rPr lang="de-DE" sz="1200" dirty="0"/>
              <a:t>e.g. +10% </a:t>
            </a:r>
            <a:r>
              <a:rPr lang="de-DE" sz="1200" dirty="0" err="1"/>
              <a:t>inverters</a:t>
            </a:r>
            <a:r>
              <a:rPr lang="de-DE" sz="1200" dirty="0"/>
              <a:t> </a:t>
            </a:r>
            <a:r>
              <a:rPr lang="de-DE" sz="1200" dirty="0" err="1"/>
              <a:t>for</a:t>
            </a:r>
            <a:r>
              <a:rPr lang="de-DE" sz="1200" dirty="0"/>
              <a:t> &gt;200% SCL</a:t>
            </a:r>
          </a:p>
        </p:txBody>
      </p:sp>
    </p:spTree>
    <p:extLst>
      <p:ext uri="{BB962C8B-B14F-4D97-AF65-F5344CB8AC3E}">
        <p14:creationId xmlns:p14="http://schemas.microsoft.com/office/powerpoint/2010/main" val="359933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06674-A30F-6766-8416-E84703025219}"/>
              </a:ext>
            </a:extLst>
          </p:cNvPr>
          <p:cNvSpPr>
            <a:spLocks noGrp="1"/>
          </p:cNvSpPr>
          <p:nvPr>
            <p:ph type="title"/>
          </p:nvPr>
        </p:nvSpPr>
        <p:spPr/>
        <p:txBody>
          <a:bodyPr/>
          <a:lstStyle/>
          <a:p>
            <a:r>
              <a:rPr lang="en-US" dirty="0"/>
              <a:t>CONCLUSION: Grid Services based on different asset classes:</a:t>
            </a:r>
            <a:br>
              <a:rPr lang="en-US" dirty="0"/>
            </a:br>
            <a:r>
              <a:rPr lang="en-US" dirty="0"/>
              <a:t>Battery Storage as the multi-purpose tool for future power systems</a:t>
            </a:r>
          </a:p>
        </p:txBody>
      </p:sp>
      <p:graphicFrame>
        <p:nvGraphicFramePr>
          <p:cNvPr id="4" name="Tabelle 4">
            <a:extLst>
              <a:ext uri="{FF2B5EF4-FFF2-40B4-BE49-F238E27FC236}">
                <a16:creationId xmlns:a16="http://schemas.microsoft.com/office/drawing/2014/main" id="{09F1A5A9-44A7-99CE-3DC0-FD577B9D3C78}"/>
              </a:ext>
            </a:extLst>
          </p:cNvPr>
          <p:cNvGraphicFramePr>
            <a:graphicFrameLocks noGrp="1"/>
          </p:cNvGraphicFramePr>
          <p:nvPr>
            <p:extLst>
              <p:ext uri="{D42A27DB-BD31-4B8C-83A1-F6EECF244321}">
                <p14:modId xmlns:p14="http://schemas.microsoft.com/office/powerpoint/2010/main" val="204218187"/>
              </p:ext>
            </p:extLst>
          </p:nvPr>
        </p:nvGraphicFramePr>
        <p:xfrm>
          <a:off x="863600" y="2103438"/>
          <a:ext cx="10464800" cy="3576959"/>
        </p:xfrm>
        <a:graphic>
          <a:graphicData uri="http://schemas.openxmlformats.org/drawingml/2006/table">
            <a:tbl>
              <a:tblPr firstRow="1" bandRow="1">
                <a:tableStyleId>{5C22544A-7EE6-4342-B048-85BDC9FD1C3A}</a:tableStyleId>
              </a:tblPr>
              <a:tblGrid>
                <a:gridCol w="4813700">
                  <a:extLst>
                    <a:ext uri="{9D8B030D-6E8A-4147-A177-3AD203B41FA5}">
                      <a16:colId xmlns:a16="http://schemas.microsoft.com/office/drawing/2014/main" val="4021166484"/>
                    </a:ext>
                  </a:extLst>
                </a:gridCol>
                <a:gridCol w="1866900">
                  <a:extLst>
                    <a:ext uri="{9D8B030D-6E8A-4147-A177-3AD203B41FA5}">
                      <a16:colId xmlns:a16="http://schemas.microsoft.com/office/drawing/2014/main" val="720015913"/>
                    </a:ext>
                  </a:extLst>
                </a:gridCol>
                <a:gridCol w="1866900">
                  <a:extLst>
                    <a:ext uri="{9D8B030D-6E8A-4147-A177-3AD203B41FA5}">
                      <a16:colId xmlns:a16="http://schemas.microsoft.com/office/drawing/2014/main" val="581668973"/>
                    </a:ext>
                  </a:extLst>
                </a:gridCol>
                <a:gridCol w="1917300">
                  <a:extLst>
                    <a:ext uri="{9D8B030D-6E8A-4147-A177-3AD203B41FA5}">
                      <a16:colId xmlns:a16="http://schemas.microsoft.com/office/drawing/2014/main" val="395619042"/>
                    </a:ext>
                  </a:extLst>
                </a:gridCol>
              </a:tblGrid>
              <a:tr h="370840">
                <a:tc>
                  <a:txBody>
                    <a:bodyPr/>
                    <a:lstStyle/>
                    <a:p>
                      <a:endParaRPr lang="en-US"/>
                    </a:p>
                  </a:txBody>
                  <a:tcPr/>
                </a:tc>
                <a:tc>
                  <a:txBody>
                    <a:bodyPr/>
                    <a:lstStyle/>
                    <a:p>
                      <a:pPr algn="ctr"/>
                      <a:r>
                        <a:rPr lang="en-US"/>
                        <a:t>Synchronous Condenser</a:t>
                      </a:r>
                    </a:p>
                  </a:txBody>
                  <a:tcPr/>
                </a:tc>
                <a:tc>
                  <a:txBody>
                    <a:bodyPr/>
                    <a:lstStyle/>
                    <a:p>
                      <a:pPr algn="ctr"/>
                      <a:r>
                        <a:rPr lang="en-US"/>
                        <a:t>BESS </a:t>
                      </a:r>
                    </a:p>
                    <a:p>
                      <a:pPr algn="ctr"/>
                      <a:r>
                        <a:rPr lang="en-US"/>
                        <a:t>Grid Following</a:t>
                      </a:r>
                    </a:p>
                  </a:txBody>
                  <a:tcPr/>
                </a:tc>
                <a:tc>
                  <a:txBody>
                    <a:bodyPr/>
                    <a:lstStyle/>
                    <a:p>
                      <a:pPr algn="ctr"/>
                      <a:r>
                        <a:rPr lang="en-US" dirty="0"/>
                        <a:t>BESS </a:t>
                      </a:r>
                    </a:p>
                    <a:p>
                      <a:pPr algn="ctr"/>
                      <a:r>
                        <a:rPr lang="en-US" dirty="0"/>
                        <a:t>Advanced </a:t>
                      </a:r>
                    </a:p>
                    <a:p>
                      <a:pPr algn="ctr"/>
                      <a:r>
                        <a:rPr lang="en-US" dirty="0"/>
                        <a:t>Grid Forming</a:t>
                      </a:r>
                    </a:p>
                  </a:txBody>
                  <a:tcPr/>
                </a:tc>
                <a:extLst>
                  <a:ext uri="{0D108BD9-81ED-4DB2-BD59-A6C34878D82A}">
                    <a16:rowId xmlns:a16="http://schemas.microsoft.com/office/drawing/2014/main" val="2686904495"/>
                  </a:ext>
                </a:extLst>
              </a:tr>
              <a:tr h="370840">
                <a:tc>
                  <a:txBody>
                    <a:bodyPr/>
                    <a:lstStyle/>
                    <a:p>
                      <a:pPr marL="0" indent="0">
                        <a:spcAft>
                          <a:spcPts val="200"/>
                        </a:spcAft>
                        <a:buFont typeface="Arial" panose="020B0604020202020204" pitchFamily="34" charset="0"/>
                        <a:buNone/>
                      </a:pPr>
                      <a:r>
                        <a:rPr lang="de-DE" sz="1800" kern="1200" cap="all" dirty="0">
                          <a:solidFill>
                            <a:schemeClr val="tx2"/>
                          </a:solidFill>
                          <a:latin typeface="+mn-lt"/>
                          <a:ea typeface="+mn-ea"/>
                          <a:cs typeface="Times New Roman" panose="02020603050405020304" pitchFamily="18" charset="0"/>
                        </a:rPr>
                        <a:t>Primary/</a:t>
                      </a:r>
                      <a:r>
                        <a:rPr lang="de-DE" sz="1800" kern="1200" cap="all" dirty="0" err="1">
                          <a:solidFill>
                            <a:schemeClr val="tx2"/>
                          </a:solidFill>
                          <a:latin typeface="+mn-lt"/>
                          <a:ea typeface="+mn-ea"/>
                          <a:cs typeface="Times New Roman" panose="02020603050405020304" pitchFamily="18" charset="0"/>
                        </a:rPr>
                        <a:t>Secondary</a:t>
                      </a:r>
                      <a:r>
                        <a:rPr lang="de-DE" sz="1800" kern="1200" cap="all" dirty="0">
                          <a:solidFill>
                            <a:schemeClr val="tx2"/>
                          </a:solidFill>
                          <a:latin typeface="+mn-lt"/>
                          <a:ea typeface="+mn-ea"/>
                          <a:cs typeface="Times New Roman" panose="02020603050405020304" pitchFamily="18" charset="0"/>
                        </a:rPr>
                        <a:t> FREQUENCY Reserve</a:t>
                      </a:r>
                    </a:p>
                  </a:txBody>
                  <a:tcPr/>
                </a:tc>
                <a:tc>
                  <a:txBody>
                    <a:bodyPr/>
                    <a:lstStyle/>
                    <a:p>
                      <a:pPr algn="ctr"/>
                      <a:r>
                        <a:rPr lang="en-US">
                          <a:solidFill>
                            <a:schemeClr val="bg2">
                              <a:lumMod val="50000"/>
                            </a:schemeClr>
                          </a:solidFill>
                          <a:latin typeface="+mn-lt"/>
                        </a:rPr>
                        <a:t>--</a:t>
                      </a:r>
                    </a:p>
                  </a:txBody>
                  <a:tcPr/>
                </a:tc>
                <a:tc>
                  <a:txBody>
                    <a:bodyPr/>
                    <a:lstStyle/>
                    <a:p>
                      <a:pPr algn="ctr"/>
                      <a:r>
                        <a:rPr lang="en-US">
                          <a:solidFill>
                            <a:schemeClr val="bg2">
                              <a:lumMod val="50000"/>
                            </a:schemeClr>
                          </a:solidFill>
                          <a:latin typeface="+mn-lt"/>
                        </a:rPr>
                        <a:t>Yes</a:t>
                      </a:r>
                    </a:p>
                  </a:txBody>
                  <a:tcPr/>
                </a:tc>
                <a:tc>
                  <a:txBody>
                    <a:bodyPr/>
                    <a:lstStyle/>
                    <a:p>
                      <a:pPr algn="ctr"/>
                      <a:r>
                        <a:rPr lang="en-US" dirty="0">
                          <a:solidFill>
                            <a:schemeClr val="bg2">
                              <a:lumMod val="50000"/>
                            </a:schemeClr>
                          </a:solidFill>
                          <a:latin typeface="+mn-lt"/>
                        </a:rPr>
                        <a:t>Yes</a:t>
                      </a:r>
                    </a:p>
                  </a:txBody>
                  <a:tcPr/>
                </a:tc>
                <a:extLst>
                  <a:ext uri="{0D108BD9-81ED-4DB2-BD59-A6C34878D82A}">
                    <a16:rowId xmlns:a16="http://schemas.microsoft.com/office/drawing/2014/main" val="930600422"/>
                  </a:ext>
                </a:extLst>
              </a:tr>
              <a:tr h="370840">
                <a:tc>
                  <a:txBody>
                    <a:bodyPr/>
                    <a:lstStyle/>
                    <a:p>
                      <a:pPr marL="0" indent="0">
                        <a:spcAft>
                          <a:spcPts val="200"/>
                        </a:spcAft>
                        <a:buFont typeface="Arial" panose="020B0604020202020204" pitchFamily="34" charset="0"/>
                        <a:buNone/>
                      </a:pPr>
                      <a:r>
                        <a:rPr lang="de-DE" sz="1800" kern="1200" cap="all" dirty="0">
                          <a:solidFill>
                            <a:schemeClr val="tx2"/>
                          </a:solidFill>
                          <a:latin typeface="+mn-lt"/>
                          <a:ea typeface="+mn-ea"/>
                          <a:cs typeface="Times New Roman" panose="02020603050405020304" pitchFamily="18" charset="0"/>
                        </a:rPr>
                        <a:t>Storage </a:t>
                      </a:r>
                      <a:r>
                        <a:rPr lang="de-DE" sz="1800" kern="1200" cap="all" dirty="0" err="1">
                          <a:solidFill>
                            <a:schemeClr val="tx2"/>
                          </a:solidFill>
                          <a:latin typeface="+mn-lt"/>
                          <a:ea typeface="+mn-ea"/>
                          <a:cs typeface="Times New Roman" panose="02020603050405020304" pitchFamily="18" charset="0"/>
                        </a:rPr>
                        <a:t>for</a:t>
                      </a:r>
                      <a:r>
                        <a:rPr lang="de-DE" sz="1800" kern="1200" cap="all" dirty="0">
                          <a:solidFill>
                            <a:schemeClr val="tx2"/>
                          </a:solidFill>
                          <a:latin typeface="+mn-lt"/>
                          <a:ea typeface="+mn-ea"/>
                          <a:cs typeface="Times New Roman" panose="02020603050405020304" pitchFamily="18" charset="0"/>
                        </a:rPr>
                        <a:t> System </a:t>
                      </a:r>
                      <a:r>
                        <a:rPr lang="de-DE" sz="1800" kern="1200" cap="all" dirty="0" err="1">
                          <a:solidFill>
                            <a:schemeClr val="tx2"/>
                          </a:solidFill>
                          <a:latin typeface="+mn-lt"/>
                          <a:ea typeface="+mn-ea"/>
                          <a:cs typeface="Times New Roman" panose="02020603050405020304" pitchFamily="18" charset="0"/>
                        </a:rPr>
                        <a:t>Balancing</a:t>
                      </a:r>
                      <a:r>
                        <a:rPr lang="de-DE" sz="1800" kern="1200" cap="all" dirty="0">
                          <a:solidFill>
                            <a:schemeClr val="tx2"/>
                          </a:solidFill>
                          <a:latin typeface="+mn-lt"/>
                          <a:ea typeface="+mn-ea"/>
                          <a:cs typeface="Times New Roman" panose="02020603050405020304" pitchFamily="18" charset="0"/>
                        </a:rPr>
                        <a:t> (Arbitrage)</a:t>
                      </a:r>
                    </a:p>
                  </a:txBody>
                  <a:tcPr/>
                </a:tc>
                <a:tc>
                  <a:txBody>
                    <a:bodyPr/>
                    <a:lstStyle/>
                    <a:p>
                      <a:pPr algn="ctr"/>
                      <a:r>
                        <a:rPr lang="en-US">
                          <a:solidFill>
                            <a:schemeClr val="bg2">
                              <a:lumMod val="50000"/>
                            </a:schemeClr>
                          </a:solidFill>
                          <a:latin typeface="+mn-lt"/>
                        </a:rPr>
                        <a:t>--</a:t>
                      </a:r>
                    </a:p>
                  </a:txBody>
                  <a:tcPr/>
                </a:tc>
                <a:tc>
                  <a:txBody>
                    <a:bodyPr/>
                    <a:lstStyle/>
                    <a:p>
                      <a:pPr algn="ctr"/>
                      <a:r>
                        <a:rPr lang="en-US">
                          <a:solidFill>
                            <a:schemeClr val="bg2">
                              <a:lumMod val="50000"/>
                            </a:schemeClr>
                          </a:solidFill>
                          <a:latin typeface="+mn-lt"/>
                        </a:rPr>
                        <a:t>Yes</a:t>
                      </a:r>
                    </a:p>
                  </a:txBody>
                  <a:tcPr/>
                </a:tc>
                <a:tc>
                  <a:txBody>
                    <a:bodyPr/>
                    <a:lstStyle/>
                    <a:p>
                      <a:pPr algn="ctr"/>
                      <a:r>
                        <a:rPr lang="en-US">
                          <a:solidFill>
                            <a:schemeClr val="bg2">
                              <a:lumMod val="50000"/>
                            </a:schemeClr>
                          </a:solidFill>
                          <a:latin typeface="+mn-lt"/>
                        </a:rPr>
                        <a:t>Yes</a:t>
                      </a:r>
                    </a:p>
                  </a:txBody>
                  <a:tcPr/>
                </a:tc>
                <a:extLst>
                  <a:ext uri="{0D108BD9-81ED-4DB2-BD59-A6C34878D82A}">
                    <a16:rowId xmlns:a16="http://schemas.microsoft.com/office/drawing/2014/main" val="1675240192"/>
                  </a:ext>
                </a:extLst>
              </a:tr>
              <a:tr h="370840">
                <a:tc>
                  <a:txBody>
                    <a:bodyPr/>
                    <a:lstStyle/>
                    <a:p>
                      <a:pPr marL="0" indent="0">
                        <a:spcAft>
                          <a:spcPts val="200"/>
                        </a:spcAft>
                        <a:buFont typeface="Arial" panose="020B0604020202020204" pitchFamily="34" charset="0"/>
                        <a:buNone/>
                      </a:pPr>
                      <a:r>
                        <a:rPr lang="de-DE" sz="1800" kern="1200" cap="all" dirty="0" err="1">
                          <a:solidFill>
                            <a:schemeClr val="tx2"/>
                          </a:solidFill>
                          <a:latin typeface="+mn-lt"/>
                          <a:ea typeface="+mn-ea"/>
                          <a:cs typeface="Times New Roman" panose="02020603050405020304" pitchFamily="18" charset="0"/>
                        </a:rPr>
                        <a:t>Congestion</a:t>
                      </a:r>
                      <a:r>
                        <a:rPr lang="de-DE" sz="1800" kern="1200" cap="all" dirty="0">
                          <a:solidFill>
                            <a:schemeClr val="tx2"/>
                          </a:solidFill>
                          <a:latin typeface="+mn-lt"/>
                          <a:ea typeface="+mn-ea"/>
                          <a:cs typeface="Times New Roman" panose="02020603050405020304" pitchFamily="18" charset="0"/>
                        </a:rPr>
                        <a:t> </a:t>
                      </a:r>
                      <a:r>
                        <a:rPr lang="de-DE" sz="1800" kern="1200" cap="all" dirty="0" err="1">
                          <a:solidFill>
                            <a:schemeClr val="tx2"/>
                          </a:solidFill>
                          <a:latin typeface="+mn-lt"/>
                          <a:ea typeface="+mn-ea"/>
                          <a:cs typeface="Times New Roman" panose="02020603050405020304" pitchFamily="18" charset="0"/>
                        </a:rPr>
                        <a:t>management</a:t>
                      </a:r>
                      <a:r>
                        <a:rPr lang="de-DE" sz="1800" kern="1200" cap="all" dirty="0">
                          <a:solidFill>
                            <a:schemeClr val="tx2"/>
                          </a:solidFill>
                          <a:latin typeface="+mn-lt"/>
                          <a:ea typeface="+mn-ea"/>
                          <a:cs typeface="Times New Roman" panose="02020603050405020304" pitchFamily="18" charset="0"/>
                        </a:rPr>
                        <a:t> (Grid Booster)</a:t>
                      </a:r>
                    </a:p>
                  </a:txBody>
                  <a:tcPr/>
                </a:tc>
                <a:tc>
                  <a:txBody>
                    <a:bodyPr/>
                    <a:lstStyle/>
                    <a:p>
                      <a:pPr algn="ctr"/>
                      <a:r>
                        <a:rPr lang="en-US" dirty="0">
                          <a:solidFill>
                            <a:schemeClr val="bg2">
                              <a:lumMod val="50000"/>
                            </a:schemeClr>
                          </a:solidFill>
                          <a:latin typeface="+mn-lt"/>
                        </a:rPr>
                        <a:t>--</a:t>
                      </a:r>
                    </a:p>
                  </a:txBody>
                  <a:tcPr/>
                </a:tc>
                <a:tc>
                  <a:txBody>
                    <a:bodyPr/>
                    <a:lstStyle/>
                    <a:p>
                      <a:pPr algn="ctr"/>
                      <a:r>
                        <a:rPr lang="en-US">
                          <a:solidFill>
                            <a:schemeClr val="bg2">
                              <a:lumMod val="50000"/>
                            </a:schemeClr>
                          </a:solidFill>
                          <a:latin typeface="+mn-lt"/>
                        </a:rPr>
                        <a:t>Yes</a:t>
                      </a:r>
                    </a:p>
                  </a:txBody>
                  <a:tcPr/>
                </a:tc>
                <a:tc>
                  <a:txBody>
                    <a:bodyPr/>
                    <a:lstStyle/>
                    <a:p>
                      <a:pPr algn="ctr"/>
                      <a:r>
                        <a:rPr lang="en-US">
                          <a:solidFill>
                            <a:schemeClr val="bg2">
                              <a:lumMod val="50000"/>
                            </a:schemeClr>
                          </a:solidFill>
                          <a:latin typeface="+mn-lt"/>
                        </a:rPr>
                        <a:t>Yes</a:t>
                      </a:r>
                    </a:p>
                  </a:txBody>
                  <a:tcPr/>
                </a:tc>
                <a:extLst>
                  <a:ext uri="{0D108BD9-81ED-4DB2-BD59-A6C34878D82A}">
                    <a16:rowId xmlns:a16="http://schemas.microsoft.com/office/drawing/2014/main" val="675508510"/>
                  </a:ext>
                </a:extLst>
              </a:tr>
              <a:tr h="370840">
                <a:tc>
                  <a:txBody>
                    <a:bodyPr/>
                    <a:lstStyle/>
                    <a:p>
                      <a:pPr marL="0" indent="0">
                        <a:spcAft>
                          <a:spcPts val="200"/>
                        </a:spcAft>
                        <a:buFont typeface="Arial" panose="020B0604020202020204" pitchFamily="34" charset="0"/>
                        <a:buNone/>
                      </a:pPr>
                      <a:r>
                        <a:rPr lang="de-DE" sz="1800" kern="1200" cap="all" dirty="0" err="1">
                          <a:solidFill>
                            <a:schemeClr val="tx2"/>
                          </a:solidFill>
                          <a:latin typeface="+mn-lt"/>
                          <a:ea typeface="+mn-ea"/>
                          <a:cs typeface="Times New Roman" panose="02020603050405020304" pitchFamily="18" charset="0"/>
                        </a:rPr>
                        <a:t>Reactive</a:t>
                      </a:r>
                      <a:r>
                        <a:rPr lang="de-DE" sz="1800" kern="1200" cap="all" dirty="0">
                          <a:solidFill>
                            <a:schemeClr val="tx2"/>
                          </a:solidFill>
                          <a:latin typeface="+mn-lt"/>
                          <a:ea typeface="+mn-ea"/>
                          <a:cs typeface="Times New Roman" panose="02020603050405020304" pitchFamily="18" charset="0"/>
                        </a:rPr>
                        <a:t> power (STATCOM)</a:t>
                      </a:r>
                    </a:p>
                  </a:txBody>
                  <a:tcPr/>
                </a:tc>
                <a:tc>
                  <a:txBody>
                    <a:bodyPr/>
                    <a:lstStyle/>
                    <a:p>
                      <a:pPr algn="ctr"/>
                      <a:r>
                        <a:rPr lang="en-US" dirty="0">
                          <a:solidFill>
                            <a:schemeClr val="bg2">
                              <a:lumMod val="50000"/>
                            </a:schemeClr>
                          </a:solidFill>
                          <a:latin typeface="+mn-lt"/>
                        </a:rPr>
                        <a:t>Design spec</a:t>
                      </a:r>
                    </a:p>
                  </a:txBody>
                  <a:tcPr/>
                </a:tc>
                <a:tc>
                  <a:txBody>
                    <a:bodyPr/>
                    <a:lstStyle/>
                    <a:p>
                      <a:pPr algn="ctr"/>
                      <a:r>
                        <a:rPr lang="en-US">
                          <a:solidFill>
                            <a:schemeClr val="bg2">
                              <a:lumMod val="50000"/>
                            </a:schemeClr>
                          </a:solidFill>
                          <a:latin typeface="+mn-lt"/>
                        </a:rPr>
                        <a:t>Design spec</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solidFill>
                            <a:schemeClr val="bg2">
                              <a:lumMod val="50000"/>
                            </a:schemeClr>
                          </a:solidFill>
                          <a:latin typeface="+mn-lt"/>
                        </a:rPr>
                        <a:t>Design spec</a:t>
                      </a:r>
                    </a:p>
                  </a:txBody>
                  <a:tcPr/>
                </a:tc>
                <a:extLst>
                  <a:ext uri="{0D108BD9-81ED-4DB2-BD59-A6C34878D82A}">
                    <a16:rowId xmlns:a16="http://schemas.microsoft.com/office/drawing/2014/main" val="3014701804"/>
                  </a:ext>
                </a:extLst>
              </a:tr>
              <a:tr h="370840">
                <a:tc>
                  <a:txBody>
                    <a:bodyPr/>
                    <a:lstStyle/>
                    <a:p>
                      <a:r>
                        <a:rPr lang="en-US" sz="1800" kern="1200" cap="all" dirty="0">
                          <a:solidFill>
                            <a:schemeClr val="tx2"/>
                          </a:solidFill>
                          <a:latin typeface="+mn-lt"/>
                          <a:ea typeface="+mn-ea"/>
                          <a:cs typeface="Times New Roman" panose="02020603050405020304" pitchFamily="18" charset="0"/>
                        </a:rPr>
                        <a:t>Inertia</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latin typeface="+mn-lt"/>
                        </a:rPr>
                        <a:t>Design spec</a:t>
                      </a:r>
                    </a:p>
                  </a:txBody>
                  <a:tcPr/>
                </a:tc>
                <a:tc>
                  <a:txBody>
                    <a:bodyPr/>
                    <a:lstStyle/>
                    <a:p>
                      <a:pPr algn="ctr"/>
                      <a:r>
                        <a:rPr lang="en-US" dirty="0">
                          <a:solidFill>
                            <a:schemeClr val="bg2">
                              <a:lumMod val="50000"/>
                            </a:schemeClr>
                          </a:solidFill>
                          <a:latin typeface="+mn-lt"/>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solidFill>
                            <a:schemeClr val="bg2">
                              <a:lumMod val="50000"/>
                            </a:schemeClr>
                          </a:solidFill>
                          <a:latin typeface="+mn-lt"/>
                        </a:rPr>
                        <a:t>Design spec</a:t>
                      </a:r>
                    </a:p>
                  </a:txBody>
                  <a:tcPr/>
                </a:tc>
                <a:extLst>
                  <a:ext uri="{0D108BD9-81ED-4DB2-BD59-A6C34878D82A}">
                    <a16:rowId xmlns:a16="http://schemas.microsoft.com/office/drawing/2014/main" val="3409088066"/>
                  </a:ext>
                </a:extLst>
              </a:tr>
              <a:tr h="370840">
                <a:tc>
                  <a:txBody>
                    <a:bodyPr/>
                    <a:lstStyle/>
                    <a:p>
                      <a:pPr marL="0" indent="0">
                        <a:spcAft>
                          <a:spcPts val="200"/>
                        </a:spcAft>
                        <a:buFont typeface="Arial" panose="020B0604020202020204" pitchFamily="34" charset="0"/>
                        <a:buNone/>
                      </a:pPr>
                      <a:r>
                        <a:rPr lang="de-DE" sz="1800" kern="1200" cap="all" dirty="0">
                          <a:solidFill>
                            <a:schemeClr val="tx2"/>
                          </a:solidFill>
                          <a:latin typeface="+mn-lt"/>
                          <a:ea typeface="+mn-ea"/>
                          <a:cs typeface="Times New Roman" panose="02020603050405020304" pitchFamily="18" charset="0"/>
                        </a:rPr>
                        <a:t>Fault </a:t>
                      </a:r>
                      <a:r>
                        <a:rPr lang="de-DE" sz="1800" kern="1200" cap="all" dirty="0" err="1">
                          <a:solidFill>
                            <a:schemeClr val="tx2"/>
                          </a:solidFill>
                          <a:latin typeface="+mn-lt"/>
                          <a:ea typeface="+mn-ea"/>
                          <a:cs typeface="Times New Roman" panose="02020603050405020304" pitchFamily="18" charset="0"/>
                        </a:rPr>
                        <a:t>current</a:t>
                      </a:r>
                      <a:r>
                        <a:rPr lang="de-DE" sz="1800" kern="1200" cap="all" dirty="0">
                          <a:solidFill>
                            <a:schemeClr val="tx2"/>
                          </a:solidFill>
                          <a:latin typeface="+mn-lt"/>
                          <a:ea typeface="+mn-ea"/>
                          <a:cs typeface="Times New Roman" panose="02020603050405020304" pitchFamily="18" charset="0"/>
                        </a:rPr>
                        <a:t> / System </a:t>
                      </a:r>
                      <a:r>
                        <a:rPr lang="de-DE" sz="1800" kern="1200" cap="all" dirty="0" err="1">
                          <a:solidFill>
                            <a:schemeClr val="tx2"/>
                          </a:solidFill>
                          <a:latin typeface="+mn-lt"/>
                          <a:ea typeface="+mn-ea"/>
                          <a:cs typeface="Times New Roman" panose="02020603050405020304" pitchFamily="18" charset="0"/>
                        </a:rPr>
                        <a:t>Strength</a:t>
                      </a:r>
                      <a:endParaRPr lang="de-DE" sz="1800" kern="1200" cap="all" dirty="0">
                        <a:solidFill>
                          <a:schemeClr val="tx2"/>
                        </a:solidFill>
                        <a:latin typeface="+mn-lt"/>
                        <a:ea typeface="+mn-ea"/>
                        <a:cs typeface="Times New Roman" panose="02020603050405020304" pitchFamily="18" charset="0"/>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latin typeface="+mn-lt"/>
                        </a:rPr>
                        <a:t>Design spec </a:t>
                      </a:r>
                    </a:p>
                  </a:txBody>
                  <a:tcPr/>
                </a:tc>
                <a:tc>
                  <a:txBody>
                    <a:bodyPr/>
                    <a:lstStyle/>
                    <a:p>
                      <a:pPr algn="ctr"/>
                      <a:r>
                        <a:rPr lang="en-US" dirty="0">
                          <a:solidFill>
                            <a:schemeClr val="bg2">
                              <a:lumMod val="50000"/>
                            </a:schemeClr>
                          </a:solidFill>
                          <a:latin typeface="+mn-lt"/>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latin typeface="+mn-lt"/>
                        </a:rPr>
                        <a:t>Design spec</a:t>
                      </a:r>
                    </a:p>
                  </a:txBody>
                  <a:tcPr/>
                </a:tc>
                <a:extLst>
                  <a:ext uri="{0D108BD9-81ED-4DB2-BD59-A6C34878D82A}">
                    <a16:rowId xmlns:a16="http://schemas.microsoft.com/office/drawing/2014/main" val="1090005566"/>
                  </a:ext>
                </a:extLst>
              </a:tr>
              <a:tr h="370840">
                <a:tc>
                  <a:txBody>
                    <a:bodyPr/>
                    <a:lstStyle/>
                    <a:p>
                      <a:pPr marL="0" indent="0">
                        <a:spcAft>
                          <a:spcPts val="200"/>
                        </a:spcAft>
                        <a:buFont typeface="Arial" panose="020B0604020202020204" pitchFamily="34" charset="0"/>
                        <a:buNone/>
                      </a:pPr>
                      <a:r>
                        <a:rPr lang="de-DE" sz="1800" kern="1200" cap="all" dirty="0" err="1">
                          <a:solidFill>
                            <a:schemeClr val="tx2"/>
                          </a:solidFill>
                          <a:latin typeface="+mn-lt"/>
                          <a:ea typeface="+mn-ea"/>
                          <a:cs typeface="Times New Roman" panose="02020603050405020304" pitchFamily="18" charset="0"/>
                        </a:rPr>
                        <a:t>Blackstart</a:t>
                      </a:r>
                      <a:r>
                        <a:rPr lang="de-DE" sz="1800" kern="1200" cap="all" dirty="0">
                          <a:solidFill>
                            <a:schemeClr val="tx2"/>
                          </a:solidFill>
                          <a:latin typeface="+mn-lt"/>
                          <a:ea typeface="+mn-ea"/>
                          <a:cs typeface="Times New Roman" panose="02020603050405020304" pitchFamily="18" charset="0"/>
                        </a:rPr>
                        <a:t>  / Island </a:t>
                      </a:r>
                      <a:r>
                        <a:rPr lang="de-DE" sz="1800" kern="1200" cap="all" dirty="0" err="1">
                          <a:solidFill>
                            <a:schemeClr val="tx2"/>
                          </a:solidFill>
                          <a:latin typeface="+mn-lt"/>
                          <a:ea typeface="+mn-ea"/>
                          <a:cs typeface="Times New Roman" panose="02020603050405020304" pitchFamily="18" charset="0"/>
                        </a:rPr>
                        <a:t>capability</a:t>
                      </a:r>
                      <a:endParaRPr lang="de-DE" sz="1800" kern="1200" cap="all" dirty="0">
                        <a:solidFill>
                          <a:schemeClr val="tx2"/>
                        </a:solidFill>
                        <a:latin typeface="+mn-lt"/>
                        <a:ea typeface="+mn-ea"/>
                        <a:cs typeface="Times New Roman" panose="02020603050405020304" pitchFamily="18" charset="0"/>
                      </a:endParaRPr>
                    </a:p>
                  </a:txBody>
                  <a:tcPr/>
                </a:tc>
                <a:tc>
                  <a:txBody>
                    <a:bodyPr/>
                    <a:lstStyle/>
                    <a:p>
                      <a:pPr algn="ctr"/>
                      <a:r>
                        <a:rPr lang="en-US">
                          <a:solidFill>
                            <a:schemeClr val="bg2">
                              <a:lumMod val="50000"/>
                            </a:schemeClr>
                          </a:solidFill>
                          <a:latin typeface="+mn-lt"/>
                        </a:rPr>
                        <a:t>--</a:t>
                      </a:r>
                    </a:p>
                  </a:txBody>
                  <a:tcPr/>
                </a:tc>
                <a:tc>
                  <a:txBody>
                    <a:bodyPr/>
                    <a:lstStyle/>
                    <a:p>
                      <a:pPr algn="ctr"/>
                      <a:r>
                        <a:rPr lang="en-US" dirty="0">
                          <a:solidFill>
                            <a:schemeClr val="bg2">
                              <a:lumMod val="50000"/>
                            </a:schemeClr>
                          </a:solidFill>
                          <a:latin typeface="+mn-lt"/>
                        </a:rPr>
                        <a:t>--</a:t>
                      </a:r>
                    </a:p>
                  </a:txBody>
                  <a:tcPr/>
                </a:tc>
                <a:tc>
                  <a:txBody>
                    <a:bodyPr/>
                    <a:lstStyle/>
                    <a:p>
                      <a:pPr algn="ctr"/>
                      <a:r>
                        <a:rPr lang="en-US" dirty="0">
                          <a:solidFill>
                            <a:schemeClr val="bg2">
                              <a:lumMod val="50000"/>
                            </a:schemeClr>
                          </a:solidFill>
                          <a:latin typeface="+mn-lt"/>
                        </a:rPr>
                        <a:t>Yes</a:t>
                      </a:r>
                    </a:p>
                  </a:txBody>
                  <a:tcPr/>
                </a:tc>
                <a:extLst>
                  <a:ext uri="{0D108BD9-81ED-4DB2-BD59-A6C34878D82A}">
                    <a16:rowId xmlns:a16="http://schemas.microsoft.com/office/drawing/2014/main" val="3663015861"/>
                  </a:ext>
                </a:extLst>
              </a:tr>
            </a:tbl>
          </a:graphicData>
        </a:graphic>
      </p:graphicFrame>
      <p:sp>
        <p:nvSpPr>
          <p:cNvPr id="5" name="Textplatzhalter 4">
            <a:extLst>
              <a:ext uri="{FF2B5EF4-FFF2-40B4-BE49-F238E27FC236}">
                <a16:creationId xmlns:a16="http://schemas.microsoft.com/office/drawing/2014/main" id="{E75AEAD1-8FE3-0D5A-1A06-1C7BCE6C5B10}"/>
              </a:ext>
            </a:extLst>
          </p:cNvPr>
          <p:cNvSpPr>
            <a:spLocks noGrp="1"/>
          </p:cNvSpPr>
          <p:nvPr>
            <p:ph type="body" sz="quarter" idx="15"/>
          </p:nvPr>
        </p:nvSpPr>
        <p:spPr/>
        <p:txBody>
          <a:bodyPr/>
          <a:lstStyle/>
          <a:p>
            <a:endParaRPr lang="en-US"/>
          </a:p>
        </p:txBody>
      </p:sp>
      <p:sp>
        <p:nvSpPr>
          <p:cNvPr id="6" name="Rechteck: abgerundete Ecken 5">
            <a:extLst>
              <a:ext uri="{FF2B5EF4-FFF2-40B4-BE49-F238E27FC236}">
                <a16:creationId xmlns:a16="http://schemas.microsoft.com/office/drawing/2014/main" id="{97C420DD-4D6E-B0F6-EB29-FE5E4CDD7958}"/>
              </a:ext>
            </a:extLst>
          </p:cNvPr>
          <p:cNvSpPr/>
          <p:nvPr/>
        </p:nvSpPr>
        <p:spPr>
          <a:xfrm>
            <a:off x="9359756" y="1859622"/>
            <a:ext cx="2054833" cy="400692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400" dirty="0" err="1">
              <a:solidFill>
                <a:schemeClr val="bg1"/>
              </a:solidFill>
              <a:latin typeface="+mj-lt"/>
            </a:endParaRPr>
          </a:p>
        </p:txBody>
      </p:sp>
    </p:spTree>
    <p:extLst>
      <p:ext uri="{BB962C8B-B14F-4D97-AF65-F5344CB8AC3E}">
        <p14:creationId xmlns:p14="http://schemas.microsoft.com/office/powerpoint/2010/main" val="18870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9BD73-CF8D-4A03-8795-3CE77AEF61FC}"/>
              </a:ext>
            </a:extLst>
          </p:cNvPr>
          <p:cNvSpPr>
            <a:spLocks noGrp="1"/>
          </p:cNvSpPr>
          <p:nvPr>
            <p:ph type="title"/>
          </p:nvPr>
        </p:nvSpPr>
        <p:spPr/>
        <p:txBody>
          <a:bodyPr/>
          <a:lstStyle/>
          <a:p>
            <a:r>
              <a:rPr lang="de-DE" dirty="0"/>
              <a:t>In the US Market, BESS has two distinct Stakeholders</a:t>
            </a:r>
          </a:p>
        </p:txBody>
      </p:sp>
      <p:sp>
        <p:nvSpPr>
          <p:cNvPr id="4" name="Textplatzhalter 3">
            <a:extLst>
              <a:ext uri="{FF2B5EF4-FFF2-40B4-BE49-F238E27FC236}">
                <a16:creationId xmlns:a16="http://schemas.microsoft.com/office/drawing/2014/main" id="{14FEB8C2-493C-4B53-BBE1-34ED203C6898}"/>
              </a:ext>
            </a:extLst>
          </p:cNvPr>
          <p:cNvSpPr>
            <a:spLocks noGrp="1"/>
          </p:cNvSpPr>
          <p:nvPr>
            <p:ph type="body" sz="quarter" idx="15"/>
          </p:nvPr>
        </p:nvSpPr>
        <p:spPr/>
        <p:txBody>
          <a:bodyPr/>
          <a:lstStyle/>
          <a:p>
            <a:endParaRPr lang="de-DE" dirty="0"/>
          </a:p>
        </p:txBody>
      </p:sp>
      <p:sp>
        <p:nvSpPr>
          <p:cNvPr id="13" name="Textfeld 12">
            <a:extLst>
              <a:ext uri="{FF2B5EF4-FFF2-40B4-BE49-F238E27FC236}">
                <a16:creationId xmlns:a16="http://schemas.microsoft.com/office/drawing/2014/main" id="{7D566166-2E61-4B9F-A9F6-B8859B0F2DA9}"/>
              </a:ext>
            </a:extLst>
          </p:cNvPr>
          <p:cNvSpPr txBox="1"/>
          <p:nvPr/>
        </p:nvSpPr>
        <p:spPr>
          <a:xfrm>
            <a:off x="7605439" y="577571"/>
            <a:ext cx="1840219" cy="317587"/>
          </a:xfrm>
          <a:prstGeom prst="rect">
            <a:avLst/>
          </a:prstGeom>
          <a:noFill/>
        </p:spPr>
        <p:txBody>
          <a:bodyPr wrap="square" lIns="0" tIns="0" rIns="0" bIns="0" rtlCol="0">
            <a:spAutoFit/>
          </a:bodyPr>
          <a:lstStyle/>
          <a:p>
            <a:pPr algn="l">
              <a:lnSpc>
                <a:spcPct val="110000"/>
              </a:lnSpc>
              <a:spcAft>
                <a:spcPts val="600"/>
              </a:spcAft>
              <a:buClr>
                <a:schemeClr val="accent2"/>
              </a:buClr>
            </a:pPr>
            <a:r>
              <a:rPr lang="de-DE" sz="2000" dirty="0">
                <a:solidFill>
                  <a:schemeClr val="bg1"/>
                </a:solidFill>
              </a:rPr>
              <a:t>References</a:t>
            </a:r>
          </a:p>
        </p:txBody>
      </p:sp>
      <p:sp>
        <p:nvSpPr>
          <p:cNvPr id="6" name="Textfeld 5">
            <a:extLst>
              <a:ext uri="{FF2B5EF4-FFF2-40B4-BE49-F238E27FC236}">
                <a16:creationId xmlns:a16="http://schemas.microsoft.com/office/drawing/2014/main" id="{5B89E397-B9EA-48B0-AB8B-43C6BC2C8659}"/>
              </a:ext>
            </a:extLst>
          </p:cNvPr>
          <p:cNvSpPr txBox="1"/>
          <p:nvPr/>
        </p:nvSpPr>
        <p:spPr>
          <a:xfrm>
            <a:off x="6803232" y="1562835"/>
            <a:ext cx="2092689" cy="381130"/>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2400" dirty="0"/>
              <a:t>System Operators</a:t>
            </a:r>
          </a:p>
        </p:txBody>
      </p:sp>
      <p:sp>
        <p:nvSpPr>
          <p:cNvPr id="12" name="Textfeld 11">
            <a:extLst>
              <a:ext uri="{FF2B5EF4-FFF2-40B4-BE49-F238E27FC236}">
                <a16:creationId xmlns:a16="http://schemas.microsoft.com/office/drawing/2014/main" id="{EEA17EEB-E654-4C17-B55A-FE88B36446C8}"/>
              </a:ext>
            </a:extLst>
          </p:cNvPr>
          <p:cNvSpPr txBox="1"/>
          <p:nvPr/>
        </p:nvSpPr>
        <p:spPr>
          <a:xfrm>
            <a:off x="6839901" y="1961899"/>
            <a:ext cx="1925720" cy="285527"/>
          </a:xfrm>
          <a:prstGeom prst="rect">
            <a:avLst/>
          </a:prstGeom>
          <a:noFill/>
        </p:spPr>
        <p:txBody>
          <a:bodyPr wrap="none" lIns="0" tIns="0" rIns="0" bIns="0" rtlCol="0">
            <a:spAutoFit/>
          </a:bodyPr>
          <a:lstStyle/>
          <a:p>
            <a:pPr algn="l">
              <a:lnSpc>
                <a:spcPct val="110000"/>
              </a:lnSpc>
              <a:spcAft>
                <a:spcPts val="600"/>
              </a:spcAft>
              <a:buClr>
                <a:schemeClr val="accent2"/>
              </a:buClr>
            </a:pPr>
            <a:r>
              <a:rPr lang="de-DE" b="1" i="1" dirty="0"/>
              <a:t>Grid Asset </a:t>
            </a:r>
            <a:r>
              <a:rPr lang="de-DE" i="1" dirty="0"/>
              <a:t>use cases</a:t>
            </a:r>
          </a:p>
        </p:txBody>
      </p:sp>
      <p:grpSp>
        <p:nvGrpSpPr>
          <p:cNvPr id="3" name="Gruppieren 2">
            <a:extLst>
              <a:ext uri="{FF2B5EF4-FFF2-40B4-BE49-F238E27FC236}">
                <a16:creationId xmlns:a16="http://schemas.microsoft.com/office/drawing/2014/main" id="{A3EF6A82-7FA0-4227-ADDE-FE66E8A060A3}"/>
              </a:ext>
            </a:extLst>
          </p:cNvPr>
          <p:cNvGrpSpPr/>
          <p:nvPr/>
        </p:nvGrpSpPr>
        <p:grpSpPr>
          <a:xfrm>
            <a:off x="1065231" y="2785270"/>
            <a:ext cx="4562155" cy="3131826"/>
            <a:chOff x="1794138" y="2785270"/>
            <a:chExt cx="3833248" cy="2677996"/>
          </a:xfrm>
        </p:grpSpPr>
        <p:sp>
          <p:nvSpPr>
            <p:cNvPr id="15" name="Ellipse 14">
              <a:extLst>
                <a:ext uri="{FF2B5EF4-FFF2-40B4-BE49-F238E27FC236}">
                  <a16:creationId xmlns:a16="http://schemas.microsoft.com/office/drawing/2014/main" id="{CC2D9143-6C46-4545-B4F9-23E5F61E3F68}"/>
                </a:ext>
              </a:extLst>
            </p:cNvPr>
            <p:cNvSpPr/>
            <p:nvPr/>
          </p:nvSpPr>
          <p:spPr>
            <a:xfrm>
              <a:off x="1794138" y="3245159"/>
              <a:ext cx="1670188" cy="1736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de-DE" sz="1400" dirty="0">
                  <a:solidFill>
                    <a:schemeClr val="bg1"/>
                  </a:solidFill>
                </a:rPr>
                <a:t>Multiple, </a:t>
              </a:r>
              <a:r>
                <a:rPr lang="de-DE" sz="1400" dirty="0" err="1">
                  <a:solidFill>
                    <a:schemeClr val="bg1"/>
                  </a:solidFill>
                </a:rPr>
                <a:t>stacked</a:t>
              </a:r>
              <a:r>
                <a:rPr lang="de-DE" sz="1400" dirty="0">
                  <a:solidFill>
                    <a:schemeClr val="bg1"/>
                  </a:solidFill>
                </a:rPr>
                <a:t> </a:t>
              </a:r>
              <a:r>
                <a:rPr lang="de-DE" sz="1400" dirty="0" err="1">
                  <a:solidFill>
                    <a:schemeClr val="bg1"/>
                  </a:solidFill>
                </a:rPr>
                <a:t>revenue</a:t>
              </a:r>
              <a:r>
                <a:rPr lang="de-DE" sz="1400" dirty="0">
                  <a:solidFill>
                    <a:schemeClr val="bg1"/>
                  </a:solidFill>
                </a:rPr>
                <a:t> </a:t>
              </a:r>
              <a:r>
                <a:rPr lang="de-DE" sz="1400" dirty="0" err="1">
                  <a:solidFill>
                    <a:schemeClr val="bg1"/>
                  </a:solidFill>
                </a:rPr>
                <a:t>streams</a:t>
              </a:r>
              <a:r>
                <a:rPr lang="de-DE" sz="1400" dirty="0">
                  <a:solidFill>
                    <a:schemeClr val="bg1"/>
                  </a:solidFill>
                </a:rPr>
                <a:t> </a:t>
              </a:r>
              <a:r>
                <a:rPr lang="de-DE" sz="1400" dirty="0" err="1">
                  <a:solidFill>
                    <a:schemeClr val="bg1"/>
                  </a:solidFill>
                </a:rPr>
                <a:t>make</a:t>
              </a:r>
              <a:r>
                <a:rPr lang="de-DE" sz="1400" dirty="0">
                  <a:solidFill>
                    <a:schemeClr val="bg1"/>
                  </a:solidFill>
                </a:rPr>
                <a:t> </a:t>
              </a:r>
              <a:r>
                <a:rPr lang="de-DE" sz="1400" dirty="0" err="1">
                  <a:solidFill>
                    <a:schemeClr val="bg1"/>
                  </a:solidFill>
                </a:rPr>
                <a:t>the</a:t>
              </a:r>
              <a:r>
                <a:rPr lang="de-DE" sz="1400" dirty="0">
                  <a:solidFill>
                    <a:schemeClr val="bg1"/>
                  </a:solidFill>
                </a:rPr>
                <a:t> </a:t>
              </a:r>
              <a:r>
                <a:rPr lang="de-DE" sz="1400" dirty="0" err="1">
                  <a:solidFill>
                    <a:schemeClr val="bg1"/>
                  </a:solidFill>
                </a:rPr>
                <a:t>business</a:t>
              </a:r>
              <a:r>
                <a:rPr lang="de-DE" sz="1400" dirty="0">
                  <a:solidFill>
                    <a:schemeClr val="bg1"/>
                  </a:solidFill>
                </a:rPr>
                <a:t> </a:t>
              </a:r>
              <a:r>
                <a:rPr lang="de-DE" sz="1400" dirty="0" err="1">
                  <a:solidFill>
                    <a:schemeClr val="bg1"/>
                  </a:solidFill>
                </a:rPr>
                <a:t>case</a:t>
              </a:r>
              <a:endParaRPr lang="de-DE" sz="1400" dirty="0">
                <a:solidFill>
                  <a:schemeClr val="bg1"/>
                </a:solidFill>
              </a:endParaRPr>
            </a:p>
          </p:txBody>
        </p:sp>
        <p:sp>
          <p:nvSpPr>
            <p:cNvPr id="16" name="Ellipse 15">
              <a:extLst>
                <a:ext uri="{FF2B5EF4-FFF2-40B4-BE49-F238E27FC236}">
                  <a16:creationId xmlns:a16="http://schemas.microsoft.com/office/drawing/2014/main" id="{8CE28787-2548-4D25-8B86-A6B17BB7254E}"/>
                </a:ext>
              </a:extLst>
            </p:cNvPr>
            <p:cNvSpPr/>
            <p:nvPr/>
          </p:nvSpPr>
          <p:spPr>
            <a:xfrm>
              <a:off x="3493543" y="2785270"/>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1</a:t>
              </a:r>
            </a:p>
          </p:txBody>
        </p:sp>
        <p:sp>
          <p:nvSpPr>
            <p:cNvPr id="17" name="Ellipse 16">
              <a:extLst>
                <a:ext uri="{FF2B5EF4-FFF2-40B4-BE49-F238E27FC236}">
                  <a16:creationId xmlns:a16="http://schemas.microsoft.com/office/drawing/2014/main" id="{94F70609-99E0-4A82-A42A-205A542E37D5}"/>
                </a:ext>
              </a:extLst>
            </p:cNvPr>
            <p:cNvSpPr/>
            <p:nvPr/>
          </p:nvSpPr>
          <p:spPr>
            <a:xfrm>
              <a:off x="3941957" y="3455621"/>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2</a:t>
              </a:r>
            </a:p>
          </p:txBody>
        </p:sp>
        <p:sp>
          <p:nvSpPr>
            <p:cNvPr id="18" name="Ellipse 17">
              <a:extLst>
                <a:ext uri="{FF2B5EF4-FFF2-40B4-BE49-F238E27FC236}">
                  <a16:creationId xmlns:a16="http://schemas.microsoft.com/office/drawing/2014/main" id="{0C249C7C-DDA9-4A38-822A-FA35795EA0C9}"/>
                </a:ext>
              </a:extLst>
            </p:cNvPr>
            <p:cNvSpPr/>
            <p:nvPr/>
          </p:nvSpPr>
          <p:spPr>
            <a:xfrm>
              <a:off x="3945332" y="4317220"/>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3</a:t>
              </a:r>
            </a:p>
          </p:txBody>
        </p:sp>
        <p:sp>
          <p:nvSpPr>
            <p:cNvPr id="19" name="Ellipse 18">
              <a:extLst>
                <a:ext uri="{FF2B5EF4-FFF2-40B4-BE49-F238E27FC236}">
                  <a16:creationId xmlns:a16="http://schemas.microsoft.com/office/drawing/2014/main" id="{3605BC6E-5F8E-4F38-8C81-394532114E78}"/>
                </a:ext>
              </a:extLst>
            </p:cNvPr>
            <p:cNvSpPr/>
            <p:nvPr/>
          </p:nvSpPr>
          <p:spPr>
            <a:xfrm>
              <a:off x="3493543" y="5038390"/>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4</a:t>
              </a:r>
            </a:p>
          </p:txBody>
        </p:sp>
        <p:cxnSp>
          <p:nvCxnSpPr>
            <p:cNvPr id="21" name="Gerade Verbindung mit Pfeil 20">
              <a:extLst>
                <a:ext uri="{FF2B5EF4-FFF2-40B4-BE49-F238E27FC236}">
                  <a16:creationId xmlns:a16="http://schemas.microsoft.com/office/drawing/2014/main" id="{AF669776-E668-49C2-B1D0-8348F1031AE9}"/>
                </a:ext>
              </a:extLst>
            </p:cNvPr>
            <p:cNvCxnSpPr>
              <a:cxnSpLocks/>
            </p:cNvCxnSpPr>
            <p:nvPr/>
          </p:nvCxnSpPr>
          <p:spPr>
            <a:xfrm flipV="1">
              <a:off x="3295854" y="3210146"/>
              <a:ext cx="197689" cy="230285"/>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EBEC6293-3769-4631-A8ED-74359C1EA323}"/>
                </a:ext>
              </a:extLst>
            </p:cNvPr>
            <p:cNvCxnSpPr>
              <a:cxnSpLocks/>
            </p:cNvCxnSpPr>
            <p:nvPr/>
          </p:nvCxnSpPr>
          <p:spPr>
            <a:xfrm flipV="1">
              <a:off x="3538264" y="3778186"/>
              <a:ext cx="303773" cy="91373"/>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F8B6DB40-721E-4AA5-BF3E-961CB338B638}"/>
                </a:ext>
              </a:extLst>
            </p:cNvPr>
            <p:cNvCxnSpPr>
              <a:cxnSpLocks/>
            </p:cNvCxnSpPr>
            <p:nvPr/>
          </p:nvCxnSpPr>
          <p:spPr>
            <a:xfrm>
              <a:off x="3546723" y="4363272"/>
              <a:ext cx="295314" cy="70628"/>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D4E7BD6C-BB34-4208-8434-CEFD80A56679}"/>
                </a:ext>
              </a:extLst>
            </p:cNvPr>
            <p:cNvCxnSpPr>
              <a:cxnSpLocks/>
            </p:cNvCxnSpPr>
            <p:nvPr/>
          </p:nvCxnSpPr>
          <p:spPr>
            <a:xfrm>
              <a:off x="3294442" y="4790652"/>
              <a:ext cx="199101" cy="226257"/>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88D86F74-C0AC-48AA-8DA6-9C4BCD288CFA}"/>
                </a:ext>
              </a:extLst>
            </p:cNvPr>
            <p:cNvSpPr txBox="1"/>
            <p:nvPr/>
          </p:nvSpPr>
          <p:spPr>
            <a:xfrm>
              <a:off x="4046561" y="2813042"/>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dirty="0"/>
                <a:t>Energy Arbitrage</a:t>
              </a:r>
            </a:p>
          </p:txBody>
        </p:sp>
        <p:sp>
          <p:nvSpPr>
            <p:cNvPr id="37" name="Textfeld 36">
              <a:extLst>
                <a:ext uri="{FF2B5EF4-FFF2-40B4-BE49-F238E27FC236}">
                  <a16:creationId xmlns:a16="http://schemas.microsoft.com/office/drawing/2014/main" id="{81E5165D-4F40-471C-B030-13DDD33B98C8}"/>
                </a:ext>
              </a:extLst>
            </p:cNvPr>
            <p:cNvSpPr txBox="1"/>
            <p:nvPr/>
          </p:nvSpPr>
          <p:spPr>
            <a:xfrm>
              <a:off x="4473503" y="3490961"/>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dirty="0" err="1"/>
                <a:t>Frequency</a:t>
              </a:r>
              <a:r>
                <a:rPr lang="de-DE" sz="1200" b="1" dirty="0"/>
                <a:t> Control</a:t>
              </a:r>
            </a:p>
          </p:txBody>
        </p:sp>
        <p:sp>
          <p:nvSpPr>
            <p:cNvPr id="38" name="Textfeld 37">
              <a:extLst>
                <a:ext uri="{FF2B5EF4-FFF2-40B4-BE49-F238E27FC236}">
                  <a16:creationId xmlns:a16="http://schemas.microsoft.com/office/drawing/2014/main" id="{C115590F-35F8-44BF-A480-31D4A311917A}"/>
                </a:ext>
              </a:extLst>
            </p:cNvPr>
            <p:cNvSpPr txBox="1"/>
            <p:nvPr/>
          </p:nvSpPr>
          <p:spPr>
            <a:xfrm>
              <a:off x="4473503" y="4250526"/>
              <a:ext cx="1153883" cy="615553"/>
            </a:xfrm>
            <a:prstGeom prst="rect">
              <a:avLst/>
            </a:prstGeom>
            <a:noFill/>
          </p:spPr>
          <p:txBody>
            <a:bodyPr wrap="square" lIns="0" tIns="0" rIns="0" bIns="0" rtlCol="0">
              <a:spAutoFit/>
            </a:bodyPr>
            <a:lstStyle/>
            <a:p>
              <a:pPr algn="l">
                <a:lnSpc>
                  <a:spcPts val="1200"/>
                </a:lnSpc>
                <a:buClr>
                  <a:schemeClr val="accent2"/>
                </a:buClr>
              </a:pPr>
              <a:r>
                <a:rPr lang="de-DE" sz="1200" b="1" dirty="0"/>
                <a:t>Stability Services</a:t>
              </a:r>
            </a:p>
            <a:p>
              <a:pPr algn="l">
                <a:lnSpc>
                  <a:spcPts val="1200"/>
                </a:lnSpc>
                <a:buClr>
                  <a:schemeClr val="accent2"/>
                </a:buClr>
              </a:pPr>
              <a:r>
                <a:rPr lang="de-DE" sz="1200" dirty="0"/>
                <a:t>Inertia</a:t>
              </a:r>
            </a:p>
            <a:p>
              <a:pPr algn="l">
                <a:lnSpc>
                  <a:spcPts val="1200"/>
                </a:lnSpc>
                <a:buClr>
                  <a:schemeClr val="accent2"/>
                </a:buClr>
              </a:pPr>
              <a:r>
                <a:rPr lang="de-DE" sz="1200" dirty="0"/>
                <a:t>Short-</a:t>
              </a:r>
              <a:r>
                <a:rPr lang="de-DE" sz="1200" dirty="0" err="1"/>
                <a:t>circuit</a:t>
              </a:r>
              <a:r>
                <a:rPr lang="de-DE" sz="1200" dirty="0"/>
                <a:t> </a:t>
              </a:r>
              <a:r>
                <a:rPr lang="de-DE" sz="1200" dirty="0" err="1"/>
                <a:t>level</a:t>
              </a:r>
              <a:endParaRPr lang="de-DE" sz="1200" dirty="0"/>
            </a:p>
            <a:p>
              <a:pPr algn="l">
                <a:lnSpc>
                  <a:spcPts val="1200"/>
                </a:lnSpc>
                <a:buClr>
                  <a:schemeClr val="accent2"/>
                </a:buClr>
              </a:pPr>
              <a:r>
                <a:rPr lang="de-DE" sz="1200" dirty="0"/>
                <a:t>System </a:t>
              </a:r>
              <a:r>
                <a:rPr lang="de-DE" sz="1200" dirty="0" err="1"/>
                <a:t>strength</a:t>
              </a:r>
              <a:endParaRPr lang="de-DE" sz="1200" dirty="0"/>
            </a:p>
          </p:txBody>
        </p:sp>
        <p:sp>
          <p:nvSpPr>
            <p:cNvPr id="39" name="Textfeld 38">
              <a:extLst>
                <a:ext uri="{FF2B5EF4-FFF2-40B4-BE49-F238E27FC236}">
                  <a16:creationId xmlns:a16="http://schemas.microsoft.com/office/drawing/2014/main" id="{9245CC1E-E5B2-4612-9964-EB5A01A46FA3}"/>
                </a:ext>
              </a:extLst>
            </p:cNvPr>
            <p:cNvSpPr txBox="1"/>
            <p:nvPr/>
          </p:nvSpPr>
          <p:spPr>
            <a:xfrm>
              <a:off x="4026961" y="5093934"/>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dirty="0"/>
                <a:t>System Restoration</a:t>
              </a:r>
            </a:p>
          </p:txBody>
        </p:sp>
      </p:grpSp>
      <p:grpSp>
        <p:nvGrpSpPr>
          <p:cNvPr id="5" name="Gruppieren 4">
            <a:extLst>
              <a:ext uri="{FF2B5EF4-FFF2-40B4-BE49-F238E27FC236}">
                <a16:creationId xmlns:a16="http://schemas.microsoft.com/office/drawing/2014/main" id="{1B45621F-EF14-4DF1-972D-70ED0FE07223}"/>
              </a:ext>
            </a:extLst>
          </p:cNvPr>
          <p:cNvGrpSpPr/>
          <p:nvPr/>
        </p:nvGrpSpPr>
        <p:grpSpPr>
          <a:xfrm>
            <a:off x="6420678" y="2802982"/>
            <a:ext cx="4706091" cy="3114114"/>
            <a:chOff x="7252357" y="2802982"/>
            <a:chExt cx="3874412" cy="2677996"/>
          </a:xfrm>
        </p:grpSpPr>
        <p:sp>
          <p:nvSpPr>
            <p:cNvPr id="40" name="Ellipse 39">
              <a:extLst>
                <a:ext uri="{FF2B5EF4-FFF2-40B4-BE49-F238E27FC236}">
                  <a16:creationId xmlns:a16="http://schemas.microsoft.com/office/drawing/2014/main" id="{1667B05E-C3FC-4639-A7A6-32FDFC521551}"/>
                </a:ext>
              </a:extLst>
            </p:cNvPr>
            <p:cNvSpPr/>
            <p:nvPr/>
          </p:nvSpPr>
          <p:spPr>
            <a:xfrm>
              <a:off x="7252357" y="3262871"/>
              <a:ext cx="1670188" cy="1736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de-DE" sz="1400" dirty="0">
                  <a:solidFill>
                    <a:schemeClr val="bg1"/>
                  </a:solidFill>
                </a:rPr>
                <a:t>Multi-</a:t>
              </a:r>
              <a:r>
                <a:rPr lang="de-DE" sz="1400" dirty="0" err="1">
                  <a:solidFill>
                    <a:schemeClr val="bg1"/>
                  </a:solidFill>
                </a:rPr>
                <a:t>use</a:t>
              </a:r>
              <a:r>
                <a:rPr lang="de-DE" sz="1400" dirty="0">
                  <a:solidFill>
                    <a:schemeClr val="bg1"/>
                  </a:solidFill>
                </a:rPr>
                <a:t> </a:t>
              </a:r>
            </a:p>
            <a:p>
              <a:pPr algn="ctr">
                <a:lnSpc>
                  <a:spcPct val="90000"/>
                </a:lnSpc>
              </a:pPr>
              <a:r>
                <a:rPr lang="de-DE" sz="1400" dirty="0" err="1">
                  <a:solidFill>
                    <a:schemeClr val="bg1"/>
                  </a:solidFill>
                </a:rPr>
                <a:t>Grid</a:t>
              </a:r>
              <a:r>
                <a:rPr lang="de-DE" sz="1400" dirty="0">
                  <a:solidFill>
                    <a:schemeClr val="bg1"/>
                  </a:solidFill>
                </a:rPr>
                <a:t> Asset</a:t>
              </a:r>
            </a:p>
          </p:txBody>
        </p:sp>
        <p:sp>
          <p:nvSpPr>
            <p:cNvPr id="41" name="Ellipse 40">
              <a:extLst>
                <a:ext uri="{FF2B5EF4-FFF2-40B4-BE49-F238E27FC236}">
                  <a16:creationId xmlns:a16="http://schemas.microsoft.com/office/drawing/2014/main" id="{58773B6C-4A65-428A-B52C-4B558BFBF415}"/>
                </a:ext>
              </a:extLst>
            </p:cNvPr>
            <p:cNvSpPr/>
            <p:nvPr/>
          </p:nvSpPr>
          <p:spPr>
            <a:xfrm>
              <a:off x="8951762" y="2802982"/>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1</a:t>
              </a:r>
            </a:p>
          </p:txBody>
        </p:sp>
        <p:sp>
          <p:nvSpPr>
            <p:cNvPr id="42" name="Ellipse 41">
              <a:extLst>
                <a:ext uri="{FF2B5EF4-FFF2-40B4-BE49-F238E27FC236}">
                  <a16:creationId xmlns:a16="http://schemas.microsoft.com/office/drawing/2014/main" id="{F6C8BDC2-16DE-4E5E-938F-A4B473193C7E}"/>
                </a:ext>
              </a:extLst>
            </p:cNvPr>
            <p:cNvSpPr/>
            <p:nvPr/>
          </p:nvSpPr>
          <p:spPr>
            <a:xfrm>
              <a:off x="9400176" y="3473333"/>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2</a:t>
              </a:r>
            </a:p>
          </p:txBody>
        </p:sp>
        <p:sp>
          <p:nvSpPr>
            <p:cNvPr id="43" name="Ellipse 42">
              <a:extLst>
                <a:ext uri="{FF2B5EF4-FFF2-40B4-BE49-F238E27FC236}">
                  <a16:creationId xmlns:a16="http://schemas.microsoft.com/office/drawing/2014/main" id="{00A40570-618F-4B90-ADE2-3B7E414D6EE3}"/>
                </a:ext>
              </a:extLst>
            </p:cNvPr>
            <p:cNvSpPr/>
            <p:nvPr/>
          </p:nvSpPr>
          <p:spPr>
            <a:xfrm>
              <a:off x="9403551" y="4334932"/>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3</a:t>
              </a:r>
            </a:p>
          </p:txBody>
        </p:sp>
        <p:sp>
          <p:nvSpPr>
            <p:cNvPr id="44" name="Ellipse 43">
              <a:extLst>
                <a:ext uri="{FF2B5EF4-FFF2-40B4-BE49-F238E27FC236}">
                  <a16:creationId xmlns:a16="http://schemas.microsoft.com/office/drawing/2014/main" id="{6D8C0078-72F9-432A-8016-CCEA6BD3E7D1}"/>
                </a:ext>
              </a:extLst>
            </p:cNvPr>
            <p:cNvSpPr/>
            <p:nvPr/>
          </p:nvSpPr>
          <p:spPr>
            <a:xfrm>
              <a:off x="8951762" y="5056102"/>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dirty="0">
                  <a:solidFill>
                    <a:schemeClr val="bg1"/>
                  </a:solidFill>
                  <a:latin typeface="+mj-lt"/>
                </a:rPr>
                <a:t>4</a:t>
              </a:r>
            </a:p>
          </p:txBody>
        </p:sp>
        <p:cxnSp>
          <p:nvCxnSpPr>
            <p:cNvPr id="45" name="Gerade Verbindung mit Pfeil 44">
              <a:extLst>
                <a:ext uri="{FF2B5EF4-FFF2-40B4-BE49-F238E27FC236}">
                  <a16:creationId xmlns:a16="http://schemas.microsoft.com/office/drawing/2014/main" id="{B7A4790A-0C50-4EA2-8741-4C8976D294DD}"/>
                </a:ext>
              </a:extLst>
            </p:cNvPr>
            <p:cNvCxnSpPr>
              <a:cxnSpLocks/>
            </p:cNvCxnSpPr>
            <p:nvPr/>
          </p:nvCxnSpPr>
          <p:spPr>
            <a:xfrm flipV="1">
              <a:off x="8754073" y="3227858"/>
              <a:ext cx="197689" cy="230285"/>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C19E46D2-D693-4A01-865F-D8FD63947385}"/>
                </a:ext>
              </a:extLst>
            </p:cNvPr>
            <p:cNvCxnSpPr>
              <a:cxnSpLocks/>
            </p:cNvCxnSpPr>
            <p:nvPr/>
          </p:nvCxnSpPr>
          <p:spPr>
            <a:xfrm flipV="1">
              <a:off x="8996483" y="3795898"/>
              <a:ext cx="303773" cy="91373"/>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51DF8C1D-1F67-4ADA-9FA2-CF5064C05689}"/>
                </a:ext>
              </a:extLst>
            </p:cNvPr>
            <p:cNvCxnSpPr>
              <a:cxnSpLocks/>
            </p:cNvCxnSpPr>
            <p:nvPr/>
          </p:nvCxnSpPr>
          <p:spPr>
            <a:xfrm>
              <a:off x="9004942" y="4380984"/>
              <a:ext cx="295314" cy="70628"/>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47AE6E8A-B88B-489D-879D-76990BDAC207}"/>
                </a:ext>
              </a:extLst>
            </p:cNvPr>
            <p:cNvCxnSpPr>
              <a:cxnSpLocks/>
            </p:cNvCxnSpPr>
            <p:nvPr/>
          </p:nvCxnSpPr>
          <p:spPr>
            <a:xfrm>
              <a:off x="8752661" y="4808364"/>
              <a:ext cx="199101" cy="226257"/>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CF33D91C-C298-4CEC-A749-B756FF1A00EE}"/>
                </a:ext>
              </a:extLst>
            </p:cNvPr>
            <p:cNvSpPr txBox="1"/>
            <p:nvPr/>
          </p:nvSpPr>
          <p:spPr>
            <a:xfrm>
              <a:off x="9972886" y="3490961"/>
              <a:ext cx="1153883" cy="615553"/>
            </a:xfrm>
            <a:prstGeom prst="rect">
              <a:avLst/>
            </a:prstGeom>
            <a:noFill/>
          </p:spPr>
          <p:txBody>
            <a:bodyPr wrap="square" lIns="0" tIns="0" rIns="0" bIns="0" rtlCol="0">
              <a:spAutoFit/>
            </a:bodyPr>
            <a:lstStyle/>
            <a:p>
              <a:pPr algn="l">
                <a:lnSpc>
                  <a:spcPts val="1200"/>
                </a:lnSpc>
                <a:buClr>
                  <a:schemeClr val="accent2"/>
                </a:buClr>
              </a:pPr>
              <a:r>
                <a:rPr lang="de-DE" sz="1200" b="1" dirty="0"/>
                <a:t>Stability Services</a:t>
              </a:r>
            </a:p>
            <a:p>
              <a:pPr algn="l">
                <a:lnSpc>
                  <a:spcPts val="1200"/>
                </a:lnSpc>
                <a:buClr>
                  <a:schemeClr val="accent2"/>
                </a:buClr>
              </a:pPr>
              <a:r>
                <a:rPr lang="de-DE" sz="1200" dirty="0"/>
                <a:t>Inertia</a:t>
              </a:r>
            </a:p>
            <a:p>
              <a:pPr algn="l">
                <a:lnSpc>
                  <a:spcPts val="1200"/>
                </a:lnSpc>
                <a:buClr>
                  <a:schemeClr val="accent2"/>
                </a:buClr>
              </a:pPr>
              <a:r>
                <a:rPr lang="de-DE" sz="1200" dirty="0"/>
                <a:t>Short-</a:t>
              </a:r>
              <a:r>
                <a:rPr lang="de-DE" sz="1200" dirty="0" err="1"/>
                <a:t>circuit</a:t>
              </a:r>
              <a:r>
                <a:rPr lang="de-DE" sz="1200" dirty="0"/>
                <a:t> </a:t>
              </a:r>
              <a:r>
                <a:rPr lang="de-DE" sz="1200" dirty="0" err="1"/>
                <a:t>level</a:t>
              </a:r>
              <a:endParaRPr lang="de-DE" sz="1200" dirty="0"/>
            </a:p>
            <a:p>
              <a:pPr algn="l">
                <a:lnSpc>
                  <a:spcPts val="1200"/>
                </a:lnSpc>
                <a:buClr>
                  <a:schemeClr val="accent2"/>
                </a:buClr>
              </a:pPr>
              <a:r>
                <a:rPr lang="de-DE" sz="1200" dirty="0"/>
                <a:t>System </a:t>
              </a:r>
              <a:r>
                <a:rPr lang="de-DE" sz="1200" dirty="0" err="1"/>
                <a:t>strength</a:t>
              </a:r>
              <a:endParaRPr lang="de-DE" sz="1200" dirty="0"/>
            </a:p>
          </p:txBody>
        </p:sp>
        <p:sp>
          <p:nvSpPr>
            <p:cNvPr id="52" name="Textfeld 51">
              <a:extLst>
                <a:ext uri="{FF2B5EF4-FFF2-40B4-BE49-F238E27FC236}">
                  <a16:creationId xmlns:a16="http://schemas.microsoft.com/office/drawing/2014/main" id="{2A7AF48B-4F90-4A04-AFF6-8A44AA53528D}"/>
                </a:ext>
              </a:extLst>
            </p:cNvPr>
            <p:cNvSpPr txBox="1"/>
            <p:nvPr/>
          </p:nvSpPr>
          <p:spPr>
            <a:xfrm>
              <a:off x="9485180" y="5111646"/>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dirty="0"/>
                <a:t>System Restoration</a:t>
              </a:r>
            </a:p>
          </p:txBody>
        </p:sp>
        <p:sp>
          <p:nvSpPr>
            <p:cNvPr id="53" name="Textfeld 52">
              <a:extLst>
                <a:ext uri="{FF2B5EF4-FFF2-40B4-BE49-F238E27FC236}">
                  <a16:creationId xmlns:a16="http://schemas.microsoft.com/office/drawing/2014/main" id="{64DCD169-9EDD-4867-9D58-19A09B271B56}"/>
                </a:ext>
              </a:extLst>
            </p:cNvPr>
            <p:cNvSpPr txBox="1"/>
            <p:nvPr/>
          </p:nvSpPr>
          <p:spPr>
            <a:xfrm>
              <a:off x="9951319" y="4423234"/>
              <a:ext cx="1073361" cy="369332"/>
            </a:xfrm>
            <a:prstGeom prst="rect">
              <a:avLst/>
            </a:prstGeom>
            <a:noFill/>
          </p:spPr>
          <p:txBody>
            <a:bodyPr wrap="square" lIns="0" tIns="0" rIns="0" bIns="0" rtlCol="0">
              <a:spAutoFit/>
            </a:bodyPr>
            <a:lstStyle/>
            <a:p>
              <a:pPr algn="l">
                <a:spcAft>
                  <a:spcPts val="600"/>
                </a:spcAft>
                <a:buClr>
                  <a:schemeClr val="accent2"/>
                </a:buClr>
              </a:pPr>
              <a:r>
                <a:rPr lang="de-DE" sz="1200" b="1" dirty="0" err="1"/>
                <a:t>Voltage</a:t>
              </a:r>
              <a:r>
                <a:rPr lang="de-DE" sz="1200" b="1" dirty="0"/>
                <a:t> Control STATCOM</a:t>
              </a:r>
            </a:p>
          </p:txBody>
        </p:sp>
        <p:sp>
          <p:nvSpPr>
            <p:cNvPr id="54" name="Textfeld 53">
              <a:extLst>
                <a:ext uri="{FF2B5EF4-FFF2-40B4-BE49-F238E27FC236}">
                  <a16:creationId xmlns:a16="http://schemas.microsoft.com/office/drawing/2014/main" id="{2A2280F1-923C-4551-A702-B941F1DCD7A5}"/>
                </a:ext>
              </a:extLst>
            </p:cNvPr>
            <p:cNvSpPr txBox="1"/>
            <p:nvPr/>
          </p:nvSpPr>
          <p:spPr>
            <a:xfrm>
              <a:off x="9519407" y="2871392"/>
              <a:ext cx="1607362" cy="461665"/>
            </a:xfrm>
            <a:prstGeom prst="rect">
              <a:avLst/>
            </a:prstGeom>
            <a:noFill/>
          </p:spPr>
          <p:txBody>
            <a:bodyPr wrap="square" lIns="0" tIns="0" rIns="0" bIns="0" rtlCol="0">
              <a:spAutoFit/>
            </a:bodyPr>
            <a:lstStyle/>
            <a:p>
              <a:pPr algn="l">
                <a:lnSpc>
                  <a:spcPts val="1200"/>
                </a:lnSpc>
                <a:buClr>
                  <a:schemeClr val="accent2"/>
                </a:buClr>
              </a:pPr>
              <a:r>
                <a:rPr lang="de-DE" sz="1200" b="1" dirty="0" err="1"/>
                <a:t>Grid</a:t>
              </a:r>
              <a:r>
                <a:rPr lang="de-DE" sz="1200" b="1" dirty="0"/>
                <a:t> Booster</a:t>
              </a:r>
            </a:p>
            <a:p>
              <a:pPr algn="l">
                <a:lnSpc>
                  <a:spcPts val="1200"/>
                </a:lnSpc>
                <a:buClr>
                  <a:schemeClr val="accent2"/>
                </a:buClr>
              </a:pPr>
              <a:r>
                <a:rPr lang="de-DE" sz="1200" dirty="0" err="1"/>
                <a:t>Congestion</a:t>
              </a:r>
              <a:r>
                <a:rPr lang="de-DE" sz="1200" dirty="0"/>
                <a:t> Management / Virtual Transmission Line</a:t>
              </a:r>
            </a:p>
          </p:txBody>
        </p:sp>
      </p:grpSp>
      <p:sp>
        <p:nvSpPr>
          <p:cNvPr id="7" name="Textfeld 5">
            <a:extLst>
              <a:ext uri="{FF2B5EF4-FFF2-40B4-BE49-F238E27FC236}">
                <a16:creationId xmlns:a16="http://schemas.microsoft.com/office/drawing/2014/main" id="{D4F379B9-5A70-4BC1-0083-8031BBFD7794}"/>
              </a:ext>
            </a:extLst>
          </p:cNvPr>
          <p:cNvSpPr txBox="1"/>
          <p:nvPr/>
        </p:nvSpPr>
        <p:spPr>
          <a:xfrm>
            <a:off x="1606252" y="1556590"/>
            <a:ext cx="1734064" cy="381130"/>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2400" dirty="0"/>
              <a:t>Developer IPPs</a:t>
            </a:r>
          </a:p>
        </p:txBody>
      </p:sp>
      <p:sp>
        <p:nvSpPr>
          <p:cNvPr id="8" name="Textfeld 5">
            <a:extLst>
              <a:ext uri="{FF2B5EF4-FFF2-40B4-BE49-F238E27FC236}">
                <a16:creationId xmlns:a16="http://schemas.microsoft.com/office/drawing/2014/main" id="{7086850E-A096-BA5C-8E4F-841912188885}"/>
              </a:ext>
            </a:extLst>
          </p:cNvPr>
          <p:cNvSpPr txBox="1"/>
          <p:nvPr/>
        </p:nvSpPr>
        <p:spPr>
          <a:xfrm>
            <a:off x="1606252" y="1968053"/>
            <a:ext cx="2489143" cy="285527"/>
          </a:xfrm>
          <a:prstGeom prst="rect">
            <a:avLst/>
          </a:prstGeom>
          <a:noFill/>
        </p:spPr>
        <p:txBody>
          <a:bodyPr wrap="none" lIns="0" tIns="0" rIns="0" bIns="0" rtlCol="0">
            <a:spAutoFit/>
          </a:bodyPr>
          <a:lstStyle/>
          <a:p>
            <a:pPr algn="l">
              <a:lnSpc>
                <a:spcPct val="110000"/>
              </a:lnSpc>
              <a:spcAft>
                <a:spcPts val="600"/>
              </a:spcAft>
              <a:buClr>
                <a:schemeClr val="accent2"/>
              </a:buClr>
            </a:pPr>
            <a:r>
              <a:rPr lang="de-DE" b="1" i="1" dirty="0"/>
              <a:t>Market-oriented</a:t>
            </a:r>
            <a:r>
              <a:rPr lang="de-DE" i="1" dirty="0"/>
              <a:t> use cases</a:t>
            </a:r>
          </a:p>
        </p:txBody>
      </p:sp>
      <p:sp>
        <p:nvSpPr>
          <p:cNvPr id="9" name="&quot;Not Allowed&quot; Symbol 8">
            <a:extLst>
              <a:ext uri="{FF2B5EF4-FFF2-40B4-BE49-F238E27FC236}">
                <a16:creationId xmlns:a16="http://schemas.microsoft.com/office/drawing/2014/main" id="{C674D847-3C1A-6826-4095-11CD4CB29739}"/>
              </a:ext>
            </a:extLst>
          </p:cNvPr>
          <p:cNvSpPr/>
          <p:nvPr/>
        </p:nvSpPr>
        <p:spPr>
          <a:xfrm>
            <a:off x="4082034" y="4200194"/>
            <a:ext cx="1368300" cy="1153956"/>
          </a:xfrm>
          <a:prstGeom prst="noSmoking">
            <a:avLst>
              <a:gd name="adj" fmla="val 475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200" dirty="0" err="1">
              <a:solidFill>
                <a:schemeClr val="bg1"/>
              </a:solidFill>
              <a:latin typeface="+mj-lt"/>
            </a:endParaRPr>
          </a:p>
        </p:txBody>
      </p:sp>
    </p:spTree>
    <p:extLst>
      <p:ext uri="{BB962C8B-B14F-4D97-AF65-F5344CB8AC3E}">
        <p14:creationId xmlns:p14="http://schemas.microsoft.com/office/powerpoint/2010/main" val="5945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E88B8-2DA9-83EE-7F34-7B7BF5BB2ADE}"/>
              </a:ext>
            </a:extLst>
          </p:cNvPr>
          <p:cNvSpPr>
            <a:spLocks noGrp="1"/>
          </p:cNvSpPr>
          <p:nvPr>
            <p:ph type="title"/>
          </p:nvPr>
        </p:nvSpPr>
        <p:spPr>
          <a:ln w="31750" cap="rnd">
            <a:noFill/>
          </a:ln>
        </p:spPr>
        <p:txBody>
          <a:bodyPr vert="horz" wrap="square" lIns="0" tIns="0" rIns="0" bIns="0" rtlCol="0" anchor="t">
            <a:noAutofit/>
          </a:bodyPr>
          <a:lstStyle/>
          <a:p>
            <a:r>
              <a:rPr lang="en-US" dirty="0"/>
              <a:t>Stability Pathfinder Phase 2 – </a:t>
            </a:r>
            <a:r>
              <a:rPr lang="en-US" u="sng" dirty="0"/>
              <a:t>Technology agnostic tender </a:t>
            </a:r>
            <a:r>
              <a:rPr lang="en-US" dirty="0"/>
              <a:t>Commercial Results and Analysis   </a:t>
            </a:r>
            <a:r>
              <a:rPr lang="en-US" sz="1100" dirty="0"/>
              <a:t>Data Source:</a:t>
            </a:r>
            <a:r>
              <a:rPr lang="en-US" sz="1400" dirty="0"/>
              <a:t> </a:t>
            </a:r>
            <a:r>
              <a:rPr lang="de-DE" sz="1100" dirty="0">
                <a:hlinkClick r:id="rId2"/>
              </a:rPr>
              <a:t>NOA </a:t>
            </a:r>
            <a:r>
              <a:rPr lang="de-DE" sz="1100" dirty="0" err="1">
                <a:hlinkClick r:id="rId2"/>
              </a:rPr>
              <a:t>Stability</a:t>
            </a:r>
            <a:r>
              <a:rPr lang="de-DE" sz="1100" dirty="0">
                <a:hlinkClick r:id="rId2"/>
              </a:rPr>
              <a:t> Pathfinder | ESO (nationalgrideso.com)</a:t>
            </a:r>
            <a:endParaRPr lang="en-US" sz="1600" dirty="0"/>
          </a:p>
        </p:txBody>
      </p:sp>
      <p:sp>
        <p:nvSpPr>
          <p:cNvPr id="4" name="Textplatzhalter 3">
            <a:extLst>
              <a:ext uri="{FF2B5EF4-FFF2-40B4-BE49-F238E27FC236}">
                <a16:creationId xmlns:a16="http://schemas.microsoft.com/office/drawing/2014/main" id="{B5CC3FA0-79F1-C573-E14C-822A4135719C}"/>
              </a:ext>
            </a:extLst>
          </p:cNvPr>
          <p:cNvSpPr>
            <a:spLocks noGrp="1"/>
          </p:cNvSpPr>
          <p:nvPr>
            <p:ph type="body" sz="quarter" idx="20"/>
          </p:nvPr>
        </p:nvSpPr>
        <p:spPr>
          <a:xfrm>
            <a:off x="852524" y="6118423"/>
            <a:ext cx="10464601" cy="615553"/>
          </a:xfrm>
        </p:spPr>
        <p:txBody>
          <a:bodyPr/>
          <a:lstStyle/>
          <a:p>
            <a:pPr algn="ctr"/>
            <a:r>
              <a:rPr lang="en-US" dirty="0">
                <a:solidFill>
                  <a:schemeClr val="accent2"/>
                </a:solidFill>
              </a:rPr>
              <a:t>Out of 225 projects 5 with </a:t>
            </a:r>
            <a:r>
              <a:rPr lang="en-US" dirty="0" err="1">
                <a:solidFill>
                  <a:schemeClr val="accent2"/>
                </a:solidFill>
              </a:rPr>
              <a:t>Syncons</a:t>
            </a:r>
            <a:r>
              <a:rPr lang="en-US" dirty="0">
                <a:solidFill>
                  <a:schemeClr val="accent2"/>
                </a:solidFill>
              </a:rPr>
              <a:t> and 5 with BESS have been selected! </a:t>
            </a:r>
          </a:p>
          <a:p>
            <a:pPr algn="ctr"/>
            <a:r>
              <a:rPr lang="en-US" dirty="0">
                <a:solidFill>
                  <a:schemeClr val="accent2"/>
                </a:solidFill>
              </a:rPr>
              <a:t>BESS is the most competitive solution!</a:t>
            </a:r>
          </a:p>
        </p:txBody>
      </p:sp>
      <p:sp>
        <p:nvSpPr>
          <p:cNvPr id="14" name="Textfeld 13">
            <a:extLst>
              <a:ext uri="{FF2B5EF4-FFF2-40B4-BE49-F238E27FC236}">
                <a16:creationId xmlns:a16="http://schemas.microsoft.com/office/drawing/2014/main" id="{7150F81C-66FA-C6CB-A072-7D9BFBA6B36E}"/>
              </a:ext>
            </a:extLst>
          </p:cNvPr>
          <p:cNvSpPr txBox="1"/>
          <p:nvPr/>
        </p:nvSpPr>
        <p:spPr>
          <a:xfrm>
            <a:off x="6388976" y="1842008"/>
            <a:ext cx="3055773" cy="222305"/>
          </a:xfrm>
          <a:prstGeom prst="rect">
            <a:avLst/>
          </a:prstGeom>
          <a:noFill/>
        </p:spPr>
        <p:txBody>
          <a:bodyPr wrap="none" lIns="0" tIns="0" rIns="0" bIns="0" rtlCol="0">
            <a:spAutoFit/>
          </a:bodyPr>
          <a:lstStyle/>
          <a:p>
            <a:pPr algn="l">
              <a:lnSpc>
                <a:spcPct val="110000"/>
              </a:lnSpc>
              <a:spcAft>
                <a:spcPts val="600"/>
              </a:spcAft>
              <a:buClr>
                <a:schemeClr val="accent2"/>
              </a:buClr>
            </a:pPr>
            <a:r>
              <a:rPr lang="en-US" sz="1400"/>
              <a:t>Specific cost per stability service (all winners)</a:t>
            </a:r>
          </a:p>
        </p:txBody>
      </p:sp>
      <p:graphicFrame>
        <p:nvGraphicFramePr>
          <p:cNvPr id="18" name="Diagramm 17">
            <a:extLst>
              <a:ext uri="{FF2B5EF4-FFF2-40B4-BE49-F238E27FC236}">
                <a16:creationId xmlns:a16="http://schemas.microsoft.com/office/drawing/2014/main" id="{228584C4-C7CB-0C58-B9B4-F8F0D61B1EB4}"/>
              </a:ext>
            </a:extLst>
          </p:cNvPr>
          <p:cNvGraphicFramePr>
            <a:graphicFrameLocks/>
          </p:cNvGraphicFramePr>
          <p:nvPr/>
        </p:nvGraphicFramePr>
        <p:xfrm>
          <a:off x="858613" y="2103437"/>
          <a:ext cx="3205387" cy="1897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iagramm 20">
            <a:extLst>
              <a:ext uri="{FF2B5EF4-FFF2-40B4-BE49-F238E27FC236}">
                <a16:creationId xmlns:a16="http://schemas.microsoft.com/office/drawing/2014/main" id="{A525DED4-EC10-A5E0-A10D-9CED0118E5D8}"/>
              </a:ext>
            </a:extLst>
          </p:cNvPr>
          <p:cNvGraphicFramePr>
            <a:graphicFrameLocks/>
          </p:cNvGraphicFramePr>
          <p:nvPr/>
        </p:nvGraphicFramePr>
        <p:xfrm>
          <a:off x="858613" y="4000581"/>
          <a:ext cx="3205387" cy="1993820"/>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hteck 28">
            <a:extLst>
              <a:ext uri="{FF2B5EF4-FFF2-40B4-BE49-F238E27FC236}">
                <a16:creationId xmlns:a16="http://schemas.microsoft.com/office/drawing/2014/main" id="{EBC5C4BB-78F3-E826-5F3F-3DB94E186EF1}"/>
              </a:ext>
            </a:extLst>
          </p:cNvPr>
          <p:cNvSpPr/>
          <p:nvPr/>
        </p:nvSpPr>
        <p:spPr>
          <a:xfrm>
            <a:off x="1997488" y="1776178"/>
            <a:ext cx="1000337" cy="29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en-US" sz="1400">
                <a:solidFill>
                  <a:schemeClr val="bg1"/>
                </a:solidFill>
                <a:latin typeface="+mj-lt"/>
              </a:rPr>
              <a:t>BESS</a:t>
            </a:r>
          </a:p>
        </p:txBody>
      </p:sp>
      <p:sp>
        <p:nvSpPr>
          <p:cNvPr id="30" name="Rechteck 29">
            <a:extLst>
              <a:ext uri="{FF2B5EF4-FFF2-40B4-BE49-F238E27FC236}">
                <a16:creationId xmlns:a16="http://schemas.microsoft.com/office/drawing/2014/main" id="{90F69FA1-E4A5-CC4A-2BAC-2A8ECE4AF8D9}"/>
              </a:ext>
            </a:extLst>
          </p:cNvPr>
          <p:cNvSpPr/>
          <p:nvPr/>
        </p:nvSpPr>
        <p:spPr>
          <a:xfrm>
            <a:off x="3116120" y="1776179"/>
            <a:ext cx="963433" cy="295999"/>
          </a:xfrm>
          <a:prstGeom prst="rect">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216000" rIns="144000" bIns="216000" numCol="1" spcCol="0" rtlCol="0" fromWordArt="0" anchor="ctr" anchorCtr="0" forceAA="0" compatLnSpc="1">
            <a:prstTxWarp prst="textNoShape">
              <a:avLst/>
            </a:prstTxWarp>
            <a:noAutofit/>
          </a:bodyPr>
          <a:lstStyle/>
          <a:p>
            <a:pPr algn="ctr">
              <a:lnSpc>
                <a:spcPct val="90000"/>
              </a:lnSpc>
            </a:pPr>
            <a:r>
              <a:rPr lang="en-US" sz="1400" err="1">
                <a:solidFill>
                  <a:schemeClr val="bg1"/>
                </a:solidFill>
                <a:latin typeface="+mj-lt"/>
              </a:rPr>
              <a:t>Syncon</a:t>
            </a:r>
            <a:endParaRPr lang="en-US" sz="1400">
              <a:solidFill>
                <a:schemeClr val="bg1"/>
              </a:solidFill>
              <a:latin typeface="+mj-lt"/>
            </a:endParaRPr>
          </a:p>
        </p:txBody>
      </p:sp>
      <p:graphicFrame>
        <p:nvGraphicFramePr>
          <p:cNvPr id="12" name="Diagramm 11">
            <a:extLst>
              <a:ext uri="{FF2B5EF4-FFF2-40B4-BE49-F238E27FC236}">
                <a16:creationId xmlns:a16="http://schemas.microsoft.com/office/drawing/2014/main" id="{A7E6F2B1-39B1-A050-BD9C-3590C53F1DF0}"/>
              </a:ext>
            </a:extLst>
          </p:cNvPr>
          <p:cNvGraphicFramePr>
            <a:graphicFrameLocks/>
          </p:cNvGraphicFramePr>
          <p:nvPr/>
        </p:nvGraphicFramePr>
        <p:xfrm>
          <a:off x="4275138" y="2105914"/>
          <a:ext cx="3641725" cy="27038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elle 16">
            <a:extLst>
              <a:ext uri="{FF2B5EF4-FFF2-40B4-BE49-F238E27FC236}">
                <a16:creationId xmlns:a16="http://schemas.microsoft.com/office/drawing/2014/main" id="{6EBA7166-F8B8-C981-5D8E-4550147E0A8F}"/>
              </a:ext>
            </a:extLst>
          </p:cNvPr>
          <p:cNvGraphicFramePr>
            <a:graphicFrameLocks noGrp="1"/>
          </p:cNvGraphicFramePr>
          <p:nvPr/>
        </p:nvGraphicFramePr>
        <p:xfrm>
          <a:off x="4296162" y="5073651"/>
          <a:ext cx="7032237" cy="920750"/>
        </p:xfrm>
        <a:graphic>
          <a:graphicData uri="http://schemas.openxmlformats.org/drawingml/2006/table">
            <a:tbl>
              <a:tblPr/>
              <a:tblGrid>
                <a:gridCol w="2825391">
                  <a:extLst>
                    <a:ext uri="{9D8B030D-6E8A-4147-A177-3AD203B41FA5}">
                      <a16:colId xmlns:a16="http://schemas.microsoft.com/office/drawing/2014/main" val="949741174"/>
                    </a:ext>
                  </a:extLst>
                </a:gridCol>
                <a:gridCol w="1402282">
                  <a:extLst>
                    <a:ext uri="{9D8B030D-6E8A-4147-A177-3AD203B41FA5}">
                      <a16:colId xmlns:a16="http://schemas.microsoft.com/office/drawing/2014/main" val="1362608586"/>
                    </a:ext>
                  </a:extLst>
                </a:gridCol>
                <a:gridCol w="1402282">
                  <a:extLst>
                    <a:ext uri="{9D8B030D-6E8A-4147-A177-3AD203B41FA5}">
                      <a16:colId xmlns:a16="http://schemas.microsoft.com/office/drawing/2014/main" val="62297731"/>
                    </a:ext>
                  </a:extLst>
                </a:gridCol>
                <a:gridCol w="1402282">
                  <a:extLst>
                    <a:ext uri="{9D8B030D-6E8A-4147-A177-3AD203B41FA5}">
                      <a16:colId xmlns:a16="http://schemas.microsoft.com/office/drawing/2014/main" val="2132021635"/>
                    </a:ext>
                  </a:extLst>
                </a:gridCol>
              </a:tblGrid>
              <a:tr h="368300">
                <a:tc>
                  <a:txBody>
                    <a:bodyPr/>
                    <a:lstStyle/>
                    <a:p>
                      <a:pPr algn="r"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1" i="0" u="none" strike="noStrike">
                          <a:solidFill>
                            <a:srgbClr val="000000"/>
                          </a:solidFill>
                          <a:effectLst/>
                          <a:latin typeface="Calibri" panose="020F0502020204030204" pitchFamily="34" charset="0"/>
                        </a:rPr>
                        <a:t>Average </a:t>
                      </a:r>
                      <a:r>
                        <a:rPr lang="de-DE" sz="1100" b="1" i="0" u="none" strike="noStrike" err="1">
                          <a:solidFill>
                            <a:srgbClr val="000000"/>
                          </a:solidFill>
                          <a:effectLst/>
                          <a:latin typeface="Calibri" panose="020F0502020204030204" pitchFamily="34" charset="0"/>
                        </a:rPr>
                        <a:t>Specific</a:t>
                      </a:r>
                      <a:r>
                        <a:rPr lang="de-DE" sz="1100" b="1" i="0" u="none" strike="noStrike">
                          <a:solidFill>
                            <a:srgbClr val="000000"/>
                          </a:solidFill>
                          <a:effectLst/>
                          <a:latin typeface="Calibri" panose="020F0502020204030204" pitchFamily="34" charset="0"/>
                        </a:rPr>
                        <a:t> </a:t>
                      </a:r>
                      <a:r>
                        <a:rPr lang="de-DE" sz="1100" b="1" i="0" u="none" strike="noStrike" err="1">
                          <a:solidFill>
                            <a:srgbClr val="000000"/>
                          </a:solidFill>
                          <a:effectLst/>
                          <a:latin typeface="Calibri" panose="020F0502020204030204" pitchFamily="34" charset="0"/>
                        </a:rPr>
                        <a:t>Cost</a:t>
                      </a:r>
                      <a:r>
                        <a:rPr lang="de-DE" sz="1100" b="1" i="0" u="none" strike="noStrike">
                          <a:solidFill>
                            <a:srgbClr val="000000"/>
                          </a:solidFill>
                          <a:effectLst/>
                          <a:latin typeface="Calibri" panose="020F0502020204030204" pitchFamily="34" charset="0"/>
                        </a:rPr>
                        <a:t>  Inertia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100" b="1" i="0" u="none" strike="noStrike">
                          <a:solidFill>
                            <a:srgbClr val="000000"/>
                          </a:solidFill>
                          <a:effectLst/>
                          <a:latin typeface="Calibri" panose="020F0502020204030204" pitchFamily="34" charset="0"/>
                        </a:rPr>
                        <a:t>Average Specific Cost  SCL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1" i="0" u="none" strike="noStrike">
                          <a:solidFill>
                            <a:srgbClr val="000000"/>
                          </a:solidFill>
                          <a:effectLst/>
                          <a:latin typeface="Calibri" panose="020F0502020204030204" pitchFamily="34" charset="0"/>
                        </a:rPr>
                        <a:t>Sum £/SP for first contract year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82019073"/>
                  </a:ext>
                </a:extLst>
              </a:tr>
              <a:tr h="184150">
                <a:tc>
                  <a:txBody>
                    <a:bodyPr/>
                    <a:lstStyle/>
                    <a:p>
                      <a:pPr algn="r" fontAlgn="b"/>
                      <a:r>
                        <a:rPr lang="de-DE" sz="1100" b="0" i="0" u="none" strike="noStrike">
                          <a:solidFill>
                            <a:srgbClr val="000000"/>
                          </a:solidFill>
                          <a:effectLst/>
                          <a:latin typeface="Calibri" panose="020F0502020204030204" pitchFamily="34" charset="0"/>
                        </a:rPr>
                        <a:t>Tender </a:t>
                      </a:r>
                      <a:r>
                        <a:rPr lang="de-DE" sz="1100" b="0" i="0" u="none" strike="noStrike" err="1">
                          <a:solidFill>
                            <a:srgbClr val="000000"/>
                          </a:solidFill>
                          <a:effectLst/>
                          <a:latin typeface="Calibri" panose="020F0502020204030204" pitchFamily="34" charset="0"/>
                        </a:rPr>
                        <a:t>level</a:t>
                      </a:r>
                      <a:endParaRPr lang="de-DE"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5.716,82 €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5.604,47 €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                   2.204,90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598173"/>
                  </a:ext>
                </a:extLst>
              </a:tr>
              <a:tr h="184150">
                <a:tc>
                  <a:txBody>
                    <a:bodyPr/>
                    <a:lstStyle/>
                    <a:p>
                      <a:pPr algn="r" fontAlgn="b"/>
                      <a:r>
                        <a:rPr lang="de-DE" sz="1100" b="0" i="0" u="none" strike="noStrike">
                          <a:solidFill>
                            <a:srgbClr val="000000"/>
                          </a:solidFill>
                          <a:effectLst/>
                          <a:latin typeface="Calibri" panose="020F0502020204030204" pitchFamily="34" charset="0"/>
                        </a:rPr>
                        <a:t>BESS </a:t>
                      </a:r>
                      <a:r>
                        <a:rPr lang="de-DE" sz="1100" b="0" i="0" u="none" strike="noStrike" err="1">
                          <a:solidFill>
                            <a:srgbClr val="000000"/>
                          </a:solidFill>
                          <a:effectLst/>
                          <a:latin typeface="Calibri" panose="020F0502020204030204" pitchFamily="34" charset="0"/>
                        </a:rPr>
                        <a:t>level</a:t>
                      </a:r>
                      <a:endParaRPr lang="de-DE"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1.682,28 €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4.979,97 €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                      418,67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005612"/>
                  </a:ext>
                </a:extLst>
              </a:tr>
              <a:tr h="184150">
                <a:tc>
                  <a:txBody>
                    <a:bodyPr/>
                    <a:lstStyle/>
                    <a:p>
                      <a:pPr algn="r" fontAlgn="b"/>
                      <a:r>
                        <a:rPr lang="de-DE" sz="1100" b="0" i="0" u="none" strike="noStrike" err="1">
                          <a:solidFill>
                            <a:srgbClr val="000000"/>
                          </a:solidFill>
                          <a:effectLst/>
                          <a:latin typeface="Calibri" panose="020F0502020204030204" pitchFamily="34" charset="0"/>
                        </a:rPr>
                        <a:t>Synchon</a:t>
                      </a:r>
                      <a:r>
                        <a:rPr lang="de-DE" sz="1100" b="0" i="0" u="none" strike="noStrike">
                          <a:solidFill>
                            <a:srgbClr val="000000"/>
                          </a:solidFill>
                          <a:effectLst/>
                          <a:latin typeface="Calibri" panose="020F0502020204030204" pitchFamily="34" charset="0"/>
                        </a:rPr>
                        <a:t> Level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13.055,80 €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5.774,19 €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                   1.786,23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196842"/>
                  </a:ext>
                </a:extLst>
              </a:tr>
            </a:tbl>
          </a:graphicData>
        </a:graphic>
      </p:graphicFrame>
      <p:graphicFrame>
        <p:nvGraphicFramePr>
          <p:cNvPr id="19" name="Diagramm 18">
            <a:extLst>
              <a:ext uri="{FF2B5EF4-FFF2-40B4-BE49-F238E27FC236}">
                <a16:creationId xmlns:a16="http://schemas.microsoft.com/office/drawing/2014/main" id="{7B689F5E-0D44-CBB6-1946-9EB9BC5B0963}"/>
              </a:ext>
            </a:extLst>
          </p:cNvPr>
          <p:cNvGraphicFramePr>
            <a:graphicFrameLocks/>
          </p:cNvGraphicFramePr>
          <p:nvPr/>
        </p:nvGraphicFramePr>
        <p:xfrm>
          <a:off x="7916863" y="2099126"/>
          <a:ext cx="3411537" cy="2710620"/>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hteck 21">
            <a:extLst>
              <a:ext uri="{FF2B5EF4-FFF2-40B4-BE49-F238E27FC236}">
                <a16:creationId xmlns:a16="http://schemas.microsoft.com/office/drawing/2014/main" id="{C5FBB1D0-D7CA-A072-FAF8-B6737225D356}"/>
              </a:ext>
            </a:extLst>
          </p:cNvPr>
          <p:cNvSpPr/>
          <p:nvPr/>
        </p:nvSpPr>
        <p:spPr>
          <a:xfrm>
            <a:off x="4151376" y="2139504"/>
            <a:ext cx="45720" cy="3854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400" err="1">
              <a:solidFill>
                <a:schemeClr val="bg1"/>
              </a:solidFill>
              <a:latin typeface="+mj-lt"/>
            </a:endParaRPr>
          </a:p>
        </p:txBody>
      </p:sp>
      <p:sp>
        <p:nvSpPr>
          <p:cNvPr id="23" name="Rechteck 22">
            <a:extLst>
              <a:ext uri="{FF2B5EF4-FFF2-40B4-BE49-F238E27FC236}">
                <a16:creationId xmlns:a16="http://schemas.microsoft.com/office/drawing/2014/main" id="{A8A87079-6DFB-1A36-FD57-B957336075C4}"/>
              </a:ext>
            </a:extLst>
          </p:cNvPr>
          <p:cNvSpPr/>
          <p:nvPr/>
        </p:nvSpPr>
        <p:spPr>
          <a:xfrm>
            <a:off x="852524" y="1771866"/>
            <a:ext cx="1000337" cy="29599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en-US" sz="1400">
                <a:solidFill>
                  <a:schemeClr val="bg1"/>
                </a:solidFill>
                <a:latin typeface="+mj-lt"/>
              </a:rPr>
              <a:t>Tender</a:t>
            </a:r>
          </a:p>
        </p:txBody>
      </p:sp>
    </p:spTree>
    <p:extLst>
      <p:ext uri="{BB962C8B-B14F-4D97-AF65-F5344CB8AC3E}">
        <p14:creationId xmlns:p14="http://schemas.microsoft.com/office/powerpoint/2010/main" val="219231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7395866-5581-4E80-B259-EBB0F33590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1" imgH="472" progId="TCLayout.ActiveDocument.1">
                  <p:embed/>
                </p:oleObj>
              </mc:Choice>
              <mc:Fallback>
                <p:oleObj name="think-cell Folie" r:id="rId4" imgW="471" imgH="472" progId="TCLayout.ActiveDocument.1">
                  <p:embed/>
                  <p:pic>
                    <p:nvPicPr>
                      <p:cNvPr id="3" name="Objekt 2" hidden="1">
                        <a:extLst>
                          <a:ext uri="{FF2B5EF4-FFF2-40B4-BE49-F238E27FC236}">
                            <a16:creationId xmlns:a16="http://schemas.microsoft.com/office/drawing/2014/main" id="{C7395866-5581-4E80-B259-EBB0F33590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B5C1ECD-42C4-47F7-A54B-0C11F836E4E8}"/>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6000"/>
              </a:lnSpc>
            </a:pPr>
            <a:endParaRPr lang="en-US" sz="2800">
              <a:solidFill>
                <a:schemeClr val="accent1"/>
              </a:solidFill>
              <a:latin typeface="SMA Futura Global" panose="020B0502020204020303" pitchFamily="34" charset="-128"/>
              <a:ea typeface="Malgun Gothic Semilight" panose="020B0502040204020203" pitchFamily="34" charset="-128"/>
              <a:cs typeface="Malgun Gothic Semilight" panose="020B0502040204020203" pitchFamily="34" charset="-128"/>
              <a:sym typeface="SMA Futura Global" panose="020B0502020204020303" pitchFamily="34" charset="-128"/>
            </a:endParaRPr>
          </a:p>
        </p:txBody>
      </p:sp>
      <p:pic>
        <p:nvPicPr>
          <p:cNvPr id="27" name="Grafik 26" descr="Ein Bild, das Wassersport, Sport, schwimmend enthält.&#10;&#10;Automatisch generierte Beschreibung">
            <a:extLst>
              <a:ext uri="{FF2B5EF4-FFF2-40B4-BE49-F238E27FC236}">
                <a16:creationId xmlns:a16="http://schemas.microsoft.com/office/drawing/2014/main" id="{8C56445D-AC5A-4B75-8276-C3A1B30AE6F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70" y="1448740"/>
            <a:ext cx="12192000" cy="5399906"/>
          </a:xfrm>
          <a:prstGeom prst="rect">
            <a:avLst/>
          </a:prstGeom>
        </p:spPr>
      </p:pic>
      <p:sp>
        <p:nvSpPr>
          <p:cNvPr id="28" name="Rechteck 27">
            <a:extLst>
              <a:ext uri="{FF2B5EF4-FFF2-40B4-BE49-F238E27FC236}">
                <a16:creationId xmlns:a16="http://schemas.microsoft.com/office/drawing/2014/main" id="{DDBF7F60-6312-4094-A0D5-4C41665039B1}"/>
              </a:ext>
            </a:extLst>
          </p:cNvPr>
          <p:cNvSpPr/>
          <p:nvPr/>
        </p:nvSpPr>
        <p:spPr>
          <a:xfrm>
            <a:off x="-1" y="1269507"/>
            <a:ext cx="12191531" cy="5588493"/>
          </a:xfrm>
          <a:prstGeom prst="rect">
            <a:avLst/>
          </a:prstGeom>
          <a:gradFill flip="none" rotWithShape="1">
            <a:gsLst>
              <a:gs pos="0">
                <a:schemeClr val="bg1">
                  <a:alpha val="30000"/>
                </a:schemeClr>
              </a:gs>
              <a:gs pos="73000">
                <a:schemeClr val="bg1"/>
              </a:gs>
              <a:gs pos="83000">
                <a:schemeClr val="bg1"/>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a:lnSpc>
                <a:spcPct val="96000"/>
              </a:lnSpc>
            </a:pPr>
            <a:endParaRPr lang="de-DE" sz="3000">
              <a:solidFill>
                <a:schemeClr val="tx2"/>
              </a:solidFill>
              <a:latin typeface="+mj-lt"/>
            </a:endParaRPr>
          </a:p>
          <a:p>
            <a:pPr>
              <a:lnSpc>
                <a:spcPct val="96000"/>
              </a:lnSpc>
            </a:pPr>
            <a:endParaRPr lang="de-DE" sz="3000">
              <a:solidFill>
                <a:schemeClr val="tx2"/>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accent1"/>
              </a:solidFill>
              <a:latin typeface="+mj-lt"/>
            </a:endParaRPr>
          </a:p>
        </p:txBody>
      </p:sp>
      <p:sp>
        <p:nvSpPr>
          <p:cNvPr id="30" name="Titel 29">
            <a:extLst>
              <a:ext uri="{FF2B5EF4-FFF2-40B4-BE49-F238E27FC236}">
                <a16:creationId xmlns:a16="http://schemas.microsoft.com/office/drawing/2014/main" id="{271C670B-0EC6-4840-856E-CA82CD4B98A4}"/>
              </a:ext>
            </a:extLst>
          </p:cNvPr>
          <p:cNvSpPr>
            <a:spLocks noGrp="1"/>
          </p:cNvSpPr>
          <p:nvPr>
            <p:ph type="title"/>
          </p:nvPr>
        </p:nvSpPr>
        <p:spPr>
          <a:xfrm>
            <a:off x="863600" y="1884219"/>
            <a:ext cx="10118436" cy="979632"/>
          </a:xfrm>
        </p:spPr>
        <p:txBody>
          <a:bodyPr vert="horz"/>
          <a:lstStyle/>
          <a:p>
            <a:r>
              <a:rPr lang="de-DE" sz="5400" dirty="0"/>
              <a:t>THANK YOU </a:t>
            </a:r>
            <a:br>
              <a:rPr lang="de-DE" sz="5400" dirty="0"/>
            </a:br>
            <a:br>
              <a:rPr lang="de-DE" dirty="0"/>
            </a:br>
            <a:r>
              <a:rPr lang="de-DE" dirty="0"/>
              <a:t>SMA America, LLC</a:t>
            </a:r>
            <a:endParaRPr lang="de-DE" sz="4000" dirty="0"/>
          </a:p>
        </p:txBody>
      </p:sp>
    </p:spTree>
    <p:extLst>
      <p:ext uri="{BB962C8B-B14F-4D97-AF65-F5344CB8AC3E}">
        <p14:creationId xmlns:p14="http://schemas.microsoft.com/office/powerpoint/2010/main" val="126260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B5287DC-8EE5-4217-8BBE-1E3C237A48AC}"/>
              </a:ext>
            </a:extLst>
          </p:cNvPr>
          <p:cNvSpPr>
            <a:spLocks noGrp="1"/>
          </p:cNvSpPr>
          <p:nvPr>
            <p:ph type="body" sz="quarter" idx="19"/>
          </p:nvPr>
        </p:nvSpPr>
        <p:spPr>
          <a:xfrm>
            <a:off x="863600" y="1584000"/>
            <a:ext cx="9187200" cy="4392549"/>
          </a:xfrm>
        </p:spPr>
        <p:txBody>
          <a:bodyPr/>
          <a:lstStyle/>
          <a:p>
            <a:pPr lvl="1">
              <a:spcAft>
                <a:spcPts val="0"/>
              </a:spcAft>
            </a:pPr>
            <a:r>
              <a:rPr lang="en-US" sz="1100" b="1" cap="all"/>
              <a:t>IMPORTANT LEGAL NOTICE</a:t>
            </a:r>
            <a:br>
              <a:rPr lang="en-US" sz="1100"/>
            </a:br>
            <a:r>
              <a:rPr lang="en-US" sz="1100"/>
              <a:t>This presentation does not constitute or form part of, and should not be construed as, an offer or invitation to subscribe for, underwrite or otherwise acquire, any securities of SMA Solar Technology AG (the "Company") or any present or future subsidiary of the Company (together with the Company, the "SMA Group") nor should it or any part of it form the basis of, or be relied upon in connection with, any contract to purchase or subscribe for any securities in the Company or any member of the SMA Group or commitment whatsoever.</a:t>
            </a:r>
          </a:p>
          <a:p>
            <a:pPr lvl="1">
              <a:spcAft>
                <a:spcPts val="0"/>
              </a:spcAft>
            </a:pPr>
            <a:r>
              <a:rPr lang="en-US" sz="1100"/>
              <a:t>All information contained herein has been carefully prepared. Nevertheless, we do not guarantee its accuracy or completeness and nothing herein shall be construed to be a representation of such guarantee. The Company shall assume no liability for errors contained in this document, unless damages are caused intentionally or through gross negligence by the Company. Furthermore, the Company shall assume no liability for effects of activities that evolve from the basis of data and information provided by this presentation. </a:t>
            </a:r>
          </a:p>
          <a:p>
            <a:pPr lvl="1">
              <a:spcAft>
                <a:spcPts val="0"/>
              </a:spcAft>
            </a:pPr>
            <a:r>
              <a:rPr lang="en-US" sz="1100"/>
              <a:t>The information contained in this presentation is subject to amendment, revision and updating, which does not underlie any prior announcement by the Company. Certain statements contained in this presentation may be statements of future expectations and other forward-looking statements that are based on the management's current views and assumptions and involve known and unknown risks and uncertainties. Actual results, performance or events may differ materially from those in such statements as a result of, among others, factors, changing business or other market conditions and the prospects for growth anticipated by the management of the Company. These and other factors could adversely affect the outcome and financial effects of the plans and events described herein. The Company does not undertake any obligation to update or revise any forward-looking statements, whether as a result of new information, future events or otherwise. You should not place undue reliance on forward-looking statements which speak only as of the date of this presentation.</a:t>
            </a:r>
          </a:p>
          <a:p>
            <a:pPr lvl="1">
              <a:spcAft>
                <a:spcPts val="0"/>
              </a:spcAft>
            </a:pPr>
            <a:r>
              <a:rPr lang="en-US" sz="1100"/>
              <a:t>This presentation is for information purposes only and may not be further distributed or passed on to any party which is not the addressee of this presentation solely after prior consent of the Company. No part of this presentation must be copied, reproduced or cited by the addressees hereof other than for the purpose for which it has been provided to the addressee. The content of this presentation, meaning all texts, pictures and sounds, are protected by copyright. The contained information of the presentation is property of the Company. </a:t>
            </a:r>
          </a:p>
          <a:p>
            <a:pPr lvl="1">
              <a:spcAft>
                <a:spcPts val="0"/>
              </a:spcAft>
            </a:pPr>
            <a:r>
              <a:rPr lang="en-US" sz="1100" b="1"/>
              <a:t>This document is not an offer of securities for sale in the United States of America. Securities may not be offered or sold in the United States of America absent registration or an exemption from registration under the U.S. Securities Act of 1933 as amended.</a:t>
            </a:r>
            <a:endParaRPr lang="de-DE" sz="1100"/>
          </a:p>
        </p:txBody>
      </p:sp>
      <p:sp>
        <p:nvSpPr>
          <p:cNvPr id="2" name="Titel 1">
            <a:extLst>
              <a:ext uri="{FF2B5EF4-FFF2-40B4-BE49-F238E27FC236}">
                <a16:creationId xmlns:a16="http://schemas.microsoft.com/office/drawing/2014/main" id="{5E05D5FA-3003-4F15-A840-87B70C056C07}"/>
              </a:ext>
            </a:extLst>
          </p:cNvPr>
          <p:cNvSpPr>
            <a:spLocks noGrp="1"/>
          </p:cNvSpPr>
          <p:nvPr>
            <p:ph type="title"/>
          </p:nvPr>
        </p:nvSpPr>
        <p:spPr/>
        <p:txBody>
          <a:bodyPr/>
          <a:lstStyle/>
          <a:p>
            <a:r>
              <a:rPr lang="de-DE"/>
              <a:t>Disclaimer</a:t>
            </a:r>
          </a:p>
        </p:txBody>
      </p:sp>
    </p:spTree>
    <p:custDataLst>
      <p:tags r:id="rId1"/>
    </p:custDataLst>
    <p:extLst>
      <p:ext uri="{BB962C8B-B14F-4D97-AF65-F5344CB8AC3E}">
        <p14:creationId xmlns:p14="http://schemas.microsoft.com/office/powerpoint/2010/main" val="27520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B31DF-8D23-4E61-913D-2E73008205FD}"/>
              </a:ext>
            </a:extLst>
          </p:cNvPr>
          <p:cNvSpPr>
            <a:spLocks noGrp="1"/>
          </p:cNvSpPr>
          <p:nvPr>
            <p:ph type="title"/>
          </p:nvPr>
        </p:nvSpPr>
        <p:spPr/>
        <p:txBody>
          <a:bodyPr/>
          <a:lstStyle/>
          <a:p>
            <a:r>
              <a:rPr lang="de-DE"/>
              <a:t>Agenda</a:t>
            </a:r>
          </a:p>
        </p:txBody>
      </p:sp>
      <p:sp>
        <p:nvSpPr>
          <p:cNvPr id="6" name="Textplatzhalter 3">
            <a:extLst>
              <a:ext uri="{FF2B5EF4-FFF2-40B4-BE49-F238E27FC236}">
                <a16:creationId xmlns:a16="http://schemas.microsoft.com/office/drawing/2014/main" id="{8C62034F-6ED5-462A-BCA6-B4AF3FB4E44B}"/>
              </a:ext>
            </a:extLst>
          </p:cNvPr>
          <p:cNvSpPr>
            <a:spLocks noGrp="1"/>
          </p:cNvSpPr>
          <p:nvPr>
            <p:ph type="body" sz="quarter" idx="20"/>
          </p:nvPr>
        </p:nvSpPr>
        <p:spPr>
          <a:xfrm>
            <a:off x="6585935" y="5974223"/>
            <a:ext cx="3955306" cy="615553"/>
          </a:xfrm>
        </p:spPr>
        <p:txBody>
          <a:bodyPr/>
          <a:lstStyle/>
          <a:p>
            <a:r>
              <a:rPr lang="en-US" b="1" i="0">
                <a:solidFill>
                  <a:schemeClr val="bg1"/>
                </a:solidFill>
                <a:effectLst/>
                <a:latin typeface="SMA Futura"/>
              </a:rPr>
              <a:t>Emerging technologies need    pioneers </a:t>
            </a:r>
            <a:r>
              <a:rPr lang="en-US">
                <a:solidFill>
                  <a:schemeClr val="bg1"/>
                </a:solidFill>
                <a:latin typeface="SMA Futura"/>
              </a:rPr>
              <a:t>who set the standards.</a:t>
            </a:r>
            <a:endParaRPr lang="en-US" b="1" i="0">
              <a:solidFill>
                <a:schemeClr val="bg1"/>
              </a:solidFill>
              <a:effectLst/>
              <a:latin typeface="SMA Futura"/>
            </a:endParaRPr>
          </a:p>
        </p:txBody>
      </p:sp>
      <p:pic>
        <p:nvPicPr>
          <p:cNvPr id="8" name="Grafik 4" descr="Ein Bild, das draußen enthält.&#10;&#10;Automatisch generierte Beschreibung">
            <a:extLst>
              <a:ext uri="{FF2B5EF4-FFF2-40B4-BE49-F238E27FC236}">
                <a16:creationId xmlns:a16="http://schemas.microsoft.com/office/drawing/2014/main" id="{B793426C-0B3B-5377-8F07-4909A44B795B}"/>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26454" r="48902"/>
          <a:stretch/>
        </p:blipFill>
        <p:spPr>
          <a:xfrm>
            <a:off x="6311900" y="0"/>
            <a:ext cx="5880100" cy="6858000"/>
          </a:xfrm>
        </p:spPr>
      </p:pic>
      <p:pic>
        <p:nvPicPr>
          <p:cNvPr id="7" name="Grafik 6">
            <a:extLst>
              <a:ext uri="{FF2B5EF4-FFF2-40B4-BE49-F238E27FC236}">
                <a16:creationId xmlns:a16="http://schemas.microsoft.com/office/drawing/2014/main" id="{7ECE951E-7036-4671-BB64-02AFA38C60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1900" y="171"/>
            <a:ext cx="5880100" cy="6857657"/>
          </a:xfrm>
          <a:prstGeom prst="rect">
            <a:avLst/>
          </a:prstGeom>
        </p:spPr>
      </p:pic>
      <p:pic>
        <p:nvPicPr>
          <p:cNvPr id="44" name="Logo" descr="Ein Bild, das Zeichnung enthält.&#10;&#10;Automatisch generierte Beschreibung">
            <a:extLst>
              <a:ext uri="{FF2B5EF4-FFF2-40B4-BE49-F238E27FC236}">
                <a16:creationId xmlns:a16="http://schemas.microsoft.com/office/drawing/2014/main" id="{F0BA7217-7439-B852-B8C7-90C3A62D3953}"/>
              </a:ext>
            </a:extLst>
          </p:cNvPr>
          <p:cNvPicPr>
            <a:picLocks noChangeAspect="1"/>
          </p:cNvPicPr>
          <p:nvPr/>
        </p:nvPicPr>
        <p:blipFill>
          <a:blip r:embed="rId5"/>
          <a:stretch>
            <a:fillRect/>
          </a:stretch>
        </p:blipFill>
        <p:spPr>
          <a:xfrm>
            <a:off x="10347277" y="576000"/>
            <a:ext cx="981123" cy="608400"/>
          </a:xfrm>
          <a:prstGeom prst="rect">
            <a:avLst/>
          </a:prstGeom>
        </p:spPr>
      </p:pic>
      <p:sp>
        <p:nvSpPr>
          <p:cNvPr id="5" name="Textplatzhalter 3">
            <a:extLst>
              <a:ext uri="{FF2B5EF4-FFF2-40B4-BE49-F238E27FC236}">
                <a16:creationId xmlns:a16="http://schemas.microsoft.com/office/drawing/2014/main" id="{0C7B3BD8-9D5F-9228-7596-3DD102EB3713}"/>
              </a:ext>
            </a:extLst>
          </p:cNvPr>
          <p:cNvSpPr txBox="1">
            <a:spLocks/>
          </p:cNvSpPr>
          <p:nvPr/>
        </p:nvSpPr>
        <p:spPr>
          <a:xfrm>
            <a:off x="843831" y="1921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1</a:t>
            </a:r>
          </a:p>
        </p:txBody>
      </p:sp>
      <p:sp>
        <p:nvSpPr>
          <p:cNvPr id="9" name="Textplatzhalter 4">
            <a:extLst>
              <a:ext uri="{FF2B5EF4-FFF2-40B4-BE49-F238E27FC236}">
                <a16:creationId xmlns:a16="http://schemas.microsoft.com/office/drawing/2014/main" id="{226B4E62-D803-CDA5-E07D-72089B6298A7}"/>
              </a:ext>
            </a:extLst>
          </p:cNvPr>
          <p:cNvSpPr txBox="1">
            <a:spLocks/>
          </p:cNvSpPr>
          <p:nvPr/>
        </p:nvSpPr>
        <p:spPr>
          <a:xfrm>
            <a:off x="843831" y="2713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2</a:t>
            </a:r>
          </a:p>
        </p:txBody>
      </p:sp>
      <p:sp>
        <p:nvSpPr>
          <p:cNvPr id="12" name="Textplatzhalter 9">
            <a:extLst>
              <a:ext uri="{FF2B5EF4-FFF2-40B4-BE49-F238E27FC236}">
                <a16:creationId xmlns:a16="http://schemas.microsoft.com/office/drawing/2014/main" id="{923B207F-8740-CF31-9290-103820885CA7}"/>
              </a:ext>
            </a:extLst>
          </p:cNvPr>
          <p:cNvSpPr txBox="1">
            <a:spLocks/>
          </p:cNvSpPr>
          <p:nvPr/>
        </p:nvSpPr>
        <p:spPr>
          <a:xfrm>
            <a:off x="1573078" y="2059739"/>
            <a:ext cx="3741871"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b="0" dirty="0"/>
              <a:t>Grid Forming Inverter Specifications</a:t>
            </a:r>
            <a:endParaRPr lang="de-DE" b="0" dirty="0">
              <a:solidFill>
                <a:schemeClr val="accent2"/>
              </a:solidFill>
            </a:endParaRPr>
          </a:p>
        </p:txBody>
      </p:sp>
      <p:sp>
        <p:nvSpPr>
          <p:cNvPr id="13" name="Textplatzhalter 11">
            <a:extLst>
              <a:ext uri="{FF2B5EF4-FFF2-40B4-BE49-F238E27FC236}">
                <a16:creationId xmlns:a16="http://schemas.microsoft.com/office/drawing/2014/main" id="{20468598-DFFF-733D-3E13-12C8A177EFA3}"/>
              </a:ext>
            </a:extLst>
          </p:cNvPr>
          <p:cNvSpPr txBox="1">
            <a:spLocks/>
          </p:cNvSpPr>
          <p:nvPr/>
        </p:nvSpPr>
        <p:spPr>
          <a:xfrm>
            <a:off x="1573080" y="2851739"/>
            <a:ext cx="4522920"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b="0" dirty="0">
                <a:solidFill>
                  <a:schemeClr val="tx1"/>
                </a:solidFill>
              </a:rPr>
              <a:t>Grid Forming Inverters - </a:t>
            </a:r>
            <a:r>
              <a:rPr lang="en-US" b="0" i="1" dirty="0">
                <a:solidFill>
                  <a:schemeClr val="tx1"/>
                </a:solidFill>
              </a:rPr>
              <a:t>a contrast between essential and advanced capabilities</a:t>
            </a:r>
            <a:endParaRPr lang="de-DE" b="0" i="1" dirty="0">
              <a:solidFill>
                <a:schemeClr val="tx1"/>
              </a:solidFill>
            </a:endParaRPr>
          </a:p>
        </p:txBody>
      </p:sp>
    </p:spTree>
    <p:extLst>
      <p:ext uri="{BB962C8B-B14F-4D97-AF65-F5344CB8AC3E}">
        <p14:creationId xmlns:p14="http://schemas.microsoft.com/office/powerpoint/2010/main" val="162734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56F168E2-3ED8-464E-8E0D-39CDFAD7E141}"/>
              </a:ext>
            </a:extLst>
          </p:cNvPr>
          <p:cNvSpPr>
            <a:spLocks noGrp="1"/>
          </p:cNvSpPr>
          <p:nvPr>
            <p:ph type="title"/>
          </p:nvPr>
        </p:nvSpPr>
        <p:spPr/>
        <p:txBody>
          <a:bodyPr/>
          <a:lstStyle/>
          <a:p>
            <a:pPr rtl="0"/>
            <a:r>
              <a:rPr lang="en-US" sz="4800" dirty="0">
                <a:latin typeface="+mj-lt"/>
              </a:rPr>
              <a:t>What is </a:t>
            </a:r>
            <a:r>
              <a:rPr lang="en-US" sz="4800" b="1" i="0" dirty="0">
                <a:effectLst/>
                <a:latin typeface="+mj-lt"/>
              </a:rPr>
              <a:t>Synchronous Grid Forming</a:t>
            </a:r>
            <a:endParaRPr lang="de-DE" sz="4800" dirty="0">
              <a:latin typeface="+mj-lt"/>
            </a:endParaRPr>
          </a:p>
        </p:txBody>
      </p:sp>
      <p:sp>
        <p:nvSpPr>
          <p:cNvPr id="12" name="Textplatzhalter 11">
            <a:extLst>
              <a:ext uri="{FF2B5EF4-FFF2-40B4-BE49-F238E27FC236}">
                <a16:creationId xmlns:a16="http://schemas.microsoft.com/office/drawing/2014/main" id="{33084500-4A3F-7FAC-1B52-D0C2DDD77C5E}"/>
              </a:ext>
            </a:extLst>
          </p:cNvPr>
          <p:cNvSpPr>
            <a:spLocks noGrp="1"/>
          </p:cNvSpPr>
          <p:nvPr>
            <p:ph type="body" sz="quarter" idx="19"/>
          </p:nvPr>
        </p:nvSpPr>
        <p:spPr>
          <a:xfrm>
            <a:off x="6742112" y="2106000"/>
            <a:ext cx="4586574" cy="2878737"/>
          </a:xfrm>
        </p:spPr>
        <p:txBody>
          <a:bodyPr/>
          <a:lstStyle/>
          <a:p>
            <a:pPr marL="285750" indent="-285750">
              <a:buFont typeface="Arial" panose="020B0604020202020204" pitchFamily="34" charset="0"/>
              <a:buChar char="•"/>
            </a:pPr>
            <a:r>
              <a:rPr lang="de-DE" b="0" dirty="0">
                <a:latin typeface="+mj-lt"/>
              </a:rPr>
              <a:t>Inverters </a:t>
            </a:r>
            <a:r>
              <a:rPr lang="de-DE" b="0" dirty="0" err="1">
                <a:latin typeface="+mj-lt"/>
              </a:rPr>
              <a:t>operating</a:t>
            </a:r>
            <a:r>
              <a:rPr lang="de-DE" b="0" dirty="0">
                <a:latin typeface="+mj-lt"/>
              </a:rPr>
              <a:t> in </a:t>
            </a:r>
            <a:r>
              <a:rPr lang="de-DE" b="0" dirty="0" err="1">
                <a:latin typeface="+mj-lt"/>
              </a:rPr>
              <a:t>Voltage</a:t>
            </a:r>
            <a:r>
              <a:rPr lang="de-DE" b="0" dirty="0">
                <a:latin typeface="+mj-lt"/>
              </a:rPr>
              <a:t> Source Control Mode - </a:t>
            </a:r>
            <a:r>
              <a:rPr lang="de-DE" dirty="0" err="1">
                <a:latin typeface="+mj-lt"/>
              </a:rPr>
              <a:t>Grid</a:t>
            </a:r>
            <a:r>
              <a:rPr lang="de-DE" dirty="0">
                <a:latin typeface="+mj-lt"/>
              </a:rPr>
              <a:t> </a:t>
            </a:r>
            <a:r>
              <a:rPr lang="de-DE" dirty="0" err="1">
                <a:latin typeface="+mj-lt"/>
              </a:rPr>
              <a:t>Forming</a:t>
            </a:r>
            <a:endParaRPr lang="de-DE" dirty="0">
              <a:latin typeface="+mj-lt"/>
            </a:endParaRPr>
          </a:p>
          <a:p>
            <a:pPr marL="285750" indent="-285750">
              <a:buFont typeface="Arial" panose="020B0604020202020204" pitchFamily="34" charset="0"/>
              <a:buChar char="•"/>
            </a:pPr>
            <a:r>
              <a:rPr lang="de-DE" b="0" dirty="0">
                <a:latin typeface="+mj-lt"/>
              </a:rPr>
              <a:t>In </a:t>
            </a:r>
            <a:r>
              <a:rPr lang="de-DE" dirty="0" err="1">
                <a:latin typeface="+mj-lt"/>
              </a:rPr>
              <a:t>synchronism</a:t>
            </a:r>
            <a:r>
              <a:rPr lang="de-DE" dirty="0">
                <a:latin typeface="+mj-lt"/>
              </a:rPr>
              <a:t> </a:t>
            </a:r>
            <a:r>
              <a:rPr lang="de-DE" b="0" dirty="0" err="1">
                <a:latin typeface="+mj-lt"/>
              </a:rPr>
              <a:t>with</a:t>
            </a:r>
            <a:r>
              <a:rPr lang="de-DE" b="0" dirty="0">
                <a:latin typeface="+mj-lt"/>
              </a:rPr>
              <a:t> a large </a:t>
            </a:r>
            <a:r>
              <a:rPr lang="de-DE" b="0" dirty="0" err="1">
                <a:latin typeface="+mj-lt"/>
              </a:rPr>
              <a:t>interconnected</a:t>
            </a:r>
            <a:r>
              <a:rPr lang="de-DE" b="0" dirty="0">
                <a:latin typeface="+mj-lt"/>
              </a:rPr>
              <a:t> network</a:t>
            </a:r>
          </a:p>
          <a:p>
            <a:pPr marL="285750" indent="-285750">
              <a:buFont typeface="Arial" panose="020B0604020202020204" pitchFamily="34" charset="0"/>
              <a:buChar char="•"/>
            </a:pPr>
            <a:r>
              <a:rPr lang="de-DE" b="0" dirty="0" err="1">
                <a:latin typeface="+mj-lt"/>
              </a:rPr>
              <a:t>Stabilizing</a:t>
            </a:r>
            <a:r>
              <a:rPr lang="de-DE" b="0" dirty="0">
                <a:latin typeface="+mj-lt"/>
              </a:rPr>
              <a:t> </a:t>
            </a:r>
            <a:r>
              <a:rPr lang="de-DE" b="0" dirty="0" err="1">
                <a:latin typeface="+mj-lt"/>
              </a:rPr>
              <a:t>weak</a:t>
            </a:r>
            <a:r>
              <a:rPr lang="de-DE" b="0" dirty="0">
                <a:latin typeface="+mj-lt"/>
              </a:rPr>
              <a:t> </a:t>
            </a:r>
            <a:r>
              <a:rPr lang="de-DE" b="0" dirty="0" err="1">
                <a:latin typeface="+mj-lt"/>
              </a:rPr>
              <a:t>grid</a:t>
            </a:r>
            <a:r>
              <a:rPr lang="de-DE" b="0" dirty="0">
                <a:latin typeface="+mj-lt"/>
              </a:rPr>
              <a:t> </a:t>
            </a:r>
            <a:r>
              <a:rPr lang="de-DE" b="0" dirty="0" err="1">
                <a:latin typeface="+mj-lt"/>
              </a:rPr>
              <a:t>regions</a:t>
            </a:r>
            <a:r>
              <a:rPr lang="de-DE" b="0" dirty="0">
                <a:latin typeface="+mj-lt"/>
              </a:rPr>
              <a:t> and </a:t>
            </a:r>
            <a:r>
              <a:rPr lang="de-DE" b="0" dirty="0" err="1">
                <a:latin typeface="+mj-lt"/>
              </a:rPr>
              <a:t>the</a:t>
            </a:r>
            <a:r>
              <a:rPr lang="de-DE" b="0" dirty="0">
                <a:latin typeface="+mj-lt"/>
              </a:rPr>
              <a:t> </a:t>
            </a:r>
            <a:r>
              <a:rPr lang="de-DE" b="0" dirty="0" err="1">
                <a:latin typeface="+mj-lt"/>
              </a:rPr>
              <a:t>overall</a:t>
            </a:r>
            <a:r>
              <a:rPr lang="de-DE" b="0" dirty="0">
                <a:latin typeface="+mj-lt"/>
              </a:rPr>
              <a:t> power </a:t>
            </a:r>
            <a:r>
              <a:rPr lang="de-DE" b="0" dirty="0" err="1">
                <a:latin typeface="+mj-lt"/>
              </a:rPr>
              <a:t>system</a:t>
            </a:r>
            <a:endParaRPr lang="de-DE" b="0" dirty="0">
              <a:latin typeface="+mj-lt"/>
            </a:endParaRPr>
          </a:p>
          <a:p>
            <a:pPr marL="285750" indent="-285750">
              <a:buFont typeface="Arial" panose="020B0604020202020204" pitchFamily="34" charset="0"/>
              <a:buChar char="•"/>
            </a:pPr>
            <a:r>
              <a:rPr lang="de-DE" b="0" dirty="0" err="1">
                <a:latin typeface="+mj-lt"/>
              </a:rPr>
              <a:t>Compatible</a:t>
            </a:r>
            <a:r>
              <a:rPr lang="de-DE" b="0" dirty="0">
                <a:latin typeface="+mj-lt"/>
              </a:rPr>
              <a:t> </a:t>
            </a:r>
            <a:r>
              <a:rPr lang="de-DE" b="0" dirty="0" err="1">
                <a:latin typeface="+mj-lt"/>
              </a:rPr>
              <a:t>with</a:t>
            </a:r>
            <a:r>
              <a:rPr lang="de-DE" b="0" dirty="0">
                <a:latin typeface="+mj-lt"/>
              </a:rPr>
              <a:t> </a:t>
            </a:r>
            <a:r>
              <a:rPr lang="de-DE" b="0" dirty="0" err="1">
                <a:latin typeface="+mj-lt"/>
              </a:rPr>
              <a:t>existing</a:t>
            </a:r>
            <a:r>
              <a:rPr lang="de-DE" b="0" dirty="0">
                <a:latin typeface="+mj-lt"/>
              </a:rPr>
              <a:t> </a:t>
            </a:r>
            <a:r>
              <a:rPr lang="de-DE" b="0" dirty="0" err="1">
                <a:latin typeface="+mj-lt"/>
              </a:rPr>
              <a:t>systems</a:t>
            </a:r>
            <a:r>
              <a:rPr lang="de-DE" b="0" dirty="0">
                <a:latin typeface="+mj-lt"/>
              </a:rPr>
              <a:t>, and </a:t>
            </a:r>
            <a:r>
              <a:rPr lang="de-DE" b="0" dirty="0" err="1">
                <a:latin typeface="+mj-lt"/>
              </a:rPr>
              <a:t>enabling</a:t>
            </a:r>
            <a:r>
              <a:rPr lang="de-DE" b="0" dirty="0">
                <a:latin typeface="+mj-lt"/>
              </a:rPr>
              <a:t> 100% </a:t>
            </a:r>
            <a:r>
              <a:rPr lang="de-DE" b="0" dirty="0" err="1">
                <a:latin typeface="+mj-lt"/>
              </a:rPr>
              <a:t>inverter-based</a:t>
            </a:r>
            <a:r>
              <a:rPr lang="de-DE" b="0" dirty="0">
                <a:latin typeface="+mj-lt"/>
              </a:rPr>
              <a:t> </a:t>
            </a:r>
            <a:r>
              <a:rPr lang="de-DE" b="0" dirty="0" err="1">
                <a:latin typeface="+mj-lt"/>
              </a:rPr>
              <a:t>generation</a:t>
            </a:r>
            <a:r>
              <a:rPr lang="de-DE" b="0" dirty="0">
                <a:latin typeface="+mj-lt"/>
              </a:rPr>
              <a:t>.</a:t>
            </a:r>
          </a:p>
        </p:txBody>
      </p:sp>
      <p:sp>
        <p:nvSpPr>
          <p:cNvPr id="3" name="Textplatzhalter 2">
            <a:extLst>
              <a:ext uri="{FF2B5EF4-FFF2-40B4-BE49-F238E27FC236}">
                <a16:creationId xmlns:a16="http://schemas.microsoft.com/office/drawing/2014/main" id="{E2F9E99C-F1CA-0E6F-8049-9B2D85C79DD1}"/>
              </a:ext>
            </a:extLst>
          </p:cNvPr>
          <p:cNvSpPr>
            <a:spLocks noGrp="1"/>
          </p:cNvSpPr>
          <p:nvPr>
            <p:ph type="body" sz="quarter" idx="20"/>
          </p:nvPr>
        </p:nvSpPr>
        <p:spPr>
          <a:xfrm>
            <a:off x="6742112" y="5640111"/>
            <a:ext cx="4586574" cy="615553"/>
          </a:xfrm>
        </p:spPr>
        <p:txBody>
          <a:bodyPr/>
          <a:lstStyle/>
          <a:p>
            <a:r>
              <a:rPr lang="de-DE" dirty="0" err="1"/>
              <a:t>Synchronous</a:t>
            </a:r>
            <a:r>
              <a:rPr lang="de-DE" dirty="0"/>
              <a:t> </a:t>
            </a:r>
            <a:r>
              <a:rPr lang="de-DE" dirty="0" err="1"/>
              <a:t>Grid</a:t>
            </a:r>
            <a:r>
              <a:rPr lang="de-DE" dirty="0"/>
              <a:t> </a:t>
            </a:r>
            <a:r>
              <a:rPr lang="de-DE" dirty="0" err="1"/>
              <a:t>Forming</a:t>
            </a:r>
            <a:r>
              <a:rPr lang="de-DE" dirty="0"/>
              <a:t> </a:t>
            </a:r>
            <a:r>
              <a:rPr lang="de-DE" dirty="0" err="1"/>
              <a:t>is</a:t>
            </a:r>
            <a:r>
              <a:rPr lang="de-DE" dirty="0"/>
              <a:t> </a:t>
            </a:r>
            <a:r>
              <a:rPr lang="de-DE" dirty="0" err="1"/>
              <a:t>the</a:t>
            </a:r>
            <a:r>
              <a:rPr lang="de-DE" dirty="0"/>
              <a:t> </a:t>
            </a:r>
            <a:r>
              <a:rPr lang="de-DE" dirty="0" err="1"/>
              <a:t>key</a:t>
            </a:r>
            <a:r>
              <a:rPr lang="de-DE" dirty="0"/>
              <a:t> </a:t>
            </a:r>
            <a:r>
              <a:rPr lang="de-DE" dirty="0" err="1"/>
              <a:t>enabler</a:t>
            </a:r>
            <a:r>
              <a:rPr lang="de-DE" dirty="0"/>
              <a:t> </a:t>
            </a:r>
            <a:r>
              <a:rPr lang="de-DE" dirty="0" err="1"/>
              <a:t>for</a:t>
            </a:r>
            <a:r>
              <a:rPr lang="de-DE" dirty="0"/>
              <a:t> 100% </a:t>
            </a:r>
            <a:r>
              <a:rPr lang="de-DE" dirty="0" err="1"/>
              <a:t>renewable</a:t>
            </a:r>
            <a:r>
              <a:rPr lang="de-DE" dirty="0"/>
              <a:t> </a:t>
            </a:r>
            <a:r>
              <a:rPr lang="de-DE" dirty="0" err="1"/>
              <a:t>generation</a:t>
            </a:r>
            <a:r>
              <a:rPr lang="de-DE" dirty="0"/>
              <a:t>.</a:t>
            </a:r>
          </a:p>
        </p:txBody>
      </p:sp>
    </p:spTree>
    <p:extLst>
      <p:ext uri="{BB962C8B-B14F-4D97-AF65-F5344CB8AC3E}">
        <p14:creationId xmlns:p14="http://schemas.microsoft.com/office/powerpoint/2010/main" val="226866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05FDF121-3B2C-468E-2897-2F4676520A3B}"/>
              </a:ext>
            </a:extLst>
          </p:cNvPr>
          <p:cNvGrpSpPr/>
          <p:nvPr/>
        </p:nvGrpSpPr>
        <p:grpSpPr>
          <a:xfrm>
            <a:off x="5209804" y="3172033"/>
            <a:ext cx="1786087" cy="1265681"/>
            <a:chOff x="799686" y="2439000"/>
            <a:chExt cx="5185244" cy="3599310"/>
          </a:xfrm>
        </p:grpSpPr>
        <p:pic>
          <p:nvPicPr>
            <p:cNvPr id="5" name="Picture 2">
              <a:extLst>
                <a:ext uri="{FF2B5EF4-FFF2-40B4-BE49-F238E27FC236}">
                  <a16:creationId xmlns:a16="http://schemas.microsoft.com/office/drawing/2014/main" id="{78C6767C-4F7F-3B35-8918-FF8A729BDE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07" t="12663" r="14835" b="-185"/>
            <a:stretch/>
          </p:blipFill>
          <p:spPr bwMode="auto">
            <a:xfrm>
              <a:off x="864000" y="2439000"/>
              <a:ext cx="5065687" cy="359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22">
              <a:extLst>
                <a:ext uri="{FF2B5EF4-FFF2-40B4-BE49-F238E27FC236}">
                  <a16:creationId xmlns:a16="http://schemas.microsoft.com/office/drawing/2014/main" id="{749B798B-34C9-D7AA-7041-234DB73BDC74}"/>
                </a:ext>
              </a:extLst>
            </p:cNvPr>
            <p:cNvGrpSpPr/>
            <p:nvPr/>
          </p:nvGrpSpPr>
          <p:grpSpPr>
            <a:xfrm>
              <a:off x="799686" y="2439001"/>
              <a:ext cx="5185244" cy="3599309"/>
              <a:chOff x="844537" y="1628799"/>
              <a:chExt cx="2800884" cy="1944218"/>
            </a:xfrm>
          </p:grpSpPr>
          <p:sp>
            <p:nvSpPr>
              <p:cNvPr id="7" name="Rectangle 13">
                <a:extLst>
                  <a:ext uri="{FF2B5EF4-FFF2-40B4-BE49-F238E27FC236}">
                    <a16:creationId xmlns:a16="http://schemas.microsoft.com/office/drawing/2014/main" id="{6E1776BC-8BBD-40C9-0636-FD87F3C8570D}"/>
                  </a:ext>
                </a:extLst>
              </p:cNvPr>
              <p:cNvSpPr/>
              <p:nvPr/>
            </p:nvSpPr>
            <p:spPr>
              <a:xfrm>
                <a:off x="1547664" y="1628799"/>
                <a:ext cx="2097757" cy="250841"/>
              </a:xfrm>
              <a:custGeom>
                <a:avLst/>
                <a:gdLst>
                  <a:gd name="connsiteX0" fmla="*/ 0 w 2088232"/>
                  <a:gd name="connsiteY0" fmla="*/ 0 h 57166"/>
                  <a:gd name="connsiteX1" fmla="*/ 2088232 w 2088232"/>
                  <a:gd name="connsiteY1" fmla="*/ 0 h 57166"/>
                  <a:gd name="connsiteX2" fmla="*/ 2088232 w 2088232"/>
                  <a:gd name="connsiteY2" fmla="*/ 57166 h 57166"/>
                  <a:gd name="connsiteX3" fmla="*/ 0 w 2088232"/>
                  <a:gd name="connsiteY3" fmla="*/ 57166 h 57166"/>
                  <a:gd name="connsiteX4" fmla="*/ 0 w 2088232"/>
                  <a:gd name="connsiteY4" fmla="*/ 0 h 57166"/>
                  <a:gd name="connsiteX0" fmla="*/ 0 w 2088232"/>
                  <a:gd name="connsiteY0" fmla="*/ 0 h 238141"/>
                  <a:gd name="connsiteX1" fmla="*/ 2088232 w 2088232"/>
                  <a:gd name="connsiteY1" fmla="*/ 0 h 238141"/>
                  <a:gd name="connsiteX2" fmla="*/ 2088232 w 2088232"/>
                  <a:gd name="connsiteY2" fmla="*/ 238141 h 238141"/>
                  <a:gd name="connsiteX3" fmla="*/ 0 w 2088232"/>
                  <a:gd name="connsiteY3" fmla="*/ 57166 h 238141"/>
                  <a:gd name="connsiteX4" fmla="*/ 0 w 2088232"/>
                  <a:gd name="connsiteY4" fmla="*/ 0 h 238141"/>
                  <a:gd name="connsiteX0" fmla="*/ 0 w 2097757"/>
                  <a:gd name="connsiteY0" fmla="*/ 0 h 250841"/>
                  <a:gd name="connsiteX1" fmla="*/ 2088232 w 2097757"/>
                  <a:gd name="connsiteY1" fmla="*/ 0 h 250841"/>
                  <a:gd name="connsiteX2" fmla="*/ 2097757 w 2097757"/>
                  <a:gd name="connsiteY2" fmla="*/ 250841 h 250841"/>
                  <a:gd name="connsiteX3" fmla="*/ 0 w 2097757"/>
                  <a:gd name="connsiteY3" fmla="*/ 57166 h 250841"/>
                  <a:gd name="connsiteX4" fmla="*/ 0 w 2097757"/>
                  <a:gd name="connsiteY4" fmla="*/ 0 h 25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757" h="250841">
                    <a:moveTo>
                      <a:pt x="0" y="0"/>
                    </a:moveTo>
                    <a:lnTo>
                      <a:pt x="2088232" y="0"/>
                    </a:lnTo>
                    <a:lnTo>
                      <a:pt x="2097757" y="250841"/>
                    </a:lnTo>
                    <a:lnTo>
                      <a:pt x="0" y="571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600" b="1">
                  <a:solidFill>
                    <a:schemeClr val="accent4"/>
                  </a:solidFill>
                </a:endParaRPr>
              </a:p>
            </p:txBody>
          </p:sp>
          <p:sp>
            <p:nvSpPr>
              <p:cNvPr id="8" name="Rectangle 15">
                <a:extLst>
                  <a:ext uri="{FF2B5EF4-FFF2-40B4-BE49-F238E27FC236}">
                    <a16:creationId xmlns:a16="http://schemas.microsoft.com/office/drawing/2014/main" id="{93C434E7-E059-5AFA-3F76-88561366BB5F}"/>
                  </a:ext>
                </a:extLst>
              </p:cNvPr>
              <p:cNvSpPr/>
              <p:nvPr/>
            </p:nvSpPr>
            <p:spPr>
              <a:xfrm>
                <a:off x="874378" y="1628799"/>
                <a:ext cx="673285" cy="155591"/>
              </a:xfrm>
              <a:custGeom>
                <a:avLst/>
                <a:gdLst>
                  <a:gd name="connsiteX0" fmla="*/ 0 w 666935"/>
                  <a:gd name="connsiteY0" fmla="*/ 0 h 57166"/>
                  <a:gd name="connsiteX1" fmla="*/ 666935 w 666935"/>
                  <a:gd name="connsiteY1" fmla="*/ 0 h 57166"/>
                  <a:gd name="connsiteX2" fmla="*/ 666935 w 666935"/>
                  <a:gd name="connsiteY2" fmla="*/ 57166 h 57166"/>
                  <a:gd name="connsiteX3" fmla="*/ 0 w 666935"/>
                  <a:gd name="connsiteY3" fmla="*/ 57166 h 57166"/>
                  <a:gd name="connsiteX4" fmla="*/ 0 w 666935"/>
                  <a:gd name="connsiteY4" fmla="*/ 0 h 57166"/>
                  <a:gd name="connsiteX0" fmla="*/ 22225 w 689160"/>
                  <a:gd name="connsiteY0" fmla="*/ 0 h 155591"/>
                  <a:gd name="connsiteX1" fmla="*/ 689160 w 689160"/>
                  <a:gd name="connsiteY1" fmla="*/ 0 h 155591"/>
                  <a:gd name="connsiteX2" fmla="*/ 689160 w 689160"/>
                  <a:gd name="connsiteY2" fmla="*/ 57166 h 155591"/>
                  <a:gd name="connsiteX3" fmla="*/ 0 w 689160"/>
                  <a:gd name="connsiteY3" fmla="*/ 155591 h 155591"/>
                  <a:gd name="connsiteX4" fmla="*/ 22225 w 689160"/>
                  <a:gd name="connsiteY4" fmla="*/ 0 h 155591"/>
                  <a:gd name="connsiteX0" fmla="*/ 6350 w 673285"/>
                  <a:gd name="connsiteY0" fmla="*/ 0 h 155591"/>
                  <a:gd name="connsiteX1" fmla="*/ 673285 w 673285"/>
                  <a:gd name="connsiteY1" fmla="*/ 0 h 155591"/>
                  <a:gd name="connsiteX2" fmla="*/ 673285 w 673285"/>
                  <a:gd name="connsiteY2" fmla="*/ 57166 h 155591"/>
                  <a:gd name="connsiteX3" fmla="*/ 0 w 673285"/>
                  <a:gd name="connsiteY3" fmla="*/ 155591 h 155591"/>
                  <a:gd name="connsiteX4" fmla="*/ 6350 w 673285"/>
                  <a:gd name="connsiteY4" fmla="*/ 0 h 15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285" h="155591">
                    <a:moveTo>
                      <a:pt x="6350" y="0"/>
                    </a:moveTo>
                    <a:lnTo>
                      <a:pt x="673285" y="0"/>
                    </a:lnTo>
                    <a:lnTo>
                      <a:pt x="673285" y="57166"/>
                    </a:lnTo>
                    <a:lnTo>
                      <a:pt x="0" y="155591"/>
                    </a:lnTo>
                    <a:lnTo>
                      <a:pt x="63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600" b="1">
                  <a:solidFill>
                    <a:schemeClr val="accent4"/>
                  </a:solidFill>
                </a:endParaRPr>
              </a:p>
            </p:txBody>
          </p:sp>
          <p:sp>
            <p:nvSpPr>
              <p:cNvPr id="9" name="Rectangle 25">
                <a:extLst>
                  <a:ext uri="{FF2B5EF4-FFF2-40B4-BE49-F238E27FC236}">
                    <a16:creationId xmlns:a16="http://schemas.microsoft.com/office/drawing/2014/main" id="{242BC2E5-A4BD-48E3-C1F1-8E7FD82EF669}"/>
                  </a:ext>
                </a:extLst>
              </p:cNvPr>
              <p:cNvSpPr/>
              <p:nvPr/>
            </p:nvSpPr>
            <p:spPr>
              <a:xfrm rot="5400000">
                <a:off x="-59706" y="2586865"/>
                <a:ext cx="1890395" cy="81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600" b="1">
                  <a:solidFill>
                    <a:schemeClr val="accent4"/>
                  </a:solidFill>
                </a:endParaRPr>
              </a:p>
            </p:txBody>
          </p:sp>
          <p:sp>
            <p:nvSpPr>
              <p:cNvPr id="10" name="Rectangle 26">
                <a:extLst>
                  <a:ext uri="{FF2B5EF4-FFF2-40B4-BE49-F238E27FC236}">
                    <a16:creationId xmlns:a16="http://schemas.microsoft.com/office/drawing/2014/main" id="{C703A9BD-144D-3ACF-B956-7CCA4D1DC488}"/>
                  </a:ext>
                </a:extLst>
              </p:cNvPr>
              <p:cNvSpPr/>
              <p:nvPr/>
            </p:nvSpPr>
            <p:spPr>
              <a:xfrm rot="5400000">
                <a:off x="2671639" y="2599237"/>
                <a:ext cx="1890395" cy="5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600" b="1">
                  <a:solidFill>
                    <a:schemeClr val="accent4"/>
                  </a:solidFill>
                </a:endParaRPr>
              </a:p>
            </p:txBody>
          </p:sp>
          <p:sp>
            <p:nvSpPr>
              <p:cNvPr id="11" name="Rectangle 14">
                <a:extLst>
                  <a:ext uri="{FF2B5EF4-FFF2-40B4-BE49-F238E27FC236}">
                    <a16:creationId xmlns:a16="http://schemas.microsoft.com/office/drawing/2014/main" id="{079F4EAD-C626-94E5-57D7-92D0C6A24D0D}"/>
                  </a:ext>
                </a:extLst>
              </p:cNvPr>
              <p:cNvSpPr/>
              <p:nvPr/>
            </p:nvSpPr>
            <p:spPr>
              <a:xfrm>
                <a:off x="1547663" y="2888554"/>
                <a:ext cx="2067444" cy="684461"/>
              </a:xfrm>
              <a:custGeom>
                <a:avLst/>
                <a:gdLst>
                  <a:gd name="connsiteX0" fmla="*/ 0 w 2040590"/>
                  <a:gd name="connsiteY0" fmla="*/ 0 h 432048"/>
                  <a:gd name="connsiteX1" fmla="*/ 2040590 w 2040590"/>
                  <a:gd name="connsiteY1" fmla="*/ 0 h 432048"/>
                  <a:gd name="connsiteX2" fmla="*/ 2040590 w 2040590"/>
                  <a:gd name="connsiteY2" fmla="*/ 432048 h 432048"/>
                  <a:gd name="connsiteX3" fmla="*/ 0 w 2040590"/>
                  <a:gd name="connsiteY3" fmla="*/ 432048 h 432048"/>
                  <a:gd name="connsiteX4" fmla="*/ 0 w 2040590"/>
                  <a:gd name="connsiteY4" fmla="*/ 0 h 432048"/>
                  <a:gd name="connsiteX0" fmla="*/ 0 w 2040590"/>
                  <a:gd name="connsiteY0" fmla="*/ 252413 h 684461"/>
                  <a:gd name="connsiteX1" fmla="*/ 2035827 w 2040590"/>
                  <a:gd name="connsiteY1" fmla="*/ 0 h 684461"/>
                  <a:gd name="connsiteX2" fmla="*/ 2040590 w 2040590"/>
                  <a:gd name="connsiteY2" fmla="*/ 684461 h 684461"/>
                  <a:gd name="connsiteX3" fmla="*/ 0 w 2040590"/>
                  <a:gd name="connsiteY3" fmla="*/ 684461 h 684461"/>
                  <a:gd name="connsiteX4" fmla="*/ 0 w 2040590"/>
                  <a:gd name="connsiteY4" fmla="*/ 252413 h 684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590" h="684461">
                    <a:moveTo>
                      <a:pt x="0" y="252413"/>
                    </a:moveTo>
                    <a:lnTo>
                      <a:pt x="2035827" y="0"/>
                    </a:lnTo>
                    <a:cubicBezTo>
                      <a:pt x="2037415" y="228154"/>
                      <a:pt x="2039002" y="456307"/>
                      <a:pt x="2040590" y="684461"/>
                    </a:cubicBezTo>
                    <a:lnTo>
                      <a:pt x="0" y="684461"/>
                    </a:lnTo>
                    <a:lnTo>
                      <a:pt x="0" y="252413"/>
                    </a:lnTo>
                    <a:close/>
                  </a:path>
                </a:pathLst>
              </a:custGeom>
              <a:gradFill flip="none" rotWithShape="1">
                <a:gsLst>
                  <a:gs pos="100000">
                    <a:schemeClr val="bg1"/>
                  </a:gs>
                  <a:gs pos="0">
                    <a:schemeClr val="bg1"/>
                  </a:gs>
                  <a:gs pos="23000">
                    <a:schemeClr val="bg1"/>
                  </a:gs>
                  <a:gs pos="49540">
                    <a:srgbClr val="FFFFFF"/>
                  </a:gs>
                  <a:gs pos="4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600" b="1">
                  <a:solidFill>
                    <a:schemeClr val="accent4"/>
                  </a:solidFill>
                </a:endParaRPr>
              </a:p>
            </p:txBody>
          </p:sp>
          <p:sp>
            <p:nvSpPr>
              <p:cNvPr id="12" name="Rectangle 19">
                <a:extLst>
                  <a:ext uri="{FF2B5EF4-FFF2-40B4-BE49-F238E27FC236}">
                    <a16:creationId xmlns:a16="http://schemas.microsoft.com/office/drawing/2014/main" id="{41F5DFA8-57AC-5620-FFC5-B06A30A51CD7}"/>
                  </a:ext>
                </a:extLst>
              </p:cNvPr>
              <p:cNvSpPr/>
              <p:nvPr/>
            </p:nvSpPr>
            <p:spPr>
              <a:xfrm>
                <a:off x="898912" y="3002854"/>
                <a:ext cx="648749" cy="570161"/>
              </a:xfrm>
              <a:custGeom>
                <a:avLst/>
                <a:gdLst>
                  <a:gd name="connsiteX0" fmla="*/ 0 w 621215"/>
                  <a:gd name="connsiteY0" fmla="*/ 0 h 432048"/>
                  <a:gd name="connsiteX1" fmla="*/ 621215 w 621215"/>
                  <a:gd name="connsiteY1" fmla="*/ 0 h 432048"/>
                  <a:gd name="connsiteX2" fmla="*/ 621215 w 621215"/>
                  <a:gd name="connsiteY2" fmla="*/ 432048 h 432048"/>
                  <a:gd name="connsiteX3" fmla="*/ 0 w 621215"/>
                  <a:gd name="connsiteY3" fmla="*/ 432048 h 432048"/>
                  <a:gd name="connsiteX4" fmla="*/ 0 w 621215"/>
                  <a:gd name="connsiteY4" fmla="*/ 0 h 432048"/>
                  <a:gd name="connsiteX0" fmla="*/ 0 w 625977"/>
                  <a:gd name="connsiteY0" fmla="*/ 0 h 570161"/>
                  <a:gd name="connsiteX1" fmla="*/ 625977 w 625977"/>
                  <a:gd name="connsiteY1" fmla="*/ 138113 h 570161"/>
                  <a:gd name="connsiteX2" fmla="*/ 625977 w 625977"/>
                  <a:gd name="connsiteY2" fmla="*/ 570161 h 570161"/>
                  <a:gd name="connsiteX3" fmla="*/ 4762 w 625977"/>
                  <a:gd name="connsiteY3" fmla="*/ 570161 h 570161"/>
                  <a:gd name="connsiteX4" fmla="*/ 0 w 625977"/>
                  <a:gd name="connsiteY4" fmla="*/ 0 h 57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7" h="570161">
                    <a:moveTo>
                      <a:pt x="0" y="0"/>
                    </a:moveTo>
                    <a:lnTo>
                      <a:pt x="625977" y="138113"/>
                    </a:lnTo>
                    <a:lnTo>
                      <a:pt x="625977" y="570161"/>
                    </a:lnTo>
                    <a:lnTo>
                      <a:pt x="4762" y="570161"/>
                    </a:lnTo>
                    <a:cubicBezTo>
                      <a:pt x="3175" y="380107"/>
                      <a:pt x="1587" y="190054"/>
                      <a:pt x="0" y="0"/>
                    </a:cubicBezTo>
                    <a:close/>
                  </a:path>
                </a:pathLst>
              </a:custGeom>
              <a:gradFill flip="none" rotWithShape="1">
                <a:gsLst>
                  <a:gs pos="100000">
                    <a:schemeClr val="bg1"/>
                  </a:gs>
                  <a:gs pos="0">
                    <a:schemeClr val="bg1"/>
                  </a:gs>
                  <a:gs pos="23000">
                    <a:schemeClr val="bg1"/>
                  </a:gs>
                  <a:gs pos="4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600" b="1">
                  <a:solidFill>
                    <a:schemeClr val="accent4"/>
                  </a:solidFill>
                </a:endParaRPr>
              </a:p>
            </p:txBody>
          </p:sp>
        </p:grpSp>
      </p:grpSp>
      <p:sp>
        <p:nvSpPr>
          <p:cNvPr id="2" name="Titel 1">
            <a:extLst>
              <a:ext uri="{FF2B5EF4-FFF2-40B4-BE49-F238E27FC236}">
                <a16:creationId xmlns:a16="http://schemas.microsoft.com/office/drawing/2014/main" id="{5DD1ADF8-D4FA-418F-9451-F514F6178C98}"/>
              </a:ext>
            </a:extLst>
          </p:cNvPr>
          <p:cNvSpPr>
            <a:spLocks noGrp="1"/>
          </p:cNvSpPr>
          <p:nvPr>
            <p:ph type="title"/>
          </p:nvPr>
        </p:nvSpPr>
        <p:spPr/>
        <p:txBody>
          <a:bodyPr/>
          <a:lstStyle/>
          <a:p>
            <a:r>
              <a:rPr lang="en-US" b="1" dirty="0"/>
              <a:t>Overview</a:t>
            </a:r>
            <a:r>
              <a:rPr lang="en-US" dirty="0"/>
              <a:t>: What Does Grid Forming Unlock?</a:t>
            </a:r>
            <a:br>
              <a:rPr lang="en-US" dirty="0"/>
            </a:br>
            <a:br>
              <a:rPr lang="en-US" b="1" dirty="0"/>
            </a:br>
            <a:endParaRPr lang="en-US" dirty="0"/>
          </a:p>
        </p:txBody>
      </p:sp>
      <p:graphicFrame>
        <p:nvGraphicFramePr>
          <p:cNvPr id="32" name="Content Placeholder 3">
            <a:extLst>
              <a:ext uri="{FF2B5EF4-FFF2-40B4-BE49-F238E27FC236}">
                <a16:creationId xmlns:a16="http://schemas.microsoft.com/office/drawing/2014/main" id="{0D022F9D-54DA-43BA-9453-978C5BD50DE0}"/>
              </a:ext>
            </a:extLst>
          </p:cNvPr>
          <p:cNvGraphicFramePr>
            <a:graphicFrameLocks/>
          </p:cNvGraphicFramePr>
          <p:nvPr>
            <p:extLst>
              <p:ext uri="{D42A27DB-BD31-4B8C-83A1-F6EECF244321}">
                <p14:modId xmlns:p14="http://schemas.microsoft.com/office/powerpoint/2010/main" val="2315705627"/>
              </p:ext>
            </p:extLst>
          </p:nvPr>
        </p:nvGraphicFramePr>
        <p:xfrm>
          <a:off x="3092577" y="1733423"/>
          <a:ext cx="5802945" cy="4286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eck 2">
            <a:extLst>
              <a:ext uri="{FF2B5EF4-FFF2-40B4-BE49-F238E27FC236}">
                <a16:creationId xmlns:a16="http://schemas.microsoft.com/office/drawing/2014/main" id="{4CA80A78-A371-441C-AD13-B54139831A45}"/>
              </a:ext>
            </a:extLst>
          </p:cNvPr>
          <p:cNvSpPr/>
          <p:nvPr/>
        </p:nvSpPr>
        <p:spPr>
          <a:xfrm>
            <a:off x="7098930" y="5684325"/>
            <a:ext cx="1641436" cy="231810"/>
          </a:xfrm>
          <a:prstGeom prst="rect">
            <a:avLst/>
          </a:prstGeom>
          <a:solidFill>
            <a:srgbClr val="E10019"/>
          </a:solidFill>
          <a:ln w="12700" cap="flat" cmpd="sng" algn="ctr">
            <a:solidFill>
              <a:srgbClr val="FFFFFF">
                <a:hueOff val="0"/>
                <a:satOff val="0"/>
                <a:lumOff val="0"/>
                <a:alphaOff val="0"/>
              </a:srgbClr>
            </a:solidFill>
            <a:prstDash val="solid"/>
            <a:miter lim="800000"/>
          </a:ln>
          <a:effectLst/>
        </p:spPr>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en-US" sz="800">
                <a:solidFill>
                  <a:srgbClr val="FFFFFF"/>
                </a:solidFill>
                <a:latin typeface="SMA Futura Global"/>
              </a:rPr>
              <a:t>only with Grid Forming</a:t>
            </a:r>
          </a:p>
        </p:txBody>
      </p:sp>
      <p:sp>
        <p:nvSpPr>
          <p:cNvPr id="15" name="Rechteck 14">
            <a:extLst>
              <a:ext uri="{FF2B5EF4-FFF2-40B4-BE49-F238E27FC236}">
                <a16:creationId xmlns:a16="http://schemas.microsoft.com/office/drawing/2014/main" id="{3075B56E-1C72-41FA-925D-A1A2D351E05E}"/>
              </a:ext>
            </a:extLst>
          </p:cNvPr>
          <p:cNvSpPr/>
          <p:nvPr/>
        </p:nvSpPr>
        <p:spPr>
          <a:xfrm>
            <a:off x="7098930" y="5934310"/>
            <a:ext cx="1641436" cy="231810"/>
          </a:xfrm>
          <a:prstGeom prst="rect">
            <a:avLst/>
          </a:prstGeom>
          <a:solidFill>
            <a:srgbClr val="6692B2"/>
          </a:solidFill>
          <a:ln w="12700" cap="flat" cmpd="sng" algn="ctr">
            <a:solidFill>
              <a:srgbClr val="FFFFFF">
                <a:hueOff val="0"/>
                <a:satOff val="0"/>
                <a:lumOff val="0"/>
                <a:alphaOff val="0"/>
              </a:srgbClr>
            </a:solidFill>
            <a:prstDash val="solid"/>
            <a:miter lim="800000"/>
          </a:ln>
          <a:effectLst/>
        </p:spPr>
        <p:txBody>
          <a:bodyPr spcFirstLastPara="0" vert="horz" wrap="square" lIns="8890" tIns="8890" rIns="8890" bIns="8890" numCol="1" spcCol="1270" anchor="ctr" anchorCtr="0">
            <a:noAutofit/>
          </a:bodyPr>
          <a:lstStyle/>
          <a:p>
            <a:pPr algn="ctr" defTabSz="311150">
              <a:lnSpc>
                <a:spcPct val="90000"/>
              </a:lnSpc>
              <a:spcBef>
                <a:spcPct val="0"/>
              </a:spcBef>
              <a:spcAft>
                <a:spcPct val="35000"/>
              </a:spcAft>
            </a:pPr>
            <a:r>
              <a:rPr lang="en-US" sz="800" dirty="0">
                <a:solidFill>
                  <a:srgbClr val="FFFFFF"/>
                </a:solidFill>
                <a:latin typeface="SMA Futura Global"/>
              </a:rPr>
              <a:t>No Grid Forming needed but possible</a:t>
            </a:r>
          </a:p>
        </p:txBody>
      </p:sp>
      <p:sp>
        <p:nvSpPr>
          <p:cNvPr id="63" name="Rectangle: Rounded Corners 57">
            <a:extLst>
              <a:ext uri="{FF2B5EF4-FFF2-40B4-BE49-F238E27FC236}">
                <a16:creationId xmlns:a16="http://schemas.microsoft.com/office/drawing/2014/main" id="{6987E2C6-4518-4A8E-AEDA-1C8C6272F4E3}"/>
              </a:ext>
            </a:extLst>
          </p:cNvPr>
          <p:cNvSpPr/>
          <p:nvPr/>
        </p:nvSpPr>
        <p:spPr>
          <a:xfrm>
            <a:off x="2884603" y="1461155"/>
            <a:ext cx="6179884" cy="4740862"/>
          </a:xfrm>
          <a:prstGeom prst="roundRect">
            <a:avLst>
              <a:gd name="adj" fmla="val 3559"/>
            </a:avLst>
          </a:prstGeom>
          <a:noFill/>
          <a:ln w="127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000" tIns="81000" rIns="81000" bIns="81000" rtlCol="0" anchor="ctr"/>
          <a:lstStyle/>
          <a:p>
            <a:pPr algn="ctr" defTabSz="342857">
              <a:defRPr/>
            </a:pPr>
            <a:endParaRPr lang="en-US" sz="1200" b="1">
              <a:solidFill>
                <a:srgbClr val="0950AA"/>
              </a:solidFill>
              <a:latin typeface="SMA Futura Global"/>
            </a:endParaRPr>
          </a:p>
        </p:txBody>
      </p:sp>
      <p:sp>
        <p:nvSpPr>
          <p:cNvPr id="62" name="Textfeld 61">
            <a:extLst>
              <a:ext uri="{FF2B5EF4-FFF2-40B4-BE49-F238E27FC236}">
                <a16:creationId xmlns:a16="http://schemas.microsoft.com/office/drawing/2014/main" id="{B545EBE5-B80C-449D-B1FA-4EBB2A500336}"/>
              </a:ext>
            </a:extLst>
          </p:cNvPr>
          <p:cNvSpPr txBox="1"/>
          <p:nvPr/>
        </p:nvSpPr>
        <p:spPr>
          <a:xfrm>
            <a:off x="3146144" y="1336616"/>
            <a:ext cx="2655724" cy="279491"/>
          </a:xfrm>
          <a:prstGeom prst="rect">
            <a:avLst/>
          </a:prstGeom>
          <a:solidFill>
            <a:schemeClr val="bg1"/>
          </a:solidFill>
        </p:spPr>
        <p:txBody>
          <a:bodyPr wrap="square" lIns="72000" tIns="36000" rIns="72000" bIns="36000" rtlCol="0" anchor="ctr">
            <a:spAutoFit/>
          </a:bodyPr>
          <a:lstStyle/>
          <a:p>
            <a:pPr algn="ctr">
              <a:lnSpc>
                <a:spcPts val="1700"/>
              </a:lnSpc>
            </a:pPr>
            <a:r>
              <a:rPr lang="en-US" sz="1400" b="1" dirty="0"/>
              <a:t>Grid Service Capability</a:t>
            </a:r>
          </a:p>
        </p:txBody>
      </p:sp>
      <p:pic>
        <p:nvPicPr>
          <p:cNvPr id="13" name="Picture 3" descr="C:\Users\trost\Desktop\SC_2500EV_01.png">
            <a:extLst>
              <a:ext uri="{FF2B5EF4-FFF2-40B4-BE49-F238E27FC236}">
                <a16:creationId xmlns:a16="http://schemas.microsoft.com/office/drawing/2014/main" id="{B85C9924-6B7B-8F15-360D-FFA993E450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1471" y="3487775"/>
            <a:ext cx="1744905" cy="155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5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19E7-E6E4-CEEA-884F-65DCFE07451F}"/>
              </a:ext>
            </a:extLst>
          </p:cNvPr>
          <p:cNvSpPr>
            <a:spLocks noGrp="1"/>
          </p:cNvSpPr>
          <p:nvPr>
            <p:ph type="title"/>
          </p:nvPr>
        </p:nvSpPr>
        <p:spPr/>
        <p:txBody>
          <a:bodyPr/>
          <a:lstStyle/>
          <a:p>
            <a:r>
              <a:rPr lang="en-US" dirty="0"/>
              <a:t>Grid Forming – The Essential ISO Specification Should…</a:t>
            </a:r>
          </a:p>
        </p:txBody>
      </p:sp>
      <p:sp>
        <p:nvSpPr>
          <p:cNvPr id="4" name="Text Placeholder 3">
            <a:extLst>
              <a:ext uri="{FF2B5EF4-FFF2-40B4-BE49-F238E27FC236}">
                <a16:creationId xmlns:a16="http://schemas.microsoft.com/office/drawing/2014/main" id="{06113BED-AC0A-1948-EFDC-508EFFFE0E52}"/>
              </a:ext>
            </a:extLst>
          </p:cNvPr>
          <p:cNvSpPr>
            <a:spLocks noGrp="1"/>
          </p:cNvSpPr>
          <p:nvPr>
            <p:ph type="body" sz="quarter" idx="12"/>
          </p:nvPr>
        </p:nvSpPr>
        <p:spPr>
          <a:xfrm>
            <a:off x="864000" y="1735518"/>
            <a:ext cx="4701914" cy="684000"/>
          </a:xfrm>
        </p:spPr>
        <p:txBody>
          <a:bodyPr/>
          <a:lstStyle/>
          <a:p>
            <a:pPr algn="ctr"/>
            <a:r>
              <a:rPr lang="en-US" dirty="0"/>
              <a:t>Require Voltage Control Mode</a:t>
            </a:r>
          </a:p>
        </p:txBody>
      </p:sp>
      <p:sp>
        <p:nvSpPr>
          <p:cNvPr id="5" name="Text Placeholder 4">
            <a:extLst>
              <a:ext uri="{FF2B5EF4-FFF2-40B4-BE49-F238E27FC236}">
                <a16:creationId xmlns:a16="http://schemas.microsoft.com/office/drawing/2014/main" id="{A4F11BC0-4C67-B229-B19F-71B0436CAC78}"/>
              </a:ext>
            </a:extLst>
          </p:cNvPr>
          <p:cNvSpPr>
            <a:spLocks noGrp="1"/>
          </p:cNvSpPr>
          <p:nvPr>
            <p:ph type="body" sz="quarter" idx="13"/>
          </p:nvPr>
        </p:nvSpPr>
        <p:spPr>
          <a:xfrm>
            <a:off x="6310799" y="1739985"/>
            <a:ext cx="5017201" cy="684000"/>
          </a:xfrm>
        </p:spPr>
        <p:txBody>
          <a:bodyPr/>
          <a:lstStyle/>
          <a:p>
            <a:pPr algn="ctr"/>
            <a:r>
              <a:rPr lang="en-US" dirty="0"/>
              <a:t>Require </a:t>
            </a:r>
            <a:r>
              <a:rPr lang="en-US" i="1" dirty="0"/>
              <a:t>Capability</a:t>
            </a:r>
            <a:r>
              <a:rPr lang="en-US" dirty="0"/>
              <a:t> of Stability Services</a:t>
            </a:r>
          </a:p>
        </p:txBody>
      </p:sp>
      <p:sp>
        <p:nvSpPr>
          <p:cNvPr id="6" name="Text Placeholder 5">
            <a:extLst>
              <a:ext uri="{FF2B5EF4-FFF2-40B4-BE49-F238E27FC236}">
                <a16:creationId xmlns:a16="http://schemas.microsoft.com/office/drawing/2014/main" id="{CEEE0F2E-2F1E-9AB3-3ADB-AA0853E119C3}"/>
              </a:ext>
            </a:extLst>
          </p:cNvPr>
          <p:cNvSpPr>
            <a:spLocks noGrp="1"/>
          </p:cNvSpPr>
          <p:nvPr>
            <p:ph type="body" sz="quarter" idx="15"/>
          </p:nvPr>
        </p:nvSpPr>
        <p:spPr>
          <a:xfrm>
            <a:off x="864000" y="6007100"/>
            <a:ext cx="10464400" cy="142924"/>
          </a:xfrm>
        </p:spPr>
        <p:txBody>
          <a:bodyPr/>
          <a:lstStyle/>
          <a:p>
            <a:r>
              <a:rPr lang="en-US" sz="900" dirty="0"/>
              <a:t>LLSM = Loss of Last Synchronous Machine …i.e. inverter seamlessly operates as an islanded system when the grid is disconnected</a:t>
            </a:r>
          </a:p>
        </p:txBody>
      </p:sp>
      <p:graphicFrame>
        <p:nvGraphicFramePr>
          <p:cNvPr id="8" name="Diagram 7">
            <a:extLst>
              <a:ext uri="{FF2B5EF4-FFF2-40B4-BE49-F238E27FC236}">
                <a16:creationId xmlns:a16="http://schemas.microsoft.com/office/drawing/2014/main" id="{5DD610CD-C04B-C898-1BF4-BD4F62C4E4BA}"/>
              </a:ext>
            </a:extLst>
          </p:cNvPr>
          <p:cNvGraphicFramePr/>
          <p:nvPr>
            <p:extLst>
              <p:ext uri="{D42A27DB-BD31-4B8C-83A1-F6EECF244321}">
                <p14:modId xmlns:p14="http://schemas.microsoft.com/office/powerpoint/2010/main" val="3091626218"/>
              </p:ext>
            </p:extLst>
          </p:nvPr>
        </p:nvGraphicFramePr>
        <p:xfrm>
          <a:off x="864000" y="2723327"/>
          <a:ext cx="4701914" cy="282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05D6975A-8E4B-25AB-A683-D4A0A6E70E99}"/>
              </a:ext>
            </a:extLst>
          </p:cNvPr>
          <p:cNvGraphicFramePr/>
          <p:nvPr>
            <p:extLst>
              <p:ext uri="{D42A27DB-BD31-4B8C-83A1-F6EECF244321}">
                <p14:modId xmlns:p14="http://schemas.microsoft.com/office/powerpoint/2010/main" val="3711804350"/>
              </p:ext>
            </p:extLst>
          </p:nvPr>
        </p:nvGraphicFramePr>
        <p:xfrm>
          <a:off x="6310798" y="2723326"/>
          <a:ext cx="5017201" cy="28227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9009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19E7-E6E4-CEEA-884F-65DCFE07451F}"/>
              </a:ext>
            </a:extLst>
          </p:cNvPr>
          <p:cNvSpPr>
            <a:spLocks noGrp="1"/>
          </p:cNvSpPr>
          <p:nvPr>
            <p:ph type="title"/>
          </p:nvPr>
        </p:nvSpPr>
        <p:spPr/>
        <p:txBody>
          <a:bodyPr/>
          <a:lstStyle/>
          <a:p>
            <a:r>
              <a:rPr lang="en-US" dirty="0"/>
              <a:t>Grid Forming – The Essential ISO Specification Should…</a:t>
            </a:r>
          </a:p>
        </p:txBody>
      </p:sp>
      <p:sp>
        <p:nvSpPr>
          <p:cNvPr id="4" name="Text Placeholder 3">
            <a:extLst>
              <a:ext uri="{FF2B5EF4-FFF2-40B4-BE49-F238E27FC236}">
                <a16:creationId xmlns:a16="http://schemas.microsoft.com/office/drawing/2014/main" id="{06113BED-AC0A-1948-EFDC-508EFFFE0E52}"/>
              </a:ext>
            </a:extLst>
          </p:cNvPr>
          <p:cNvSpPr>
            <a:spLocks noGrp="1"/>
          </p:cNvSpPr>
          <p:nvPr>
            <p:ph type="body" sz="quarter" idx="12"/>
          </p:nvPr>
        </p:nvSpPr>
        <p:spPr>
          <a:xfrm>
            <a:off x="864000" y="1735518"/>
            <a:ext cx="4701914" cy="684000"/>
          </a:xfrm>
        </p:spPr>
        <p:txBody>
          <a:bodyPr/>
          <a:lstStyle/>
          <a:p>
            <a:pPr algn="ctr"/>
            <a:r>
              <a:rPr lang="en-US" dirty="0"/>
              <a:t>Require Voltage Control Mode</a:t>
            </a:r>
          </a:p>
        </p:txBody>
      </p:sp>
      <p:sp>
        <p:nvSpPr>
          <p:cNvPr id="5" name="Text Placeholder 4">
            <a:extLst>
              <a:ext uri="{FF2B5EF4-FFF2-40B4-BE49-F238E27FC236}">
                <a16:creationId xmlns:a16="http://schemas.microsoft.com/office/drawing/2014/main" id="{A4F11BC0-4C67-B229-B19F-71B0436CAC78}"/>
              </a:ext>
            </a:extLst>
          </p:cNvPr>
          <p:cNvSpPr>
            <a:spLocks noGrp="1"/>
          </p:cNvSpPr>
          <p:nvPr>
            <p:ph type="body" sz="quarter" idx="13"/>
          </p:nvPr>
        </p:nvSpPr>
        <p:spPr>
          <a:xfrm>
            <a:off x="6310799" y="1739985"/>
            <a:ext cx="5017201" cy="684000"/>
          </a:xfrm>
        </p:spPr>
        <p:txBody>
          <a:bodyPr/>
          <a:lstStyle/>
          <a:p>
            <a:pPr algn="ctr"/>
            <a:r>
              <a:rPr lang="en-US" dirty="0"/>
              <a:t>Require </a:t>
            </a:r>
            <a:r>
              <a:rPr lang="en-US" i="1" dirty="0"/>
              <a:t>Capability</a:t>
            </a:r>
            <a:r>
              <a:rPr lang="en-US" dirty="0"/>
              <a:t> of Stability Services</a:t>
            </a:r>
          </a:p>
        </p:txBody>
      </p:sp>
      <p:sp>
        <p:nvSpPr>
          <p:cNvPr id="6" name="Text Placeholder 5">
            <a:extLst>
              <a:ext uri="{FF2B5EF4-FFF2-40B4-BE49-F238E27FC236}">
                <a16:creationId xmlns:a16="http://schemas.microsoft.com/office/drawing/2014/main" id="{CEEE0F2E-2F1E-9AB3-3ADB-AA0853E119C3}"/>
              </a:ext>
            </a:extLst>
          </p:cNvPr>
          <p:cNvSpPr>
            <a:spLocks noGrp="1"/>
          </p:cNvSpPr>
          <p:nvPr>
            <p:ph type="body" sz="quarter" idx="15"/>
          </p:nvPr>
        </p:nvSpPr>
        <p:spPr>
          <a:xfrm>
            <a:off x="864000" y="6007100"/>
            <a:ext cx="10464400" cy="142924"/>
          </a:xfrm>
        </p:spPr>
        <p:txBody>
          <a:bodyPr/>
          <a:lstStyle/>
          <a:p>
            <a:r>
              <a:rPr lang="en-US" sz="900" dirty="0"/>
              <a:t>LLSM = Loss of Last Synchronous Machine …i.e. inverter seamlessly operates as an islanded system when the grid is disconnected</a:t>
            </a:r>
          </a:p>
        </p:txBody>
      </p:sp>
      <p:graphicFrame>
        <p:nvGraphicFramePr>
          <p:cNvPr id="8" name="Diagram 7">
            <a:extLst>
              <a:ext uri="{FF2B5EF4-FFF2-40B4-BE49-F238E27FC236}">
                <a16:creationId xmlns:a16="http://schemas.microsoft.com/office/drawing/2014/main" id="{5DD610CD-C04B-C898-1BF4-BD4F62C4E4BA}"/>
              </a:ext>
            </a:extLst>
          </p:cNvPr>
          <p:cNvGraphicFramePr/>
          <p:nvPr/>
        </p:nvGraphicFramePr>
        <p:xfrm>
          <a:off x="864000" y="2723327"/>
          <a:ext cx="4701914" cy="282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05D6975A-8E4B-25AB-A683-D4A0A6E70E99}"/>
              </a:ext>
            </a:extLst>
          </p:cNvPr>
          <p:cNvGraphicFramePr/>
          <p:nvPr/>
        </p:nvGraphicFramePr>
        <p:xfrm>
          <a:off x="6310798" y="2723326"/>
          <a:ext cx="5017201" cy="28227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hought Bubble: Cloud 9">
            <a:extLst>
              <a:ext uri="{FF2B5EF4-FFF2-40B4-BE49-F238E27FC236}">
                <a16:creationId xmlns:a16="http://schemas.microsoft.com/office/drawing/2014/main" id="{5F52AC77-DC78-1FE5-3121-96B78A59BD49}"/>
              </a:ext>
            </a:extLst>
          </p:cNvPr>
          <p:cNvSpPr/>
          <p:nvPr/>
        </p:nvSpPr>
        <p:spPr>
          <a:xfrm>
            <a:off x="3834013" y="3126977"/>
            <a:ext cx="2354618" cy="2015412"/>
          </a:xfrm>
          <a:prstGeom prst="cloudCallout">
            <a:avLst>
              <a:gd name="adj1" fmla="val 71996"/>
              <a:gd name="adj2" fmla="val -12962"/>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en-US" sz="1400" dirty="0">
                <a:solidFill>
                  <a:sysClr val="windowText" lastClr="000000"/>
                </a:solidFill>
                <a:latin typeface="+mj-lt"/>
              </a:rPr>
              <a:t>Project specifications for NEW plants, may add “how much” – derived from system impact study</a:t>
            </a:r>
          </a:p>
        </p:txBody>
      </p:sp>
      <p:sp>
        <p:nvSpPr>
          <p:cNvPr id="11" name="Rectangle 10">
            <a:extLst>
              <a:ext uri="{FF2B5EF4-FFF2-40B4-BE49-F238E27FC236}">
                <a16:creationId xmlns:a16="http://schemas.microsoft.com/office/drawing/2014/main" id="{8E486691-0752-84B8-8FD4-AFE81236AB6C}"/>
              </a:ext>
            </a:extLst>
          </p:cNvPr>
          <p:cNvSpPr/>
          <p:nvPr/>
        </p:nvSpPr>
        <p:spPr>
          <a:xfrm>
            <a:off x="6811347" y="2573853"/>
            <a:ext cx="4133461" cy="32577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400" dirty="0" err="1">
              <a:solidFill>
                <a:schemeClr val="bg1"/>
              </a:solidFill>
              <a:latin typeface="+mj-lt"/>
            </a:endParaRPr>
          </a:p>
        </p:txBody>
      </p:sp>
    </p:spTree>
    <p:extLst>
      <p:ext uri="{BB962C8B-B14F-4D97-AF65-F5344CB8AC3E}">
        <p14:creationId xmlns:p14="http://schemas.microsoft.com/office/powerpoint/2010/main" val="3143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0CC10B3-6059-91CC-6D08-80CC356FAFAE}"/>
              </a:ext>
            </a:extLst>
          </p:cNvPr>
          <p:cNvSpPr txBox="1">
            <a:spLocks/>
          </p:cNvSpPr>
          <p:nvPr/>
        </p:nvSpPr>
        <p:spPr>
          <a:xfrm>
            <a:off x="4080221" y="1999637"/>
            <a:ext cx="7242176" cy="1661023"/>
          </a:xfrm>
          <a:prstGeom prst="rect">
            <a:avLst/>
          </a:prstGeom>
          <a:solidFill>
            <a:schemeClr val="accent1">
              <a:lumMod val="20000"/>
              <a:lumOff val="80000"/>
              <a:alpha val="80000"/>
            </a:schemeClr>
          </a:solidFill>
        </p:spPr>
        <p:txBody>
          <a:bodyPr vert="horz" lIns="180000" tIns="0" rIns="0" bIns="0" rtlCol="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endParaRPr lang="en-US" dirty="0">
              <a:solidFill>
                <a:schemeClr val="bg1"/>
              </a:solidFill>
            </a:endParaRPr>
          </a:p>
        </p:txBody>
      </p:sp>
      <p:sp>
        <p:nvSpPr>
          <p:cNvPr id="62" name="Text Placeholder 5">
            <a:extLst>
              <a:ext uri="{FF2B5EF4-FFF2-40B4-BE49-F238E27FC236}">
                <a16:creationId xmlns:a16="http://schemas.microsoft.com/office/drawing/2014/main" id="{F800C29B-8D22-D206-EDDF-959726171E9F}"/>
              </a:ext>
            </a:extLst>
          </p:cNvPr>
          <p:cNvSpPr txBox="1">
            <a:spLocks/>
          </p:cNvSpPr>
          <p:nvPr/>
        </p:nvSpPr>
        <p:spPr>
          <a:xfrm>
            <a:off x="7398820" y="5281885"/>
            <a:ext cx="3929578" cy="505370"/>
          </a:xfrm>
          <a:prstGeom prst="rect">
            <a:avLst/>
          </a:prstGeom>
          <a:noFill/>
          <a:ln>
            <a:solidFill>
              <a:schemeClr val="tx1"/>
            </a:solidFill>
          </a:ln>
        </p:spPr>
        <p:txBody>
          <a:bodyPr vert="horz" lIns="180000" tIns="0" rIns="0" bIns="0" rtlCol="0" anchor="ctr" anchorCtr="0">
            <a:noAutofit/>
          </a:bodyPr>
          <a:lstStyle>
            <a:lvl1pPr marL="0" indent="0" algn="l" defTabSz="914377" rtl="0" eaLnBrk="1" fontAlgn="base" latinLnBrk="0" hangingPunct="1">
              <a:lnSpc>
                <a:spcPct val="90000"/>
              </a:lnSpc>
              <a:spcBef>
                <a:spcPts val="600"/>
              </a:spcBef>
              <a:spcAft>
                <a:spcPts val="0"/>
              </a:spcAft>
              <a:buClr>
                <a:schemeClr val="accent2"/>
              </a:buClr>
              <a:buFont typeface="Arial" panose="020B0604020202020204" pitchFamily="34" charset="0"/>
              <a:buNone/>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endParaRPr lang="en-US" sz="1200" b="0" dirty="0"/>
          </a:p>
        </p:txBody>
      </p:sp>
      <p:sp>
        <p:nvSpPr>
          <p:cNvPr id="2" name="Title 1">
            <a:extLst>
              <a:ext uri="{FF2B5EF4-FFF2-40B4-BE49-F238E27FC236}">
                <a16:creationId xmlns:a16="http://schemas.microsoft.com/office/drawing/2014/main" id="{B7C6AA8B-8948-09D5-9205-F390426AF914}"/>
              </a:ext>
            </a:extLst>
          </p:cNvPr>
          <p:cNvSpPr>
            <a:spLocks noGrp="1"/>
          </p:cNvSpPr>
          <p:nvPr>
            <p:ph type="title"/>
          </p:nvPr>
        </p:nvSpPr>
        <p:spPr>
          <a:xfrm>
            <a:off x="864000" y="576000"/>
            <a:ext cx="7029697" cy="580019"/>
          </a:xfrm>
        </p:spPr>
        <p:txBody>
          <a:bodyPr/>
          <a:lstStyle/>
          <a:p>
            <a:r>
              <a:rPr lang="en-US" dirty="0"/>
              <a:t>“Basic” vs “Advanced” Grid Forming Asset Designs - </a:t>
            </a:r>
            <a:r>
              <a:rPr lang="en-US" i="1" dirty="0"/>
              <a:t>A Closer Look at Stability Services</a:t>
            </a:r>
          </a:p>
        </p:txBody>
      </p:sp>
      <p:sp>
        <p:nvSpPr>
          <p:cNvPr id="5" name="Text Placeholder 4">
            <a:extLst>
              <a:ext uri="{FF2B5EF4-FFF2-40B4-BE49-F238E27FC236}">
                <a16:creationId xmlns:a16="http://schemas.microsoft.com/office/drawing/2014/main" id="{56A54614-A878-1B98-E4FC-4970EAECABED}"/>
              </a:ext>
            </a:extLst>
          </p:cNvPr>
          <p:cNvSpPr>
            <a:spLocks noGrp="1"/>
          </p:cNvSpPr>
          <p:nvPr>
            <p:ph type="body" sz="quarter" idx="12"/>
          </p:nvPr>
        </p:nvSpPr>
        <p:spPr>
          <a:xfrm>
            <a:off x="675229" y="4353045"/>
            <a:ext cx="3199600" cy="388476"/>
          </a:xfrm>
        </p:spPr>
        <p:txBody>
          <a:bodyPr/>
          <a:lstStyle/>
          <a:p>
            <a:r>
              <a:rPr lang="en-US" sz="1400" dirty="0"/>
              <a:t>System Strength (SCR) Improvement</a:t>
            </a:r>
          </a:p>
        </p:txBody>
      </p:sp>
      <p:sp>
        <p:nvSpPr>
          <p:cNvPr id="6" name="Text Placeholder 5">
            <a:extLst>
              <a:ext uri="{FF2B5EF4-FFF2-40B4-BE49-F238E27FC236}">
                <a16:creationId xmlns:a16="http://schemas.microsoft.com/office/drawing/2014/main" id="{7494606C-1AAC-C1BF-5635-55361D8F4A12}"/>
              </a:ext>
            </a:extLst>
          </p:cNvPr>
          <p:cNvSpPr>
            <a:spLocks noGrp="1"/>
          </p:cNvSpPr>
          <p:nvPr>
            <p:ph type="body" sz="quarter" idx="13"/>
          </p:nvPr>
        </p:nvSpPr>
        <p:spPr>
          <a:xfrm>
            <a:off x="675229" y="4820618"/>
            <a:ext cx="3199600" cy="461267"/>
          </a:xfrm>
        </p:spPr>
        <p:txBody>
          <a:bodyPr/>
          <a:lstStyle/>
          <a:p>
            <a:r>
              <a:rPr lang="en-US" sz="1400" dirty="0" err="1"/>
              <a:t>RoCoF</a:t>
            </a:r>
            <a:r>
              <a:rPr lang="en-US" sz="1400" dirty="0"/>
              <a:t> / Inertia</a:t>
            </a:r>
          </a:p>
        </p:txBody>
      </p:sp>
      <p:sp>
        <p:nvSpPr>
          <p:cNvPr id="8" name="Text Placeholder 7">
            <a:extLst>
              <a:ext uri="{FF2B5EF4-FFF2-40B4-BE49-F238E27FC236}">
                <a16:creationId xmlns:a16="http://schemas.microsoft.com/office/drawing/2014/main" id="{79438B73-EE3E-2A2C-9387-7E0D1F93DA77}"/>
              </a:ext>
            </a:extLst>
          </p:cNvPr>
          <p:cNvSpPr>
            <a:spLocks noGrp="1"/>
          </p:cNvSpPr>
          <p:nvPr>
            <p:ph type="body" sz="quarter" idx="15"/>
          </p:nvPr>
        </p:nvSpPr>
        <p:spPr>
          <a:xfrm>
            <a:off x="675229" y="5325987"/>
            <a:ext cx="3199600" cy="467573"/>
          </a:xfrm>
        </p:spPr>
        <p:txBody>
          <a:bodyPr/>
          <a:lstStyle/>
          <a:p>
            <a:r>
              <a:rPr lang="en-US" sz="1400" dirty="0"/>
              <a:t>Short Circuit Current</a:t>
            </a:r>
          </a:p>
        </p:txBody>
      </p:sp>
      <p:sp>
        <p:nvSpPr>
          <p:cNvPr id="9" name="Text Placeholder 8">
            <a:extLst>
              <a:ext uri="{FF2B5EF4-FFF2-40B4-BE49-F238E27FC236}">
                <a16:creationId xmlns:a16="http://schemas.microsoft.com/office/drawing/2014/main" id="{E2DAD13D-7A98-5555-FEEC-AC26FBA3EA89}"/>
              </a:ext>
            </a:extLst>
          </p:cNvPr>
          <p:cNvSpPr>
            <a:spLocks noGrp="1"/>
          </p:cNvSpPr>
          <p:nvPr>
            <p:ph type="body" sz="quarter" idx="16"/>
          </p:nvPr>
        </p:nvSpPr>
        <p:spPr/>
        <p:txBody>
          <a:bodyPr/>
          <a:lstStyle/>
          <a:p>
            <a:endParaRPr lang="en-US" dirty="0"/>
          </a:p>
        </p:txBody>
      </p:sp>
      <p:grpSp>
        <p:nvGrpSpPr>
          <p:cNvPr id="10" name="Gruppieren 318">
            <a:extLst>
              <a:ext uri="{FF2B5EF4-FFF2-40B4-BE49-F238E27FC236}">
                <a16:creationId xmlns:a16="http://schemas.microsoft.com/office/drawing/2014/main" id="{BCECCE42-1985-527C-31C8-EE09316445E6}"/>
              </a:ext>
            </a:extLst>
          </p:cNvPr>
          <p:cNvGrpSpPr/>
          <p:nvPr/>
        </p:nvGrpSpPr>
        <p:grpSpPr>
          <a:xfrm>
            <a:off x="4148914" y="1951583"/>
            <a:ext cx="3293493" cy="1052956"/>
            <a:chOff x="4049675" y="3271206"/>
            <a:chExt cx="3293493" cy="1052956"/>
          </a:xfrm>
        </p:grpSpPr>
        <p:sp>
          <p:nvSpPr>
            <p:cNvPr id="11" name="Textplatzhalter 22">
              <a:extLst>
                <a:ext uri="{FF2B5EF4-FFF2-40B4-BE49-F238E27FC236}">
                  <a16:creationId xmlns:a16="http://schemas.microsoft.com/office/drawing/2014/main" id="{CBE902AF-EDDB-1218-686E-99FC7AE65C4A}"/>
                </a:ext>
              </a:extLst>
            </p:cNvPr>
            <p:cNvSpPr txBox="1">
              <a:spLocks/>
            </p:cNvSpPr>
            <p:nvPr/>
          </p:nvSpPr>
          <p:spPr>
            <a:xfrm>
              <a:off x="4842044" y="3271206"/>
              <a:ext cx="2501124" cy="1052956"/>
            </a:xfrm>
            <a:prstGeom prst="rect">
              <a:avLst/>
            </a:prstGeom>
          </p:spPr>
          <p:txBody>
            <a:bodyPr/>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SMA Futura Global" panose="020B0502020204020303" pitchFamily="34" charset="-128"/>
                  <a:ea typeface="+mn-ea"/>
                  <a:cs typeface="+mn-cs"/>
                </a:defRPr>
              </a:lvl2pPr>
              <a:lvl3pPr marL="647984" indent="-215995" algn="l" defTabSz="914377" rtl="0" eaLnBrk="1" fontAlgn="base" latinLnBrk="0" hangingPunct="1">
                <a:lnSpc>
                  <a:spcPct val="117000"/>
                </a:lnSpc>
                <a:spcBef>
                  <a:spcPts val="0"/>
                </a:spcBef>
                <a:spcAft>
                  <a:spcPts val="1000"/>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3pPr>
              <a:lvl4pPr marL="86397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4pPr>
              <a:lvl5pPr marL="1079973"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5pPr>
              <a:lvl6pPr marL="129596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6pPr>
              <a:lvl7pPr marL="1511962"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7pPr>
              <a:lvl8pPr marL="1727957"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8pPr>
              <a:lvl9pPr marL="1943951"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9pPr>
            </a:lstStyle>
            <a:p>
              <a:r>
                <a:rPr lang="en-US" dirty="0"/>
                <a:t>Instantaneous response to grid events  </a:t>
              </a:r>
              <a:r>
                <a:rPr lang="en-US" b="0" dirty="0"/>
                <a:t>due to physics of voltage phasor control</a:t>
              </a:r>
            </a:p>
          </p:txBody>
        </p:sp>
        <p:grpSp>
          <p:nvGrpSpPr>
            <p:cNvPr id="12" name="Gruppieren 313">
              <a:extLst>
                <a:ext uri="{FF2B5EF4-FFF2-40B4-BE49-F238E27FC236}">
                  <a16:creationId xmlns:a16="http://schemas.microsoft.com/office/drawing/2014/main" id="{F88CB547-D950-3DED-6F12-87298F6088A9}"/>
                </a:ext>
              </a:extLst>
            </p:cNvPr>
            <p:cNvGrpSpPr/>
            <p:nvPr/>
          </p:nvGrpSpPr>
          <p:grpSpPr>
            <a:xfrm>
              <a:off x="4049675" y="3360126"/>
              <a:ext cx="591363" cy="597460"/>
              <a:chOff x="4049675" y="3360126"/>
              <a:chExt cx="591363" cy="597460"/>
            </a:xfrm>
          </p:grpSpPr>
          <p:pic>
            <p:nvPicPr>
              <p:cNvPr id="13" name="Grafik 284">
                <a:extLst>
                  <a:ext uri="{FF2B5EF4-FFF2-40B4-BE49-F238E27FC236}">
                    <a16:creationId xmlns:a16="http://schemas.microsoft.com/office/drawing/2014/main" id="{B295CE41-1D2F-DCD5-19F6-9F6A5C9ACB83}"/>
                  </a:ext>
                </a:extLst>
              </p:cNvPr>
              <p:cNvPicPr>
                <a:picLocks noChangeAspect="1"/>
              </p:cNvPicPr>
              <p:nvPr/>
            </p:nvPicPr>
            <p:blipFill>
              <a:blip r:embed="rId2"/>
              <a:stretch>
                <a:fillRect/>
              </a:stretch>
            </p:blipFill>
            <p:spPr>
              <a:xfrm>
                <a:off x="4049675" y="3360126"/>
                <a:ext cx="591363" cy="597460"/>
              </a:xfrm>
              <a:prstGeom prst="rect">
                <a:avLst/>
              </a:prstGeom>
            </p:spPr>
          </p:pic>
          <p:grpSp>
            <p:nvGrpSpPr>
              <p:cNvPr id="14" name="Gruppieren 280">
                <a:extLst>
                  <a:ext uri="{FF2B5EF4-FFF2-40B4-BE49-F238E27FC236}">
                    <a16:creationId xmlns:a16="http://schemas.microsoft.com/office/drawing/2014/main" id="{3AEE430E-18FF-63DC-87E6-E541251AD51C}"/>
                  </a:ext>
                </a:extLst>
              </p:cNvPr>
              <p:cNvGrpSpPr>
                <a:grpSpLocks noChangeAspect="1"/>
              </p:cNvGrpSpPr>
              <p:nvPr/>
            </p:nvGrpSpPr>
            <p:grpSpPr>
              <a:xfrm>
                <a:off x="4184049" y="3467842"/>
                <a:ext cx="368466" cy="360000"/>
                <a:chOff x="1224106" y="4502476"/>
                <a:chExt cx="3717545" cy="1105466"/>
              </a:xfrm>
            </p:grpSpPr>
            <p:sp>
              <p:nvSpPr>
                <p:cNvPr id="16" name="Freihandform: Form 281">
                  <a:extLst>
                    <a:ext uri="{FF2B5EF4-FFF2-40B4-BE49-F238E27FC236}">
                      <a16:creationId xmlns:a16="http://schemas.microsoft.com/office/drawing/2014/main" id="{07D2025C-9157-8EF7-368F-94B6E4A3499A}"/>
                    </a:ext>
                  </a:extLst>
                </p:cNvPr>
                <p:cNvSpPr/>
                <p:nvPr/>
              </p:nvSpPr>
              <p:spPr>
                <a:xfrm>
                  <a:off x="1896373" y="4502476"/>
                  <a:ext cx="3045278" cy="1105466"/>
                </a:xfrm>
                <a:custGeom>
                  <a:avLst/>
                  <a:gdLst>
                    <a:gd name="connsiteX0" fmla="*/ 10246 w 3045276"/>
                    <a:gd name="connsiteY0" fmla="*/ 88979 h 1105466"/>
                    <a:gd name="connsiteX1" fmla="*/ 68612 w 3045276"/>
                    <a:gd name="connsiteY1" fmla="*/ 98707 h 1105466"/>
                    <a:gd name="connsiteX2" fmla="*/ 525812 w 3045276"/>
                    <a:gd name="connsiteY2" fmla="*/ 1090928 h 1105466"/>
                    <a:gd name="connsiteX3" fmla="*/ 1235931 w 3045276"/>
                    <a:gd name="connsiteY3" fmla="*/ 701822 h 1105466"/>
                    <a:gd name="connsiteX4" fmla="*/ 1994689 w 3045276"/>
                    <a:gd name="connsiteY4" fmla="*/ 867192 h 1105466"/>
                    <a:gd name="connsiteX5" fmla="*/ 2510255 w 3045276"/>
                    <a:gd name="connsiteY5" fmla="*/ 789371 h 1105466"/>
                    <a:gd name="connsiteX6" fmla="*/ 3045276 w 3045276"/>
                    <a:gd name="connsiteY6" fmla="*/ 808826 h 1105466"/>
                    <a:gd name="connsiteX7" fmla="*/ 3045276 w 3045276"/>
                    <a:gd name="connsiteY7" fmla="*/ 808826 h 11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5276" h="1105466">
                      <a:moveTo>
                        <a:pt x="10246" y="88979"/>
                      </a:moveTo>
                      <a:cubicBezTo>
                        <a:pt x="-3535" y="10347"/>
                        <a:pt x="-17316" y="-68284"/>
                        <a:pt x="68612" y="98707"/>
                      </a:cubicBezTo>
                      <a:cubicBezTo>
                        <a:pt x="154540" y="265698"/>
                        <a:pt x="331259" y="990409"/>
                        <a:pt x="525812" y="1090928"/>
                      </a:cubicBezTo>
                      <a:cubicBezTo>
                        <a:pt x="720365" y="1191447"/>
                        <a:pt x="991118" y="739111"/>
                        <a:pt x="1235931" y="701822"/>
                      </a:cubicBezTo>
                      <a:cubicBezTo>
                        <a:pt x="1480744" y="664533"/>
                        <a:pt x="1782302" y="852601"/>
                        <a:pt x="1994689" y="867192"/>
                      </a:cubicBezTo>
                      <a:cubicBezTo>
                        <a:pt x="2207076" y="881784"/>
                        <a:pt x="2335157" y="799099"/>
                        <a:pt x="2510255" y="789371"/>
                      </a:cubicBezTo>
                      <a:cubicBezTo>
                        <a:pt x="2685353" y="779643"/>
                        <a:pt x="3045276" y="808826"/>
                        <a:pt x="3045276" y="808826"/>
                      </a:cubicBezTo>
                      <a:lnTo>
                        <a:pt x="3045276" y="808826"/>
                      </a:lnTo>
                    </a:path>
                  </a:pathLst>
                </a:cu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Gerader Verbinder 282">
                  <a:extLst>
                    <a:ext uri="{FF2B5EF4-FFF2-40B4-BE49-F238E27FC236}">
                      <a16:creationId xmlns:a16="http://schemas.microsoft.com/office/drawing/2014/main" id="{5CCFA999-7003-CAD0-D7C1-8D80E720CF1F}"/>
                    </a:ext>
                  </a:extLst>
                </p:cNvPr>
                <p:cNvCxnSpPr>
                  <a:cxnSpLocks/>
                </p:cNvCxnSpPr>
                <p:nvPr/>
              </p:nvCxnSpPr>
              <p:spPr>
                <a:xfrm>
                  <a:off x="1896893" y="4523359"/>
                  <a:ext cx="0" cy="797671"/>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r Verbinder 283">
                  <a:extLst>
                    <a:ext uri="{FF2B5EF4-FFF2-40B4-BE49-F238E27FC236}">
                      <a16:creationId xmlns:a16="http://schemas.microsoft.com/office/drawing/2014/main" id="{FEB14E39-8D1B-5277-E76F-2C55C93F7360}"/>
                    </a:ext>
                  </a:extLst>
                </p:cNvPr>
                <p:cNvCxnSpPr>
                  <a:cxnSpLocks/>
                </p:cNvCxnSpPr>
                <p:nvPr/>
              </p:nvCxnSpPr>
              <p:spPr>
                <a:xfrm>
                  <a:off x="1224106" y="5321031"/>
                  <a:ext cx="726426"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Gewitterblitz 286">
                <a:extLst>
                  <a:ext uri="{FF2B5EF4-FFF2-40B4-BE49-F238E27FC236}">
                    <a16:creationId xmlns:a16="http://schemas.microsoft.com/office/drawing/2014/main" id="{F4F63F60-F044-39E9-E489-887012AADCB3}"/>
                  </a:ext>
                </a:extLst>
              </p:cNvPr>
              <p:cNvSpPr>
                <a:spLocks noChangeAspect="1"/>
              </p:cNvSpPr>
              <p:nvPr/>
            </p:nvSpPr>
            <p:spPr>
              <a:xfrm>
                <a:off x="4122852" y="3544670"/>
                <a:ext cx="114108" cy="180000"/>
              </a:xfrm>
              <a:prstGeom prst="lightningBol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grpSp>
      </p:grpSp>
      <p:grpSp>
        <p:nvGrpSpPr>
          <p:cNvPr id="19" name="Gruppieren 233">
            <a:extLst>
              <a:ext uri="{FF2B5EF4-FFF2-40B4-BE49-F238E27FC236}">
                <a16:creationId xmlns:a16="http://schemas.microsoft.com/office/drawing/2014/main" id="{36EC7881-FD52-10C8-8478-1CA938CAD001}"/>
              </a:ext>
            </a:extLst>
          </p:cNvPr>
          <p:cNvGrpSpPr/>
          <p:nvPr/>
        </p:nvGrpSpPr>
        <p:grpSpPr>
          <a:xfrm>
            <a:off x="4148914" y="2499157"/>
            <a:ext cx="3288712" cy="1243939"/>
            <a:chOff x="4049675" y="2145914"/>
            <a:chExt cx="3288712" cy="1243939"/>
          </a:xfrm>
        </p:grpSpPr>
        <p:sp>
          <p:nvSpPr>
            <p:cNvPr id="20" name="Textplatzhalter 22">
              <a:extLst>
                <a:ext uri="{FF2B5EF4-FFF2-40B4-BE49-F238E27FC236}">
                  <a16:creationId xmlns:a16="http://schemas.microsoft.com/office/drawing/2014/main" id="{BE1DB4B7-E12E-8353-B134-4E3FB07B14B3}"/>
                </a:ext>
              </a:extLst>
            </p:cNvPr>
            <p:cNvSpPr txBox="1">
              <a:spLocks/>
            </p:cNvSpPr>
            <p:nvPr/>
          </p:nvSpPr>
          <p:spPr>
            <a:xfrm>
              <a:off x="4838253" y="2531970"/>
              <a:ext cx="2500134" cy="857883"/>
            </a:xfrm>
            <a:prstGeom prst="rect">
              <a:avLst/>
            </a:prstGeom>
          </p:spPr>
          <p:txBody>
            <a:bodyPr/>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SMA Futura Global" panose="020B0502020204020303" pitchFamily="34" charset="-128"/>
                  <a:ea typeface="+mn-ea"/>
                  <a:cs typeface="+mn-cs"/>
                </a:defRPr>
              </a:lvl2pPr>
              <a:lvl3pPr marL="647984" indent="-215995" algn="l" defTabSz="914377" rtl="0" eaLnBrk="1" fontAlgn="base" latinLnBrk="0" hangingPunct="1">
                <a:lnSpc>
                  <a:spcPct val="117000"/>
                </a:lnSpc>
                <a:spcBef>
                  <a:spcPts val="0"/>
                </a:spcBef>
                <a:spcAft>
                  <a:spcPts val="1000"/>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3pPr>
              <a:lvl4pPr marL="86397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4pPr>
              <a:lvl5pPr marL="1079973"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5pPr>
              <a:lvl6pPr marL="129596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6pPr>
              <a:lvl7pPr marL="1511962"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7pPr>
              <a:lvl8pPr marL="1727957"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8pPr>
              <a:lvl9pPr marL="1943951"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9pPr>
            </a:lstStyle>
            <a:p>
              <a:r>
                <a:rPr lang="en-US" dirty="0"/>
                <a:t>Adjustable power response                        </a:t>
              </a:r>
              <a:r>
                <a:rPr lang="en-US" b="0" dirty="0"/>
                <a:t>for adaption to changing market conditions</a:t>
              </a:r>
            </a:p>
          </p:txBody>
        </p:sp>
        <p:pic>
          <p:nvPicPr>
            <p:cNvPr id="21" name="Grafik 17">
              <a:extLst>
                <a:ext uri="{FF2B5EF4-FFF2-40B4-BE49-F238E27FC236}">
                  <a16:creationId xmlns:a16="http://schemas.microsoft.com/office/drawing/2014/main" id="{68AAACEF-5462-257C-9081-ADDC6565A7AA}"/>
                </a:ext>
              </a:extLst>
            </p:cNvPr>
            <p:cNvPicPr>
              <a:picLocks noChangeAspect="1"/>
            </p:cNvPicPr>
            <p:nvPr/>
          </p:nvPicPr>
          <p:blipFill>
            <a:blip r:embed="rId2"/>
            <a:stretch>
              <a:fillRect/>
            </a:stretch>
          </p:blipFill>
          <p:spPr>
            <a:xfrm>
              <a:off x="4049675" y="2630169"/>
              <a:ext cx="591363" cy="597460"/>
            </a:xfrm>
            <a:prstGeom prst="rect">
              <a:avLst/>
            </a:prstGeom>
          </p:spPr>
        </p:pic>
        <p:grpSp>
          <p:nvGrpSpPr>
            <p:cNvPr id="22" name="Gruppieren 230">
              <a:extLst>
                <a:ext uri="{FF2B5EF4-FFF2-40B4-BE49-F238E27FC236}">
                  <a16:creationId xmlns:a16="http://schemas.microsoft.com/office/drawing/2014/main" id="{32A3CF49-F5CD-E414-8121-3DF507321B96}"/>
                </a:ext>
              </a:extLst>
            </p:cNvPr>
            <p:cNvGrpSpPr/>
            <p:nvPr/>
          </p:nvGrpSpPr>
          <p:grpSpPr>
            <a:xfrm>
              <a:off x="4115566" y="2145914"/>
              <a:ext cx="744231" cy="900000"/>
              <a:chOff x="4115566" y="2145914"/>
              <a:chExt cx="744231" cy="900000"/>
            </a:xfrm>
          </p:grpSpPr>
          <p:grpSp>
            <p:nvGrpSpPr>
              <p:cNvPr id="23" name="Gruppieren 18">
                <a:extLst>
                  <a:ext uri="{FF2B5EF4-FFF2-40B4-BE49-F238E27FC236}">
                    <a16:creationId xmlns:a16="http://schemas.microsoft.com/office/drawing/2014/main" id="{58BF2770-F46F-9C64-41D7-15D4A3670BA3}"/>
                  </a:ext>
                </a:extLst>
              </p:cNvPr>
              <p:cNvGrpSpPr>
                <a:grpSpLocks noChangeAspect="1"/>
              </p:cNvGrpSpPr>
              <p:nvPr/>
            </p:nvGrpSpPr>
            <p:grpSpPr>
              <a:xfrm>
                <a:off x="4145766" y="2777470"/>
                <a:ext cx="102997" cy="259765"/>
                <a:chOff x="911370" y="4523359"/>
                <a:chExt cx="1039162" cy="797672"/>
              </a:xfrm>
            </p:grpSpPr>
            <p:cxnSp>
              <p:nvCxnSpPr>
                <p:cNvPr id="27" name="Gerader Verbinder 22">
                  <a:extLst>
                    <a:ext uri="{FF2B5EF4-FFF2-40B4-BE49-F238E27FC236}">
                      <a16:creationId xmlns:a16="http://schemas.microsoft.com/office/drawing/2014/main" id="{AAB192CC-2878-CE78-1D08-A69F2AD784A7}"/>
                    </a:ext>
                  </a:extLst>
                </p:cNvPr>
                <p:cNvCxnSpPr>
                  <a:cxnSpLocks/>
                </p:cNvCxnSpPr>
                <p:nvPr/>
              </p:nvCxnSpPr>
              <p:spPr>
                <a:xfrm>
                  <a:off x="1896893" y="4523359"/>
                  <a:ext cx="0" cy="797671"/>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r Verbinder 23">
                  <a:extLst>
                    <a:ext uri="{FF2B5EF4-FFF2-40B4-BE49-F238E27FC236}">
                      <a16:creationId xmlns:a16="http://schemas.microsoft.com/office/drawing/2014/main" id="{4DD44BB5-2A18-9E8A-4A27-52D0C99E0C71}"/>
                    </a:ext>
                  </a:extLst>
                </p:cNvPr>
                <p:cNvCxnSpPr>
                  <a:cxnSpLocks/>
                </p:cNvCxnSpPr>
                <p:nvPr/>
              </p:nvCxnSpPr>
              <p:spPr>
                <a:xfrm>
                  <a:off x="911370" y="5321031"/>
                  <a:ext cx="103916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 name="Gewitterblitz 19">
                <a:extLst>
                  <a:ext uri="{FF2B5EF4-FFF2-40B4-BE49-F238E27FC236}">
                    <a16:creationId xmlns:a16="http://schemas.microsoft.com/office/drawing/2014/main" id="{99A5831F-C365-3FD1-82B2-BC4A87C82CAF}"/>
                  </a:ext>
                </a:extLst>
              </p:cNvPr>
              <p:cNvSpPr>
                <a:spLocks noChangeAspect="1"/>
              </p:cNvSpPr>
              <p:nvPr/>
            </p:nvSpPr>
            <p:spPr>
              <a:xfrm>
                <a:off x="4115566" y="2847500"/>
                <a:ext cx="114108" cy="180000"/>
              </a:xfrm>
              <a:prstGeom prst="lightningBol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25" name="Bogen 227">
                <a:extLst>
                  <a:ext uri="{FF2B5EF4-FFF2-40B4-BE49-F238E27FC236}">
                    <a16:creationId xmlns:a16="http://schemas.microsoft.com/office/drawing/2014/main" id="{7D2BD83D-1326-CFAA-6C25-1476B488ED12}"/>
                  </a:ext>
                </a:extLst>
              </p:cNvPr>
              <p:cNvSpPr/>
              <p:nvPr/>
            </p:nvSpPr>
            <p:spPr>
              <a:xfrm>
                <a:off x="4217782" y="2145914"/>
                <a:ext cx="642015" cy="900000"/>
              </a:xfrm>
              <a:prstGeom prst="arc">
                <a:avLst>
                  <a:gd name="adj1" fmla="val 5404176"/>
                  <a:gd name="adj2" fmla="val 8894760"/>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6" name="Gerader Verbinder 229">
                <a:extLst>
                  <a:ext uri="{FF2B5EF4-FFF2-40B4-BE49-F238E27FC236}">
                    <a16:creationId xmlns:a16="http://schemas.microsoft.com/office/drawing/2014/main" id="{7C48282A-6DC7-EA01-EC25-54365984CD8C}"/>
                  </a:ext>
                </a:extLst>
              </p:cNvPr>
              <p:cNvCxnSpPr>
                <a:cxnSpLocks/>
              </p:cNvCxnSpPr>
              <p:nvPr/>
            </p:nvCxnSpPr>
            <p:spPr>
              <a:xfrm>
                <a:off x="4243520" y="2781619"/>
                <a:ext cx="288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29" name="Gruppieren 3">
            <a:extLst>
              <a:ext uri="{FF2B5EF4-FFF2-40B4-BE49-F238E27FC236}">
                <a16:creationId xmlns:a16="http://schemas.microsoft.com/office/drawing/2014/main" id="{B84098F9-D70B-F7E3-11EB-7B4C5E3AE7A1}"/>
              </a:ext>
            </a:extLst>
          </p:cNvPr>
          <p:cNvGrpSpPr/>
          <p:nvPr/>
        </p:nvGrpSpPr>
        <p:grpSpPr>
          <a:xfrm>
            <a:off x="7519886" y="2885213"/>
            <a:ext cx="3686838" cy="857883"/>
            <a:chOff x="4042209" y="3909720"/>
            <a:chExt cx="3686838" cy="857883"/>
          </a:xfrm>
        </p:grpSpPr>
        <p:grpSp>
          <p:nvGrpSpPr>
            <p:cNvPr id="30" name="Gruppieren 25">
              <a:extLst>
                <a:ext uri="{FF2B5EF4-FFF2-40B4-BE49-F238E27FC236}">
                  <a16:creationId xmlns:a16="http://schemas.microsoft.com/office/drawing/2014/main" id="{5F027F0C-A9F7-B498-C45D-1699B24E13B0}"/>
                </a:ext>
              </a:extLst>
            </p:cNvPr>
            <p:cNvGrpSpPr/>
            <p:nvPr/>
          </p:nvGrpSpPr>
          <p:grpSpPr>
            <a:xfrm>
              <a:off x="4042209" y="3909720"/>
              <a:ext cx="3686838" cy="857883"/>
              <a:chOff x="4042209" y="3272311"/>
              <a:chExt cx="3686838" cy="857883"/>
            </a:xfrm>
          </p:grpSpPr>
          <p:sp>
            <p:nvSpPr>
              <p:cNvPr id="34" name="Textplatzhalter 19">
                <a:extLst>
                  <a:ext uri="{FF2B5EF4-FFF2-40B4-BE49-F238E27FC236}">
                    <a16:creationId xmlns:a16="http://schemas.microsoft.com/office/drawing/2014/main" id="{471BA9DB-D12E-24D8-8D7A-6A6EEFBF87F6}"/>
                  </a:ext>
                </a:extLst>
              </p:cNvPr>
              <p:cNvSpPr txBox="1">
                <a:spLocks/>
              </p:cNvSpPr>
              <p:nvPr/>
            </p:nvSpPr>
            <p:spPr>
              <a:xfrm>
                <a:off x="4747133" y="3272311"/>
                <a:ext cx="2981914" cy="857883"/>
              </a:xfrm>
              <a:prstGeom prst="rect">
                <a:avLst/>
              </a:prstGeom>
            </p:spPr>
            <p:txBody>
              <a:bodyPr vert="horz" lIns="90000" tIns="46800" rIns="90000" bIns="46800" rtlCol="0">
                <a:noAutofit/>
              </a:bodyPr>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a:solidFill>
                      <a:srgbClr val="000000"/>
                    </a:solidFill>
                    <a:latin typeface="SMA Futura Global" panose="020B0502020204020303" pitchFamily="34" charset="-128"/>
                    <a:ea typeface="+mn-ea"/>
                    <a:cs typeface="+mn-cs"/>
                  </a:defRPr>
                </a:lvl2pPr>
                <a:lvl3pPr marL="647984" indent="-215995" algn="l" defTabSz="914377" rtl="0" eaLnBrk="1" fontAlgn="base" latinLnBrk="0" hangingPunct="1">
                  <a:lnSpc>
                    <a:spcPct val="117000"/>
                  </a:lnSpc>
                  <a:spcBef>
                    <a:spcPts val="0"/>
                  </a:spcBef>
                  <a:spcAft>
                    <a:spcPts val="1000"/>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3pPr>
                <a:lvl4pPr marL="86397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4pPr>
                <a:lvl5pPr marL="1079973"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5pPr>
                <a:lvl6pPr marL="129596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6pPr>
                <a:lvl7pPr marL="1511962"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7pPr>
                <a:lvl8pPr marL="1727957"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8pPr>
                <a:lvl9pPr marL="1943951"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9pPr>
              </a:lstStyle>
              <a:p>
                <a:r>
                  <a:rPr lang="en-US" dirty="0"/>
                  <a:t>Reduced risk for asynchronous tripping </a:t>
                </a:r>
                <a:r>
                  <a:rPr lang="en-US" b="0" dirty="0"/>
                  <a:t>with advanced synchronization controls</a:t>
                </a:r>
              </a:p>
            </p:txBody>
          </p:sp>
          <p:pic>
            <p:nvPicPr>
              <p:cNvPr id="35" name="Grafik 11">
                <a:extLst>
                  <a:ext uri="{FF2B5EF4-FFF2-40B4-BE49-F238E27FC236}">
                    <a16:creationId xmlns:a16="http://schemas.microsoft.com/office/drawing/2014/main" id="{3DA2D52A-B933-4145-19CD-3E4A79538A09}"/>
                  </a:ext>
                </a:extLst>
              </p:cNvPr>
              <p:cNvPicPr>
                <a:picLocks noChangeAspect="1"/>
              </p:cNvPicPr>
              <p:nvPr/>
            </p:nvPicPr>
            <p:blipFill>
              <a:blip r:embed="rId2"/>
              <a:stretch>
                <a:fillRect/>
              </a:stretch>
            </p:blipFill>
            <p:spPr>
              <a:xfrm>
                <a:off x="4042209" y="3356399"/>
                <a:ext cx="591363" cy="597460"/>
              </a:xfrm>
              <a:prstGeom prst="rect">
                <a:avLst/>
              </a:prstGeom>
            </p:spPr>
          </p:pic>
        </p:grpSp>
        <p:grpSp>
          <p:nvGrpSpPr>
            <p:cNvPr id="31" name="Gruppieren 259">
              <a:extLst>
                <a:ext uri="{FF2B5EF4-FFF2-40B4-BE49-F238E27FC236}">
                  <a16:creationId xmlns:a16="http://schemas.microsoft.com/office/drawing/2014/main" id="{A70EE3B2-BC8D-F743-E8EC-C9933ED37B25}"/>
                </a:ext>
              </a:extLst>
            </p:cNvPr>
            <p:cNvGrpSpPr>
              <a:grpSpLocks noChangeAspect="1"/>
            </p:cNvGrpSpPr>
            <p:nvPr/>
          </p:nvGrpSpPr>
          <p:grpSpPr>
            <a:xfrm>
              <a:off x="4217782" y="4117787"/>
              <a:ext cx="247829" cy="351398"/>
              <a:chOff x="9038889" y="3522060"/>
              <a:chExt cx="287999" cy="408355"/>
            </a:xfrm>
          </p:grpSpPr>
          <p:sp>
            <p:nvSpPr>
              <p:cNvPr id="32" name="Freihandform: Form 254">
                <a:extLst>
                  <a:ext uri="{FF2B5EF4-FFF2-40B4-BE49-F238E27FC236}">
                    <a16:creationId xmlns:a16="http://schemas.microsoft.com/office/drawing/2014/main" id="{83DCBE53-2F61-4AFC-D712-42F8EFD35EC9}"/>
                  </a:ext>
                </a:extLst>
              </p:cNvPr>
              <p:cNvSpPr>
                <a:spLocks noChangeAspect="1"/>
              </p:cNvSpPr>
              <p:nvPr/>
            </p:nvSpPr>
            <p:spPr>
              <a:xfrm>
                <a:off x="9038889" y="3642415"/>
                <a:ext cx="287999" cy="288000"/>
              </a:xfrm>
              <a:custGeom>
                <a:avLst/>
                <a:gdLst>
                  <a:gd name="connsiteX0" fmla="*/ 0 w 1443566"/>
                  <a:gd name="connsiteY0" fmla="*/ 719667 h 719667"/>
                  <a:gd name="connsiteX1" fmla="*/ 719666 w 1443566"/>
                  <a:gd name="connsiteY1" fmla="*/ 0 h 719667"/>
                  <a:gd name="connsiteX2" fmla="*/ 1443566 w 1443566"/>
                  <a:gd name="connsiteY2" fmla="*/ 719667 h 719667"/>
                </a:gdLst>
                <a:ahLst/>
                <a:cxnLst>
                  <a:cxn ang="0">
                    <a:pos x="connsiteX0" y="connsiteY0"/>
                  </a:cxn>
                  <a:cxn ang="0">
                    <a:pos x="connsiteX1" y="connsiteY1"/>
                  </a:cxn>
                  <a:cxn ang="0">
                    <a:pos x="connsiteX2" y="connsiteY2"/>
                  </a:cxn>
                </a:cxnLst>
                <a:rect l="l" t="t" r="r" b="b"/>
                <a:pathLst>
                  <a:path w="1443566" h="719667">
                    <a:moveTo>
                      <a:pt x="0" y="719667"/>
                    </a:moveTo>
                    <a:cubicBezTo>
                      <a:pt x="239536" y="359833"/>
                      <a:pt x="479072" y="0"/>
                      <a:pt x="719666" y="0"/>
                    </a:cubicBezTo>
                    <a:cubicBezTo>
                      <a:pt x="960260" y="0"/>
                      <a:pt x="1347610" y="581378"/>
                      <a:pt x="1443566" y="719667"/>
                    </a:cubicBezTo>
                  </a:path>
                </a:pathLst>
              </a:custGeom>
              <a:ln w="15875">
                <a:prstDash val="soli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33" name="Ellipse 256">
                <a:extLst>
                  <a:ext uri="{FF2B5EF4-FFF2-40B4-BE49-F238E27FC236}">
                    <a16:creationId xmlns:a16="http://schemas.microsoft.com/office/drawing/2014/main" id="{31B43C1E-4C36-0E2A-6C5A-1E4425F53EA5}"/>
                  </a:ext>
                </a:extLst>
              </p:cNvPr>
              <p:cNvSpPr>
                <a:spLocks noChangeAspect="1"/>
              </p:cNvSpPr>
              <p:nvPr/>
            </p:nvSpPr>
            <p:spPr>
              <a:xfrm>
                <a:off x="9128888" y="3522060"/>
                <a:ext cx="108000" cy="108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grpSp>
      </p:grpSp>
      <p:grpSp>
        <p:nvGrpSpPr>
          <p:cNvPr id="36" name="Gruppieren 2">
            <a:extLst>
              <a:ext uri="{FF2B5EF4-FFF2-40B4-BE49-F238E27FC236}">
                <a16:creationId xmlns:a16="http://schemas.microsoft.com/office/drawing/2014/main" id="{2587BB6F-7C43-9905-7C21-C0B9472F1DA9}"/>
              </a:ext>
            </a:extLst>
          </p:cNvPr>
          <p:cNvGrpSpPr/>
          <p:nvPr/>
        </p:nvGrpSpPr>
        <p:grpSpPr>
          <a:xfrm>
            <a:off x="7519886" y="1947435"/>
            <a:ext cx="3444242" cy="857883"/>
            <a:chOff x="4042209" y="3214915"/>
            <a:chExt cx="3444242" cy="857883"/>
          </a:xfrm>
        </p:grpSpPr>
        <p:grpSp>
          <p:nvGrpSpPr>
            <p:cNvPr id="37" name="Gruppieren 5">
              <a:extLst>
                <a:ext uri="{FF2B5EF4-FFF2-40B4-BE49-F238E27FC236}">
                  <a16:creationId xmlns:a16="http://schemas.microsoft.com/office/drawing/2014/main" id="{8EB79884-8402-581C-2C99-F318EC5062FC}"/>
                </a:ext>
              </a:extLst>
            </p:cNvPr>
            <p:cNvGrpSpPr/>
            <p:nvPr/>
          </p:nvGrpSpPr>
          <p:grpSpPr>
            <a:xfrm>
              <a:off x="4042209" y="3214915"/>
              <a:ext cx="3444242" cy="857883"/>
              <a:chOff x="4042209" y="1909900"/>
              <a:chExt cx="3444242" cy="857883"/>
            </a:xfrm>
          </p:grpSpPr>
          <p:sp>
            <p:nvSpPr>
              <p:cNvPr id="42" name="Textplatzhalter 19">
                <a:extLst>
                  <a:ext uri="{FF2B5EF4-FFF2-40B4-BE49-F238E27FC236}">
                    <a16:creationId xmlns:a16="http://schemas.microsoft.com/office/drawing/2014/main" id="{CAC0110E-61B1-97E5-CCC2-657A977AEAC6}"/>
                  </a:ext>
                </a:extLst>
              </p:cNvPr>
              <p:cNvSpPr txBox="1">
                <a:spLocks/>
              </p:cNvSpPr>
              <p:nvPr/>
            </p:nvSpPr>
            <p:spPr>
              <a:xfrm>
                <a:off x="4747133" y="1909900"/>
                <a:ext cx="2739318" cy="857883"/>
              </a:xfrm>
              <a:prstGeom prst="rect">
                <a:avLst/>
              </a:prstGeom>
            </p:spPr>
            <p:txBody>
              <a:bodyPr vert="horz" lIns="90000" tIns="46800" rIns="90000" bIns="46800" rtlCol="0">
                <a:noAutofit/>
              </a:bodyPr>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a:solidFill>
                      <a:srgbClr val="000000"/>
                    </a:solidFill>
                    <a:latin typeface="SMA Futura Global" panose="020B0502020204020303" pitchFamily="34" charset="-128"/>
                    <a:ea typeface="+mn-ea"/>
                    <a:cs typeface="+mn-cs"/>
                  </a:defRPr>
                </a:lvl2pPr>
                <a:lvl3pPr marL="647984" indent="-215995" algn="l" defTabSz="914377" rtl="0" eaLnBrk="1" fontAlgn="base" latinLnBrk="0" hangingPunct="1">
                  <a:lnSpc>
                    <a:spcPct val="117000"/>
                  </a:lnSpc>
                  <a:spcBef>
                    <a:spcPts val="0"/>
                  </a:spcBef>
                  <a:spcAft>
                    <a:spcPts val="1000"/>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3pPr>
                <a:lvl4pPr marL="86397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4pPr>
                <a:lvl5pPr marL="1079973"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5pPr>
                <a:lvl6pPr marL="129596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6pPr>
                <a:lvl7pPr marL="1511962"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7pPr>
                <a:lvl8pPr marL="1727957"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8pPr>
                <a:lvl9pPr marL="1943951"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9pPr>
              </a:lstStyle>
              <a:p>
                <a:r>
                  <a:rPr lang="en-US" dirty="0"/>
                  <a:t>Ride-through of extreme grid events </a:t>
                </a:r>
                <a:r>
                  <a:rPr lang="en-US" b="0" dirty="0"/>
                  <a:t>overcoming physical limits of electric machines</a:t>
                </a:r>
              </a:p>
            </p:txBody>
          </p:sp>
          <p:pic>
            <p:nvPicPr>
              <p:cNvPr id="43" name="Grafik 258">
                <a:extLst>
                  <a:ext uri="{FF2B5EF4-FFF2-40B4-BE49-F238E27FC236}">
                    <a16:creationId xmlns:a16="http://schemas.microsoft.com/office/drawing/2014/main" id="{BB9F07C0-AF95-EDD8-E429-A96BB540FD64}"/>
                  </a:ext>
                </a:extLst>
              </p:cNvPr>
              <p:cNvPicPr>
                <a:picLocks noChangeAspect="1"/>
              </p:cNvPicPr>
              <p:nvPr/>
            </p:nvPicPr>
            <p:blipFill>
              <a:blip r:embed="rId2"/>
              <a:stretch>
                <a:fillRect/>
              </a:stretch>
            </p:blipFill>
            <p:spPr>
              <a:xfrm>
                <a:off x="4042209" y="2001468"/>
                <a:ext cx="591363" cy="597460"/>
              </a:xfrm>
              <a:prstGeom prst="rect">
                <a:avLst/>
              </a:prstGeom>
            </p:spPr>
          </p:pic>
        </p:grpSp>
        <p:grpSp>
          <p:nvGrpSpPr>
            <p:cNvPr id="38" name="Gruppieren 272">
              <a:extLst>
                <a:ext uri="{FF2B5EF4-FFF2-40B4-BE49-F238E27FC236}">
                  <a16:creationId xmlns:a16="http://schemas.microsoft.com/office/drawing/2014/main" id="{BDA17414-4F3E-97C4-9AC6-12A69981A135}"/>
                </a:ext>
              </a:extLst>
            </p:cNvPr>
            <p:cNvGrpSpPr>
              <a:grpSpLocks noChangeAspect="1"/>
            </p:cNvGrpSpPr>
            <p:nvPr/>
          </p:nvGrpSpPr>
          <p:grpSpPr>
            <a:xfrm>
              <a:off x="4172342" y="3454944"/>
              <a:ext cx="327411" cy="396000"/>
              <a:chOff x="9255967" y="3744875"/>
              <a:chExt cx="429658" cy="519667"/>
            </a:xfrm>
          </p:grpSpPr>
          <p:cxnSp>
            <p:nvCxnSpPr>
              <p:cNvPr id="39" name="Gerade Verbindung mit Pfeil 265">
                <a:extLst>
                  <a:ext uri="{FF2B5EF4-FFF2-40B4-BE49-F238E27FC236}">
                    <a16:creationId xmlns:a16="http://schemas.microsoft.com/office/drawing/2014/main" id="{2F15A98F-B648-30A0-B7CB-1F0093087D6F}"/>
                  </a:ext>
                </a:extLst>
              </p:cNvPr>
              <p:cNvCxnSpPr>
                <a:cxnSpLocks/>
              </p:cNvCxnSpPr>
              <p:nvPr/>
            </p:nvCxnSpPr>
            <p:spPr>
              <a:xfrm flipH="1" flipV="1">
                <a:off x="9255967" y="3744875"/>
                <a:ext cx="214604" cy="428649"/>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266">
                <a:extLst>
                  <a:ext uri="{FF2B5EF4-FFF2-40B4-BE49-F238E27FC236}">
                    <a16:creationId xmlns:a16="http://schemas.microsoft.com/office/drawing/2014/main" id="{8425CB7A-B14E-0208-020E-3169B413E4D8}"/>
                  </a:ext>
                </a:extLst>
              </p:cNvPr>
              <p:cNvCxnSpPr>
                <a:cxnSpLocks/>
              </p:cNvCxnSpPr>
              <p:nvPr/>
            </p:nvCxnSpPr>
            <p:spPr>
              <a:xfrm flipV="1">
                <a:off x="9470571" y="3744875"/>
                <a:ext cx="215054" cy="428649"/>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Bogen 271">
                <a:extLst>
                  <a:ext uri="{FF2B5EF4-FFF2-40B4-BE49-F238E27FC236}">
                    <a16:creationId xmlns:a16="http://schemas.microsoft.com/office/drawing/2014/main" id="{F6478990-A3CA-CB77-7042-59C61A46FEDA}"/>
                  </a:ext>
                </a:extLst>
              </p:cNvPr>
              <p:cNvSpPr>
                <a:spLocks noChangeAspect="1"/>
              </p:cNvSpPr>
              <p:nvPr/>
            </p:nvSpPr>
            <p:spPr>
              <a:xfrm rot="2427917">
                <a:off x="9303140" y="3928175"/>
                <a:ext cx="336367" cy="336367"/>
              </a:xfrm>
              <a:prstGeom prst="arc">
                <a:avLst>
                  <a:gd name="adj1" fmla="val 11919957"/>
                  <a:gd name="adj2" fmla="val 15753070"/>
                </a:avLst>
              </a:prstGeom>
              <a:ln w="12700">
                <a:solidFill>
                  <a:schemeClr val="accent2"/>
                </a:solidFill>
                <a:prstDash val="solid"/>
                <a:headEnd type="non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58" name="Group 57">
            <a:extLst>
              <a:ext uri="{FF2B5EF4-FFF2-40B4-BE49-F238E27FC236}">
                <a16:creationId xmlns:a16="http://schemas.microsoft.com/office/drawing/2014/main" id="{7F04B99F-17B7-AF4B-CE23-42BCDCFB5FA1}"/>
              </a:ext>
            </a:extLst>
          </p:cNvPr>
          <p:cNvGrpSpPr/>
          <p:nvPr/>
        </p:nvGrpSpPr>
        <p:grpSpPr>
          <a:xfrm>
            <a:off x="7641484" y="5284712"/>
            <a:ext cx="3583719" cy="609688"/>
            <a:chOff x="7633447" y="5087093"/>
            <a:chExt cx="4811723" cy="857883"/>
          </a:xfrm>
        </p:grpSpPr>
        <p:sp>
          <p:nvSpPr>
            <p:cNvPr id="45" name="Textplatzhalter 20">
              <a:extLst>
                <a:ext uri="{FF2B5EF4-FFF2-40B4-BE49-F238E27FC236}">
                  <a16:creationId xmlns:a16="http://schemas.microsoft.com/office/drawing/2014/main" id="{1B7B1448-99DD-EAE0-A643-F6458C181553}"/>
                </a:ext>
              </a:extLst>
            </p:cNvPr>
            <p:cNvSpPr txBox="1">
              <a:spLocks/>
            </p:cNvSpPr>
            <p:nvPr/>
          </p:nvSpPr>
          <p:spPr>
            <a:xfrm>
              <a:off x="8556882" y="5087093"/>
              <a:ext cx="3888288" cy="857883"/>
            </a:xfrm>
            <a:prstGeom prst="rect">
              <a:avLst/>
            </a:prstGeom>
          </p:spPr>
          <p:txBody>
            <a:bodyPr/>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SMA Futura Global" panose="020B0502020204020303" pitchFamily="34" charset="-128"/>
                  <a:ea typeface="+mn-ea"/>
                  <a:cs typeface="+mn-cs"/>
                </a:defRPr>
              </a:lvl2pPr>
              <a:lvl3pPr marL="647984" indent="-215995" algn="l" defTabSz="914377" rtl="0" eaLnBrk="1" fontAlgn="base" latinLnBrk="0" hangingPunct="1">
                <a:lnSpc>
                  <a:spcPct val="117000"/>
                </a:lnSpc>
                <a:spcBef>
                  <a:spcPts val="0"/>
                </a:spcBef>
                <a:spcAft>
                  <a:spcPts val="1000"/>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3pPr>
              <a:lvl4pPr marL="86397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4pPr>
              <a:lvl5pPr marL="1079973"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5pPr>
              <a:lvl6pPr marL="129596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6pPr>
              <a:lvl7pPr marL="1511962"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7pPr>
              <a:lvl8pPr marL="1727957"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8pPr>
              <a:lvl9pPr marL="1943951"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9pPr>
            </a:lstStyle>
            <a:p>
              <a:r>
                <a:rPr lang="en-US" sz="1200" dirty="0"/>
                <a:t>Current boost </a:t>
              </a:r>
              <a:r>
                <a:rPr lang="en-US" sz="1200" b="0" dirty="0"/>
                <a:t>for </a:t>
              </a:r>
              <a:r>
                <a:rPr lang="en-US" sz="1200" b="0" u="sng" dirty="0"/>
                <a:t>firm</a:t>
              </a:r>
              <a:r>
                <a:rPr lang="en-US" sz="1200" b="0" dirty="0"/>
                <a:t> response &gt; 1pu even when plant is operating at nominal power</a:t>
              </a:r>
            </a:p>
          </p:txBody>
        </p:sp>
        <p:grpSp>
          <p:nvGrpSpPr>
            <p:cNvPr id="46" name="Gruppieren 279">
              <a:extLst>
                <a:ext uri="{FF2B5EF4-FFF2-40B4-BE49-F238E27FC236}">
                  <a16:creationId xmlns:a16="http://schemas.microsoft.com/office/drawing/2014/main" id="{70C8F04D-C1F3-7E91-83E0-30B4551AF664}"/>
                </a:ext>
              </a:extLst>
            </p:cNvPr>
            <p:cNvGrpSpPr/>
            <p:nvPr/>
          </p:nvGrpSpPr>
          <p:grpSpPr>
            <a:xfrm>
              <a:off x="7633447" y="5176168"/>
              <a:ext cx="591363" cy="597460"/>
              <a:chOff x="8987442" y="3449032"/>
              <a:chExt cx="591363" cy="597460"/>
            </a:xfrm>
          </p:grpSpPr>
          <p:pic>
            <p:nvPicPr>
              <p:cNvPr id="47" name="Grafik 287">
                <a:extLst>
                  <a:ext uri="{FF2B5EF4-FFF2-40B4-BE49-F238E27FC236}">
                    <a16:creationId xmlns:a16="http://schemas.microsoft.com/office/drawing/2014/main" id="{D1A479C2-4ADB-D369-31B5-C1B695E61D78}"/>
                  </a:ext>
                </a:extLst>
              </p:cNvPr>
              <p:cNvPicPr>
                <a:picLocks noChangeAspect="1"/>
              </p:cNvPicPr>
              <p:nvPr/>
            </p:nvPicPr>
            <p:blipFill>
              <a:blip r:embed="rId2"/>
              <a:stretch>
                <a:fillRect/>
              </a:stretch>
            </p:blipFill>
            <p:spPr>
              <a:xfrm>
                <a:off x="8987442" y="3449032"/>
                <a:ext cx="591363" cy="597460"/>
              </a:xfrm>
              <a:prstGeom prst="rect">
                <a:avLst/>
              </a:prstGeom>
            </p:spPr>
          </p:pic>
          <p:grpSp>
            <p:nvGrpSpPr>
              <p:cNvPr id="48" name="Gruppieren 288">
                <a:extLst>
                  <a:ext uri="{FF2B5EF4-FFF2-40B4-BE49-F238E27FC236}">
                    <a16:creationId xmlns:a16="http://schemas.microsoft.com/office/drawing/2014/main" id="{839FE603-9FE4-3F75-D9A1-0A9DB41FFCCA}"/>
                  </a:ext>
                </a:extLst>
              </p:cNvPr>
              <p:cNvGrpSpPr/>
              <p:nvPr/>
            </p:nvGrpSpPr>
            <p:grpSpPr>
              <a:xfrm>
                <a:off x="9070461" y="3588312"/>
                <a:ext cx="431820" cy="277318"/>
                <a:chOff x="5225812" y="5301263"/>
                <a:chExt cx="885231" cy="287699"/>
              </a:xfrm>
            </p:grpSpPr>
            <p:cxnSp>
              <p:nvCxnSpPr>
                <p:cNvPr id="51" name="Gerader Verbinder 291">
                  <a:extLst>
                    <a:ext uri="{FF2B5EF4-FFF2-40B4-BE49-F238E27FC236}">
                      <a16:creationId xmlns:a16="http://schemas.microsoft.com/office/drawing/2014/main" id="{B47631BC-211C-4A98-79EB-D199450F519E}"/>
                    </a:ext>
                  </a:extLst>
                </p:cNvPr>
                <p:cNvCxnSpPr>
                  <a:cxnSpLocks/>
                </p:cNvCxnSpPr>
                <p:nvPr/>
              </p:nvCxnSpPr>
              <p:spPr>
                <a:xfrm flipV="1">
                  <a:off x="5419428" y="5301263"/>
                  <a:ext cx="501840" cy="24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r Verbinder 292">
                  <a:extLst>
                    <a:ext uri="{FF2B5EF4-FFF2-40B4-BE49-F238E27FC236}">
                      <a16:creationId xmlns:a16="http://schemas.microsoft.com/office/drawing/2014/main" id="{F18B0370-943C-CED5-8879-2DAC2F1DC48C}"/>
                    </a:ext>
                  </a:extLst>
                </p:cNvPr>
                <p:cNvCxnSpPr>
                  <a:cxnSpLocks/>
                </p:cNvCxnSpPr>
                <p:nvPr/>
              </p:nvCxnSpPr>
              <p:spPr>
                <a:xfrm>
                  <a:off x="5225812" y="5588033"/>
                  <a:ext cx="2214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r Verbinder 293">
                  <a:extLst>
                    <a:ext uri="{FF2B5EF4-FFF2-40B4-BE49-F238E27FC236}">
                      <a16:creationId xmlns:a16="http://schemas.microsoft.com/office/drawing/2014/main" id="{4BEEAC25-8088-588D-50C0-7AA6E7C9CEFE}"/>
                    </a:ext>
                  </a:extLst>
                </p:cNvPr>
                <p:cNvCxnSpPr>
                  <a:cxnSpLocks/>
                </p:cNvCxnSpPr>
                <p:nvPr/>
              </p:nvCxnSpPr>
              <p:spPr>
                <a:xfrm>
                  <a:off x="5889643" y="5588962"/>
                  <a:ext cx="2214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r Verbinder 294">
                  <a:extLst>
                    <a:ext uri="{FF2B5EF4-FFF2-40B4-BE49-F238E27FC236}">
                      <a16:creationId xmlns:a16="http://schemas.microsoft.com/office/drawing/2014/main" id="{F3D149E5-5DFE-D2C0-7B21-4750592C44DC}"/>
                    </a:ext>
                  </a:extLst>
                </p:cNvPr>
                <p:cNvCxnSpPr>
                  <a:cxnSpLocks/>
                </p:cNvCxnSpPr>
                <p:nvPr/>
              </p:nvCxnSpPr>
              <p:spPr>
                <a:xfrm>
                  <a:off x="5225812" y="5507681"/>
                  <a:ext cx="876307" cy="0"/>
                </a:xfrm>
                <a:prstGeom prst="line">
                  <a:avLst/>
                </a:prstGeom>
                <a:ln w="15875">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cxnSp>
            <p:nvCxnSpPr>
              <p:cNvPr id="49" name="Gerader Verbinder 289">
                <a:extLst>
                  <a:ext uri="{FF2B5EF4-FFF2-40B4-BE49-F238E27FC236}">
                    <a16:creationId xmlns:a16="http://schemas.microsoft.com/office/drawing/2014/main" id="{EADFF8C2-6BCB-5219-5DD2-5660AE8CF025}"/>
                  </a:ext>
                </a:extLst>
              </p:cNvPr>
              <p:cNvCxnSpPr>
                <a:cxnSpLocks/>
              </p:cNvCxnSpPr>
              <p:nvPr/>
            </p:nvCxnSpPr>
            <p:spPr>
              <a:xfrm flipV="1">
                <a:off x="9172039" y="3588765"/>
                <a:ext cx="0" cy="28086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r Verbinder 290">
                <a:extLst>
                  <a:ext uri="{FF2B5EF4-FFF2-40B4-BE49-F238E27FC236}">
                    <a16:creationId xmlns:a16="http://schemas.microsoft.com/office/drawing/2014/main" id="{DB59B28C-5D38-58B2-1F3F-E56E56E0B1EA}"/>
                  </a:ext>
                </a:extLst>
              </p:cNvPr>
              <p:cNvCxnSpPr>
                <a:cxnSpLocks/>
              </p:cNvCxnSpPr>
              <p:nvPr/>
            </p:nvCxnSpPr>
            <p:spPr>
              <a:xfrm flipV="1">
                <a:off x="9400392" y="3586968"/>
                <a:ext cx="0" cy="28086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5" name="Text Placeholder 4">
            <a:extLst>
              <a:ext uri="{FF2B5EF4-FFF2-40B4-BE49-F238E27FC236}">
                <a16:creationId xmlns:a16="http://schemas.microsoft.com/office/drawing/2014/main" id="{1DEE7E27-7226-A7B8-5F01-0EC5DDB33572}"/>
              </a:ext>
            </a:extLst>
          </p:cNvPr>
          <p:cNvSpPr txBox="1">
            <a:spLocks/>
          </p:cNvSpPr>
          <p:nvPr/>
        </p:nvSpPr>
        <p:spPr>
          <a:xfrm>
            <a:off x="675228" y="1996576"/>
            <a:ext cx="3405757" cy="1661023"/>
          </a:xfrm>
          <a:prstGeom prst="rect">
            <a:avLst/>
          </a:prstGeom>
          <a:solidFill>
            <a:srgbClr val="004A7F">
              <a:alpha val="80000"/>
            </a:srgbClr>
          </a:solidFill>
        </p:spPr>
        <p:txBody>
          <a:bodyPr vert="horz" lIns="180000" tIns="0" rIns="0" bIns="0" rtlCol="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dirty="0">
                <a:solidFill>
                  <a:schemeClr val="bg1"/>
                </a:solidFill>
              </a:rPr>
              <a:t>Generator Behavior Benefits of Grid Forming IBRs</a:t>
            </a:r>
          </a:p>
        </p:txBody>
      </p:sp>
      <p:sp>
        <p:nvSpPr>
          <p:cNvPr id="56" name="Text Placeholder 4">
            <a:extLst>
              <a:ext uri="{FF2B5EF4-FFF2-40B4-BE49-F238E27FC236}">
                <a16:creationId xmlns:a16="http://schemas.microsoft.com/office/drawing/2014/main" id="{8039057F-0848-627E-60BD-9A2822E6E1DF}"/>
              </a:ext>
            </a:extLst>
          </p:cNvPr>
          <p:cNvSpPr txBox="1">
            <a:spLocks/>
          </p:cNvSpPr>
          <p:nvPr/>
        </p:nvSpPr>
        <p:spPr>
          <a:xfrm>
            <a:off x="4086225" y="3945041"/>
            <a:ext cx="3199600" cy="388476"/>
          </a:xfrm>
          <a:prstGeom prst="rect">
            <a:avLst/>
          </a:prstGeom>
          <a:solidFill>
            <a:schemeClr val="accent6">
              <a:alpha val="80000"/>
            </a:schemeClr>
          </a:solidFill>
        </p:spPr>
        <p:txBody>
          <a:bodyPr vert="horz" lIns="180000" tIns="0" rIns="0" bIns="0" rtlCol="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sz="1400" dirty="0"/>
              <a:t>“Basic” Plant Design w/out Headroom</a:t>
            </a:r>
          </a:p>
        </p:txBody>
      </p:sp>
      <p:sp>
        <p:nvSpPr>
          <p:cNvPr id="57" name="Text Placeholder 4">
            <a:extLst>
              <a:ext uri="{FF2B5EF4-FFF2-40B4-BE49-F238E27FC236}">
                <a16:creationId xmlns:a16="http://schemas.microsoft.com/office/drawing/2014/main" id="{B1BEF63B-34BC-EFEB-29A8-0DBE07442991}"/>
              </a:ext>
            </a:extLst>
          </p:cNvPr>
          <p:cNvSpPr txBox="1">
            <a:spLocks/>
          </p:cNvSpPr>
          <p:nvPr/>
        </p:nvSpPr>
        <p:spPr>
          <a:xfrm>
            <a:off x="7398820" y="3945041"/>
            <a:ext cx="3929580" cy="388476"/>
          </a:xfrm>
          <a:prstGeom prst="rect">
            <a:avLst/>
          </a:prstGeom>
          <a:solidFill>
            <a:schemeClr val="accent6">
              <a:alpha val="80000"/>
            </a:schemeClr>
          </a:solidFill>
        </p:spPr>
        <p:txBody>
          <a:bodyPr vert="horz" lIns="180000" tIns="0" rIns="0" bIns="0" rtlCol="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sz="1400" dirty="0"/>
              <a:t>“Advanced” Plant Designed for Stability Services</a:t>
            </a:r>
          </a:p>
        </p:txBody>
      </p:sp>
      <p:sp>
        <p:nvSpPr>
          <p:cNvPr id="59" name="Text Placeholder 4">
            <a:extLst>
              <a:ext uri="{FF2B5EF4-FFF2-40B4-BE49-F238E27FC236}">
                <a16:creationId xmlns:a16="http://schemas.microsoft.com/office/drawing/2014/main" id="{14AEFDCB-673A-6538-56FE-275ACEEABDC4}"/>
              </a:ext>
            </a:extLst>
          </p:cNvPr>
          <p:cNvSpPr txBox="1">
            <a:spLocks/>
          </p:cNvSpPr>
          <p:nvPr/>
        </p:nvSpPr>
        <p:spPr>
          <a:xfrm>
            <a:off x="4086224" y="4353622"/>
            <a:ext cx="7242175" cy="388476"/>
          </a:xfrm>
          <a:prstGeom prst="rect">
            <a:avLst/>
          </a:prstGeom>
          <a:noFill/>
          <a:ln>
            <a:solidFill>
              <a:schemeClr val="tx1"/>
            </a:solidFill>
          </a:ln>
        </p:spPr>
        <p:txBody>
          <a:bodyPr vert="horz" lIns="180000" tIns="0" rIns="0" bIns="0" rtlCol="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r>
              <a:rPr lang="en-US" sz="1400" b="0" dirty="0"/>
              <a:t>Improved voltage stability due to fundamental phasor control methodology</a:t>
            </a:r>
          </a:p>
        </p:txBody>
      </p:sp>
      <p:sp>
        <p:nvSpPr>
          <p:cNvPr id="60" name="Text Placeholder 5">
            <a:extLst>
              <a:ext uri="{FF2B5EF4-FFF2-40B4-BE49-F238E27FC236}">
                <a16:creationId xmlns:a16="http://schemas.microsoft.com/office/drawing/2014/main" id="{7E46F743-9E0F-E398-6C64-B9B15A0638C5}"/>
              </a:ext>
            </a:extLst>
          </p:cNvPr>
          <p:cNvSpPr txBox="1">
            <a:spLocks/>
          </p:cNvSpPr>
          <p:nvPr/>
        </p:nvSpPr>
        <p:spPr>
          <a:xfrm>
            <a:off x="4086225" y="4820618"/>
            <a:ext cx="3199600" cy="505370"/>
          </a:xfrm>
          <a:prstGeom prst="rect">
            <a:avLst/>
          </a:prstGeom>
          <a:noFill/>
          <a:ln>
            <a:solidFill>
              <a:schemeClr val="tx1"/>
            </a:solidFill>
          </a:ln>
        </p:spPr>
        <p:txBody>
          <a:bodyPr vert="horz" lIns="180000" tIns="0" rIns="0" bIns="0" rtlCol="0" anchor="ctr" anchorCtr="0">
            <a:noAutofit/>
          </a:bodyPr>
          <a:lstStyle>
            <a:lvl1pPr marL="0" indent="0" algn="l" defTabSz="914377" rtl="0" eaLnBrk="1" fontAlgn="base" latinLnBrk="0" hangingPunct="1">
              <a:lnSpc>
                <a:spcPct val="90000"/>
              </a:lnSpc>
              <a:spcBef>
                <a:spcPts val="600"/>
              </a:spcBef>
              <a:spcAft>
                <a:spcPts val="0"/>
              </a:spcAft>
              <a:buClr>
                <a:schemeClr val="accent2"/>
              </a:buClr>
              <a:buFont typeface="Arial" panose="020B0604020202020204" pitchFamily="34" charset="0"/>
              <a:buNone/>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r>
              <a:rPr lang="en-US" sz="1200" b="0" dirty="0"/>
              <a:t>Amount of inertia is limited by the state of the plant operation in the moment of need</a:t>
            </a:r>
          </a:p>
        </p:txBody>
      </p:sp>
      <p:sp>
        <p:nvSpPr>
          <p:cNvPr id="61" name="Text Placeholder 5">
            <a:extLst>
              <a:ext uri="{FF2B5EF4-FFF2-40B4-BE49-F238E27FC236}">
                <a16:creationId xmlns:a16="http://schemas.microsoft.com/office/drawing/2014/main" id="{13912364-464A-A389-CE0A-8C5A9B6F6631}"/>
              </a:ext>
            </a:extLst>
          </p:cNvPr>
          <p:cNvSpPr txBox="1">
            <a:spLocks/>
          </p:cNvSpPr>
          <p:nvPr/>
        </p:nvSpPr>
        <p:spPr>
          <a:xfrm>
            <a:off x="4086225" y="5288191"/>
            <a:ext cx="3199600" cy="505370"/>
          </a:xfrm>
          <a:prstGeom prst="rect">
            <a:avLst/>
          </a:prstGeom>
          <a:noFill/>
          <a:ln>
            <a:solidFill>
              <a:schemeClr val="tx1"/>
            </a:solidFill>
          </a:ln>
        </p:spPr>
        <p:txBody>
          <a:bodyPr vert="horz" lIns="180000" tIns="0" rIns="0" bIns="0" rtlCol="0" anchor="ctr" anchorCtr="0">
            <a:noAutofit/>
          </a:bodyPr>
          <a:lstStyle>
            <a:lvl1pPr marL="0" indent="0" algn="l" defTabSz="914377" rtl="0" eaLnBrk="1" fontAlgn="base" latinLnBrk="0" hangingPunct="1">
              <a:lnSpc>
                <a:spcPct val="90000"/>
              </a:lnSpc>
              <a:spcBef>
                <a:spcPts val="600"/>
              </a:spcBef>
              <a:spcAft>
                <a:spcPts val="0"/>
              </a:spcAft>
              <a:buClr>
                <a:schemeClr val="accent2"/>
              </a:buClr>
              <a:buFont typeface="Arial" panose="020B0604020202020204" pitchFamily="34" charset="0"/>
              <a:buNone/>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r>
              <a:rPr lang="en-US" sz="1200" b="0" dirty="0"/>
              <a:t>Inherent, instantaneous fault current response, but limited to nameplate current</a:t>
            </a:r>
          </a:p>
        </p:txBody>
      </p:sp>
      <p:sp>
        <p:nvSpPr>
          <p:cNvPr id="63" name="Text Placeholder 5">
            <a:extLst>
              <a:ext uri="{FF2B5EF4-FFF2-40B4-BE49-F238E27FC236}">
                <a16:creationId xmlns:a16="http://schemas.microsoft.com/office/drawing/2014/main" id="{300ECE55-3826-F3E7-A579-AC63522C13E3}"/>
              </a:ext>
            </a:extLst>
          </p:cNvPr>
          <p:cNvSpPr txBox="1">
            <a:spLocks/>
          </p:cNvSpPr>
          <p:nvPr/>
        </p:nvSpPr>
        <p:spPr>
          <a:xfrm>
            <a:off x="7398819" y="4822422"/>
            <a:ext cx="3929579" cy="505370"/>
          </a:xfrm>
          <a:prstGeom prst="rect">
            <a:avLst/>
          </a:prstGeom>
          <a:noFill/>
          <a:ln>
            <a:solidFill>
              <a:schemeClr val="tx1"/>
            </a:solidFill>
          </a:ln>
        </p:spPr>
        <p:txBody>
          <a:bodyPr vert="horz" lIns="180000" tIns="0" rIns="0" bIns="0" rtlCol="0" anchor="ctr" anchorCtr="0">
            <a:noAutofit/>
          </a:bodyPr>
          <a:lstStyle>
            <a:lvl1pPr marL="0" indent="0" algn="l" defTabSz="914377" rtl="0" eaLnBrk="1" fontAlgn="base" latinLnBrk="0" hangingPunct="1">
              <a:lnSpc>
                <a:spcPct val="90000"/>
              </a:lnSpc>
              <a:spcBef>
                <a:spcPts val="600"/>
              </a:spcBef>
              <a:spcAft>
                <a:spcPts val="0"/>
              </a:spcAft>
              <a:buClr>
                <a:schemeClr val="accent2"/>
              </a:buClr>
              <a:buFont typeface="Arial" panose="020B0604020202020204" pitchFamily="34" charset="0"/>
              <a:buNone/>
              <a:defRPr sz="2000" b="1" kern="1200">
                <a:solidFill>
                  <a:schemeClr val="tx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endParaRPr lang="en-US" sz="1200" b="0" dirty="0"/>
          </a:p>
        </p:txBody>
      </p:sp>
      <p:grpSp>
        <p:nvGrpSpPr>
          <p:cNvPr id="67" name="Gruppieren 253">
            <a:extLst>
              <a:ext uri="{FF2B5EF4-FFF2-40B4-BE49-F238E27FC236}">
                <a16:creationId xmlns:a16="http://schemas.microsoft.com/office/drawing/2014/main" id="{955AC957-B576-77FB-4974-C2E2B3744075}"/>
              </a:ext>
            </a:extLst>
          </p:cNvPr>
          <p:cNvGrpSpPr/>
          <p:nvPr/>
        </p:nvGrpSpPr>
        <p:grpSpPr>
          <a:xfrm>
            <a:off x="7644659" y="4847894"/>
            <a:ext cx="3677738" cy="648509"/>
            <a:chOff x="4042209" y="4681133"/>
            <a:chExt cx="5044101" cy="930096"/>
          </a:xfrm>
        </p:grpSpPr>
        <p:grpSp>
          <p:nvGrpSpPr>
            <p:cNvPr id="68" name="Gruppieren 24">
              <a:extLst>
                <a:ext uri="{FF2B5EF4-FFF2-40B4-BE49-F238E27FC236}">
                  <a16:creationId xmlns:a16="http://schemas.microsoft.com/office/drawing/2014/main" id="{9D8BE94E-45FA-B49D-6E71-34C930542731}"/>
                </a:ext>
              </a:extLst>
            </p:cNvPr>
            <p:cNvGrpSpPr/>
            <p:nvPr/>
          </p:nvGrpSpPr>
          <p:grpSpPr>
            <a:xfrm>
              <a:off x="4042209" y="4681133"/>
              <a:ext cx="5044101" cy="930096"/>
              <a:chOff x="4042209" y="4696394"/>
              <a:chExt cx="5044101" cy="930096"/>
            </a:xfrm>
          </p:grpSpPr>
          <p:sp>
            <p:nvSpPr>
              <p:cNvPr id="70" name="Textplatzhalter 20">
                <a:extLst>
                  <a:ext uri="{FF2B5EF4-FFF2-40B4-BE49-F238E27FC236}">
                    <a16:creationId xmlns:a16="http://schemas.microsoft.com/office/drawing/2014/main" id="{0CE74D6C-14F2-1F8E-90B6-7EB7A2E41009}"/>
                  </a:ext>
                </a:extLst>
              </p:cNvPr>
              <p:cNvSpPr txBox="1">
                <a:spLocks/>
              </p:cNvSpPr>
              <p:nvPr/>
            </p:nvSpPr>
            <p:spPr>
              <a:xfrm>
                <a:off x="4974657" y="4768606"/>
                <a:ext cx="4111653" cy="857884"/>
              </a:xfrm>
              <a:prstGeom prst="rect">
                <a:avLst/>
              </a:prstGeom>
            </p:spPr>
            <p:txBody>
              <a:bodyPr rIns="0"/>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SMA Futura Global" panose="020B0502020204020303" pitchFamily="34" charset="-128"/>
                    <a:ea typeface="+mn-ea"/>
                    <a:cs typeface="+mn-cs"/>
                  </a:defRPr>
                </a:lvl2pPr>
                <a:lvl3pPr marL="647984" indent="-215995" algn="l" defTabSz="914377" rtl="0" eaLnBrk="1" fontAlgn="base" latinLnBrk="0" hangingPunct="1">
                  <a:lnSpc>
                    <a:spcPct val="117000"/>
                  </a:lnSpc>
                  <a:spcBef>
                    <a:spcPts val="0"/>
                  </a:spcBef>
                  <a:spcAft>
                    <a:spcPts val="1000"/>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3pPr>
                <a:lvl4pPr marL="86397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4pPr>
                <a:lvl5pPr marL="1079973"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5pPr>
                <a:lvl6pPr marL="1295968"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6pPr>
                <a:lvl7pPr marL="1511962"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7pPr>
                <a:lvl8pPr marL="1727957"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8pPr>
                <a:lvl9pPr marL="1943951" indent="-215995" algn="l" defTabSz="914377" rtl="0" eaLnBrk="1" fontAlgn="base" latinLnBrk="0" hangingPunct="1">
                  <a:lnSpc>
                    <a:spcPct val="117000"/>
                  </a:lnSpc>
                  <a:spcBef>
                    <a:spcPts val="0"/>
                  </a:spcBef>
                  <a:spcAft>
                    <a:spcPts val="851"/>
                  </a:spcAft>
                  <a:buClr>
                    <a:schemeClr val="accent2"/>
                  </a:buClr>
                  <a:buFont typeface="Arial" panose="020B0604020202020204" pitchFamily="34" charset="0"/>
                  <a:buChar char="•"/>
                  <a:defRPr sz="1200" kern="1200">
                    <a:solidFill>
                      <a:srgbClr val="000000"/>
                    </a:solidFill>
                    <a:latin typeface="SMA Futura Global" panose="020B0502020204020303" pitchFamily="34" charset="-128"/>
                    <a:ea typeface="+mn-ea"/>
                    <a:cs typeface="+mn-cs"/>
                  </a:defRPr>
                </a:lvl9pPr>
              </a:lstStyle>
              <a:p>
                <a:r>
                  <a:rPr lang="en-US" sz="1200" b="0" dirty="0"/>
                  <a:t>Predictable, tunable inertia available at all times</a:t>
                </a:r>
              </a:p>
            </p:txBody>
          </p:sp>
          <p:pic>
            <p:nvPicPr>
              <p:cNvPr id="71" name="Grafik 287">
                <a:extLst>
                  <a:ext uri="{FF2B5EF4-FFF2-40B4-BE49-F238E27FC236}">
                    <a16:creationId xmlns:a16="http://schemas.microsoft.com/office/drawing/2014/main" id="{D36DA6C9-7435-1069-F5F8-A910849963AA}"/>
                  </a:ext>
                </a:extLst>
              </p:cNvPr>
              <p:cNvPicPr>
                <a:picLocks noChangeAspect="1"/>
              </p:cNvPicPr>
              <p:nvPr/>
            </p:nvPicPr>
            <p:blipFill>
              <a:blip r:embed="rId2"/>
              <a:stretch>
                <a:fillRect/>
              </a:stretch>
            </p:blipFill>
            <p:spPr>
              <a:xfrm>
                <a:off x="4042209" y="4696394"/>
                <a:ext cx="591363" cy="597460"/>
              </a:xfrm>
              <a:prstGeom prst="rect">
                <a:avLst/>
              </a:prstGeom>
            </p:spPr>
          </p:pic>
        </p:grpSp>
        <p:sp>
          <p:nvSpPr>
            <p:cNvPr id="69" name="Freeform 31">
              <a:extLst>
                <a:ext uri="{FF2B5EF4-FFF2-40B4-BE49-F238E27FC236}">
                  <a16:creationId xmlns:a16="http://schemas.microsoft.com/office/drawing/2014/main" id="{29EB56E2-E64F-6F52-B59E-50F3D95439DE}"/>
                </a:ext>
              </a:extLst>
            </p:cNvPr>
            <p:cNvSpPr>
              <a:spLocks/>
            </p:cNvSpPr>
            <p:nvPr/>
          </p:nvSpPr>
          <p:spPr bwMode="auto">
            <a:xfrm>
              <a:off x="4159753" y="4800342"/>
              <a:ext cx="363538" cy="365125"/>
            </a:xfrm>
            <a:custGeom>
              <a:avLst/>
              <a:gdLst>
                <a:gd name="T0" fmla="*/ 304 w 608"/>
                <a:gd name="T1" fmla="*/ 608 h 608"/>
                <a:gd name="T2" fmla="*/ 608 w 608"/>
                <a:gd name="T3" fmla="*/ 304 h 608"/>
                <a:gd name="T4" fmla="*/ 580 w 608"/>
                <a:gd name="T5" fmla="*/ 304 h 608"/>
                <a:gd name="T6" fmla="*/ 304 w 608"/>
                <a:gd name="T7" fmla="*/ 580 h 608"/>
                <a:gd name="T8" fmla="*/ 29 w 608"/>
                <a:gd name="T9" fmla="*/ 304 h 608"/>
                <a:gd name="T10" fmla="*/ 304 w 608"/>
                <a:gd name="T11" fmla="*/ 29 h 608"/>
                <a:gd name="T12" fmla="*/ 506 w 608"/>
                <a:gd name="T13" fmla="*/ 112 h 608"/>
                <a:gd name="T14" fmla="*/ 443 w 608"/>
                <a:gd name="T15" fmla="*/ 174 h 608"/>
                <a:gd name="T16" fmla="*/ 580 w 608"/>
                <a:gd name="T17" fmla="*/ 174 h 608"/>
                <a:gd name="T18" fmla="*/ 580 w 608"/>
                <a:gd name="T19" fmla="*/ 38 h 608"/>
                <a:gd name="T20" fmla="*/ 526 w 608"/>
                <a:gd name="T21" fmla="*/ 91 h 608"/>
                <a:gd name="T22" fmla="*/ 304 w 608"/>
                <a:gd name="T23" fmla="*/ 0 h 608"/>
                <a:gd name="T24" fmla="*/ 0 w 608"/>
                <a:gd name="T25" fmla="*/ 304 h 608"/>
                <a:gd name="T26" fmla="*/ 304 w 608"/>
                <a:gd name="T27"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608">
                  <a:moveTo>
                    <a:pt x="304" y="608"/>
                  </a:moveTo>
                  <a:cubicBezTo>
                    <a:pt x="472" y="608"/>
                    <a:pt x="608" y="472"/>
                    <a:pt x="608" y="304"/>
                  </a:cubicBezTo>
                  <a:lnTo>
                    <a:pt x="580" y="304"/>
                  </a:lnTo>
                  <a:cubicBezTo>
                    <a:pt x="580" y="456"/>
                    <a:pt x="456" y="580"/>
                    <a:pt x="304" y="580"/>
                  </a:cubicBezTo>
                  <a:cubicBezTo>
                    <a:pt x="153" y="580"/>
                    <a:pt x="29" y="456"/>
                    <a:pt x="29" y="304"/>
                  </a:cubicBezTo>
                  <a:cubicBezTo>
                    <a:pt x="29" y="153"/>
                    <a:pt x="153" y="29"/>
                    <a:pt x="304" y="29"/>
                  </a:cubicBezTo>
                  <a:cubicBezTo>
                    <a:pt x="379" y="29"/>
                    <a:pt x="450" y="59"/>
                    <a:pt x="506" y="112"/>
                  </a:cubicBezTo>
                  <a:lnTo>
                    <a:pt x="443" y="174"/>
                  </a:lnTo>
                  <a:lnTo>
                    <a:pt x="580" y="174"/>
                  </a:lnTo>
                  <a:lnTo>
                    <a:pt x="580" y="38"/>
                  </a:lnTo>
                  <a:lnTo>
                    <a:pt x="526" y="91"/>
                  </a:lnTo>
                  <a:cubicBezTo>
                    <a:pt x="465" y="34"/>
                    <a:pt x="387" y="0"/>
                    <a:pt x="304" y="0"/>
                  </a:cubicBezTo>
                  <a:cubicBezTo>
                    <a:pt x="137" y="0"/>
                    <a:pt x="0" y="137"/>
                    <a:pt x="0" y="304"/>
                  </a:cubicBezTo>
                  <a:cubicBezTo>
                    <a:pt x="0" y="472"/>
                    <a:pt x="137" y="608"/>
                    <a:pt x="304" y="608"/>
                  </a:cubicBezTo>
                  <a:close/>
                </a:path>
              </a:pathLst>
            </a:custGeom>
            <a:solidFill>
              <a:schemeClr val="accent2"/>
            </a:solidFill>
            <a:ln w="0">
              <a:noFill/>
              <a:prstDash val="solid"/>
              <a:round/>
              <a:headEnd/>
              <a:tailEnd/>
            </a:ln>
          </p:spPr>
          <p:txBody>
            <a:bodyPr vert="horz" wrap="square" lIns="0" tIns="0" rIns="0" bIns="0" numCol="1" anchor="ctr" anchorCtr="0" compatLnSpc="1">
              <a:prstTxWarp prst="textNoShape">
                <a:avLst/>
              </a:prstTxWarp>
            </a:bodyPr>
            <a:lstStyle/>
            <a:p>
              <a:pPr algn="ctr"/>
              <a:r>
                <a:rPr lang="de-DE" sz="900" b="1" dirty="0">
                  <a:solidFill>
                    <a:schemeClr val="accent2"/>
                  </a:solidFill>
                </a:rPr>
                <a:t>24/7</a:t>
              </a:r>
            </a:p>
          </p:txBody>
        </p:sp>
      </p:grpSp>
    </p:spTree>
    <p:extLst>
      <p:ext uri="{BB962C8B-B14F-4D97-AF65-F5344CB8AC3E}">
        <p14:creationId xmlns:p14="http://schemas.microsoft.com/office/powerpoint/2010/main" val="224921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Gerader Verbinder 1035">
            <a:extLst>
              <a:ext uri="{FF2B5EF4-FFF2-40B4-BE49-F238E27FC236}">
                <a16:creationId xmlns:a16="http://schemas.microsoft.com/office/drawing/2014/main" id="{9F15242B-E188-6158-781E-0A8915AAEFA3}"/>
              </a:ext>
            </a:extLst>
          </p:cNvPr>
          <p:cNvCxnSpPr>
            <a:cxnSpLocks/>
          </p:cNvCxnSpPr>
          <p:nvPr/>
        </p:nvCxnSpPr>
        <p:spPr>
          <a:xfrm>
            <a:off x="6270023" y="5109486"/>
            <a:ext cx="682625"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83770DA6-C27D-B82A-D6B3-5C6BB2E3CF20}"/>
              </a:ext>
            </a:extLst>
          </p:cNvPr>
          <p:cNvCxnSpPr>
            <a:cxnSpLocks/>
          </p:cNvCxnSpPr>
          <p:nvPr/>
        </p:nvCxnSpPr>
        <p:spPr>
          <a:xfrm>
            <a:off x="6270023" y="5609866"/>
            <a:ext cx="682625"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4F3F7C67-0896-B13A-8168-47B8E4E7DB37}"/>
              </a:ext>
            </a:extLst>
          </p:cNvPr>
          <p:cNvCxnSpPr>
            <a:cxnSpLocks/>
          </p:cNvCxnSpPr>
          <p:nvPr/>
        </p:nvCxnSpPr>
        <p:spPr>
          <a:xfrm>
            <a:off x="6270023" y="2626945"/>
            <a:ext cx="670464" cy="3853"/>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B3764027-80C4-BB69-F7AC-17B6BF006FA8}"/>
              </a:ext>
            </a:extLst>
          </p:cNvPr>
          <p:cNvCxnSpPr>
            <a:cxnSpLocks/>
          </p:cNvCxnSpPr>
          <p:nvPr/>
        </p:nvCxnSpPr>
        <p:spPr>
          <a:xfrm>
            <a:off x="6257862" y="3131178"/>
            <a:ext cx="682625"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itel 4">
            <a:extLst>
              <a:ext uri="{FF2B5EF4-FFF2-40B4-BE49-F238E27FC236}">
                <a16:creationId xmlns:a16="http://schemas.microsoft.com/office/drawing/2014/main" id="{18ECCCD3-14F1-4902-9D31-1F3CE6D98E36}"/>
              </a:ext>
            </a:extLst>
          </p:cNvPr>
          <p:cNvSpPr>
            <a:spLocks noGrp="1"/>
          </p:cNvSpPr>
          <p:nvPr>
            <p:ph type="title"/>
          </p:nvPr>
        </p:nvSpPr>
        <p:spPr/>
        <p:txBody>
          <a:bodyPr/>
          <a:lstStyle/>
          <a:p>
            <a:r>
              <a:rPr lang="de-DE" dirty="0"/>
              <a:t>2023+</a:t>
            </a:r>
            <a:br>
              <a:rPr lang="de-DE" dirty="0"/>
            </a:br>
            <a:r>
              <a:rPr lang="de-DE" dirty="0"/>
              <a:t>Multi-Use </a:t>
            </a:r>
            <a:r>
              <a:rPr lang="de-DE" dirty="0" err="1"/>
              <a:t>of</a:t>
            </a:r>
            <a:r>
              <a:rPr lang="de-DE" dirty="0"/>
              <a:t> </a:t>
            </a:r>
            <a:r>
              <a:rPr lang="de-DE" dirty="0" err="1"/>
              <a:t>Battery</a:t>
            </a:r>
            <a:r>
              <a:rPr lang="de-DE" dirty="0"/>
              <a:t> Energy Storage Solution</a:t>
            </a:r>
          </a:p>
        </p:txBody>
      </p:sp>
      <p:grpSp>
        <p:nvGrpSpPr>
          <p:cNvPr id="28" name="Gruppieren 27">
            <a:extLst>
              <a:ext uri="{FF2B5EF4-FFF2-40B4-BE49-F238E27FC236}">
                <a16:creationId xmlns:a16="http://schemas.microsoft.com/office/drawing/2014/main" id="{D0F8B389-BDE5-488B-8470-6C00ACEF8421}"/>
              </a:ext>
            </a:extLst>
          </p:cNvPr>
          <p:cNvGrpSpPr/>
          <p:nvPr/>
        </p:nvGrpSpPr>
        <p:grpSpPr>
          <a:xfrm>
            <a:off x="1172613" y="2640598"/>
            <a:ext cx="3833248" cy="2677996"/>
            <a:chOff x="1794138" y="2785270"/>
            <a:chExt cx="3833248" cy="2677996"/>
          </a:xfrm>
        </p:grpSpPr>
        <p:sp>
          <p:nvSpPr>
            <p:cNvPr id="29" name="Ellipse 28">
              <a:extLst>
                <a:ext uri="{FF2B5EF4-FFF2-40B4-BE49-F238E27FC236}">
                  <a16:creationId xmlns:a16="http://schemas.microsoft.com/office/drawing/2014/main" id="{CCA48502-971E-4E3A-898A-6F5D828E0310}"/>
                </a:ext>
              </a:extLst>
            </p:cNvPr>
            <p:cNvSpPr/>
            <p:nvPr/>
          </p:nvSpPr>
          <p:spPr>
            <a:xfrm>
              <a:off x="1794138" y="3245159"/>
              <a:ext cx="1670188" cy="1736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de-DE" sz="1400">
                  <a:solidFill>
                    <a:schemeClr val="bg1"/>
                  </a:solidFill>
                </a:rPr>
                <a:t>Multiple, </a:t>
              </a:r>
              <a:r>
                <a:rPr lang="de-DE" sz="1400" err="1">
                  <a:solidFill>
                    <a:schemeClr val="bg1"/>
                  </a:solidFill>
                </a:rPr>
                <a:t>stacked</a:t>
              </a:r>
              <a:r>
                <a:rPr lang="de-DE" sz="1400">
                  <a:solidFill>
                    <a:schemeClr val="bg1"/>
                  </a:solidFill>
                </a:rPr>
                <a:t> </a:t>
              </a:r>
              <a:r>
                <a:rPr lang="de-DE" sz="1400" err="1">
                  <a:solidFill>
                    <a:schemeClr val="bg1"/>
                  </a:solidFill>
                </a:rPr>
                <a:t>revenue</a:t>
              </a:r>
              <a:r>
                <a:rPr lang="de-DE" sz="1400">
                  <a:solidFill>
                    <a:schemeClr val="bg1"/>
                  </a:solidFill>
                </a:rPr>
                <a:t> </a:t>
              </a:r>
              <a:r>
                <a:rPr lang="de-DE" sz="1400" err="1">
                  <a:solidFill>
                    <a:schemeClr val="bg1"/>
                  </a:solidFill>
                </a:rPr>
                <a:t>streams</a:t>
              </a:r>
              <a:r>
                <a:rPr lang="de-DE" sz="1400">
                  <a:solidFill>
                    <a:schemeClr val="bg1"/>
                  </a:solidFill>
                </a:rPr>
                <a:t> </a:t>
              </a:r>
              <a:r>
                <a:rPr lang="de-DE" sz="1400" err="1">
                  <a:solidFill>
                    <a:schemeClr val="bg1"/>
                  </a:solidFill>
                </a:rPr>
                <a:t>make</a:t>
              </a:r>
              <a:r>
                <a:rPr lang="de-DE" sz="1400">
                  <a:solidFill>
                    <a:schemeClr val="bg1"/>
                  </a:solidFill>
                </a:rPr>
                <a:t> </a:t>
              </a:r>
              <a:r>
                <a:rPr lang="de-DE" sz="1400" err="1">
                  <a:solidFill>
                    <a:schemeClr val="bg1"/>
                  </a:solidFill>
                </a:rPr>
                <a:t>the</a:t>
              </a:r>
              <a:r>
                <a:rPr lang="de-DE" sz="1400">
                  <a:solidFill>
                    <a:schemeClr val="bg1"/>
                  </a:solidFill>
                </a:rPr>
                <a:t> </a:t>
              </a:r>
              <a:r>
                <a:rPr lang="de-DE" sz="1400" err="1">
                  <a:solidFill>
                    <a:schemeClr val="bg1"/>
                  </a:solidFill>
                </a:rPr>
                <a:t>business</a:t>
              </a:r>
              <a:r>
                <a:rPr lang="de-DE" sz="1400">
                  <a:solidFill>
                    <a:schemeClr val="bg1"/>
                  </a:solidFill>
                </a:rPr>
                <a:t> </a:t>
              </a:r>
              <a:r>
                <a:rPr lang="de-DE" sz="1400" err="1">
                  <a:solidFill>
                    <a:schemeClr val="bg1"/>
                  </a:solidFill>
                </a:rPr>
                <a:t>case</a:t>
              </a:r>
              <a:r>
                <a:rPr lang="de-DE" sz="1400">
                  <a:solidFill>
                    <a:schemeClr val="bg1"/>
                  </a:solidFill>
                </a:rPr>
                <a:t> </a:t>
              </a:r>
              <a:r>
                <a:rPr lang="de-DE" sz="1400" err="1">
                  <a:solidFill>
                    <a:schemeClr val="bg1"/>
                  </a:solidFill>
                </a:rPr>
                <a:t>more</a:t>
              </a:r>
              <a:r>
                <a:rPr lang="de-DE" sz="1400">
                  <a:solidFill>
                    <a:schemeClr val="bg1"/>
                  </a:solidFill>
                </a:rPr>
                <a:t> </a:t>
              </a:r>
              <a:r>
                <a:rPr lang="de-DE" sz="1400" err="1">
                  <a:solidFill>
                    <a:schemeClr val="bg1"/>
                  </a:solidFill>
                </a:rPr>
                <a:t>attractive</a:t>
              </a:r>
              <a:endParaRPr lang="de-DE" sz="1400">
                <a:solidFill>
                  <a:schemeClr val="bg1"/>
                </a:solidFill>
              </a:endParaRPr>
            </a:p>
          </p:txBody>
        </p:sp>
        <p:sp>
          <p:nvSpPr>
            <p:cNvPr id="30" name="Ellipse 29">
              <a:extLst>
                <a:ext uri="{FF2B5EF4-FFF2-40B4-BE49-F238E27FC236}">
                  <a16:creationId xmlns:a16="http://schemas.microsoft.com/office/drawing/2014/main" id="{73224E87-CBFA-49AF-A211-24A6A6C25226}"/>
                </a:ext>
              </a:extLst>
            </p:cNvPr>
            <p:cNvSpPr/>
            <p:nvPr/>
          </p:nvSpPr>
          <p:spPr>
            <a:xfrm>
              <a:off x="3493543" y="2785270"/>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a:solidFill>
                    <a:schemeClr val="bg1"/>
                  </a:solidFill>
                  <a:latin typeface="+mj-lt"/>
                </a:rPr>
                <a:t>1</a:t>
              </a:r>
            </a:p>
          </p:txBody>
        </p:sp>
        <p:sp>
          <p:nvSpPr>
            <p:cNvPr id="31" name="Ellipse 30">
              <a:extLst>
                <a:ext uri="{FF2B5EF4-FFF2-40B4-BE49-F238E27FC236}">
                  <a16:creationId xmlns:a16="http://schemas.microsoft.com/office/drawing/2014/main" id="{412B754B-03B9-495C-AC7E-C0D6D626F299}"/>
                </a:ext>
              </a:extLst>
            </p:cNvPr>
            <p:cNvSpPr/>
            <p:nvPr/>
          </p:nvSpPr>
          <p:spPr>
            <a:xfrm>
              <a:off x="3941957" y="3455621"/>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a:solidFill>
                    <a:schemeClr val="bg1"/>
                  </a:solidFill>
                  <a:latin typeface="+mj-lt"/>
                </a:rPr>
                <a:t>2</a:t>
              </a:r>
            </a:p>
          </p:txBody>
        </p:sp>
        <p:sp>
          <p:nvSpPr>
            <p:cNvPr id="32" name="Ellipse 31">
              <a:extLst>
                <a:ext uri="{FF2B5EF4-FFF2-40B4-BE49-F238E27FC236}">
                  <a16:creationId xmlns:a16="http://schemas.microsoft.com/office/drawing/2014/main" id="{E0F9F757-3F23-448E-9ED2-926121E2A159}"/>
                </a:ext>
              </a:extLst>
            </p:cNvPr>
            <p:cNvSpPr/>
            <p:nvPr/>
          </p:nvSpPr>
          <p:spPr>
            <a:xfrm>
              <a:off x="3945332" y="4317220"/>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a:solidFill>
                    <a:schemeClr val="bg1"/>
                  </a:solidFill>
                  <a:latin typeface="+mj-lt"/>
                </a:rPr>
                <a:t>3</a:t>
              </a:r>
            </a:p>
          </p:txBody>
        </p:sp>
        <p:sp>
          <p:nvSpPr>
            <p:cNvPr id="33" name="Ellipse 32">
              <a:extLst>
                <a:ext uri="{FF2B5EF4-FFF2-40B4-BE49-F238E27FC236}">
                  <a16:creationId xmlns:a16="http://schemas.microsoft.com/office/drawing/2014/main" id="{AC295109-ABE3-4AD2-BFDD-240ECDE40B2C}"/>
                </a:ext>
              </a:extLst>
            </p:cNvPr>
            <p:cNvSpPr/>
            <p:nvPr/>
          </p:nvSpPr>
          <p:spPr>
            <a:xfrm>
              <a:off x="3493543" y="5038390"/>
              <a:ext cx="424876" cy="4248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de-DE" sz="2000">
                  <a:solidFill>
                    <a:schemeClr val="bg1"/>
                  </a:solidFill>
                  <a:latin typeface="+mj-lt"/>
                </a:rPr>
                <a:t>4</a:t>
              </a:r>
            </a:p>
          </p:txBody>
        </p:sp>
        <p:cxnSp>
          <p:nvCxnSpPr>
            <p:cNvPr id="34" name="Gerade Verbindung mit Pfeil 33">
              <a:extLst>
                <a:ext uri="{FF2B5EF4-FFF2-40B4-BE49-F238E27FC236}">
                  <a16:creationId xmlns:a16="http://schemas.microsoft.com/office/drawing/2014/main" id="{CA7D6DC2-B05B-45A2-ABA9-D99F3188FAD8}"/>
                </a:ext>
              </a:extLst>
            </p:cNvPr>
            <p:cNvCxnSpPr>
              <a:cxnSpLocks/>
            </p:cNvCxnSpPr>
            <p:nvPr/>
          </p:nvCxnSpPr>
          <p:spPr>
            <a:xfrm flipV="1">
              <a:off x="3295854" y="3210146"/>
              <a:ext cx="197689" cy="230285"/>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16B16774-A0B1-48B7-9BB8-297866A583D4}"/>
                </a:ext>
              </a:extLst>
            </p:cNvPr>
            <p:cNvCxnSpPr>
              <a:cxnSpLocks/>
            </p:cNvCxnSpPr>
            <p:nvPr/>
          </p:nvCxnSpPr>
          <p:spPr>
            <a:xfrm flipV="1">
              <a:off x="3538264" y="3778186"/>
              <a:ext cx="303773" cy="91373"/>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AF5A3DA2-EE13-41EF-8495-09B9A0DA4AE2}"/>
                </a:ext>
              </a:extLst>
            </p:cNvPr>
            <p:cNvCxnSpPr>
              <a:cxnSpLocks/>
            </p:cNvCxnSpPr>
            <p:nvPr/>
          </p:nvCxnSpPr>
          <p:spPr>
            <a:xfrm>
              <a:off x="3546723" y="4363272"/>
              <a:ext cx="295314" cy="70628"/>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91BE8848-88A6-4F73-8681-0D8D4E44652E}"/>
                </a:ext>
              </a:extLst>
            </p:cNvPr>
            <p:cNvCxnSpPr>
              <a:cxnSpLocks/>
            </p:cNvCxnSpPr>
            <p:nvPr/>
          </p:nvCxnSpPr>
          <p:spPr>
            <a:xfrm>
              <a:off x="3294442" y="4790652"/>
              <a:ext cx="199101" cy="226257"/>
            </a:xfrm>
            <a:prstGeom prst="straightConnector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C4980D3F-C6DC-43D0-A81D-88BE4EAB56D0}"/>
                </a:ext>
              </a:extLst>
            </p:cNvPr>
            <p:cNvSpPr txBox="1"/>
            <p:nvPr/>
          </p:nvSpPr>
          <p:spPr>
            <a:xfrm>
              <a:off x="4046561" y="2813042"/>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a:t>Energy Arbitrage</a:t>
              </a:r>
            </a:p>
          </p:txBody>
        </p:sp>
        <p:sp>
          <p:nvSpPr>
            <p:cNvPr id="39" name="Textfeld 38">
              <a:extLst>
                <a:ext uri="{FF2B5EF4-FFF2-40B4-BE49-F238E27FC236}">
                  <a16:creationId xmlns:a16="http://schemas.microsoft.com/office/drawing/2014/main" id="{8DB3FC03-1AFC-4143-BF7E-831B226C077D}"/>
                </a:ext>
              </a:extLst>
            </p:cNvPr>
            <p:cNvSpPr txBox="1"/>
            <p:nvPr/>
          </p:nvSpPr>
          <p:spPr>
            <a:xfrm>
              <a:off x="4473503" y="3490961"/>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err="1"/>
                <a:t>Frequency</a:t>
              </a:r>
              <a:r>
                <a:rPr lang="de-DE" sz="1200" b="1"/>
                <a:t> Control</a:t>
              </a:r>
            </a:p>
          </p:txBody>
        </p:sp>
        <p:sp>
          <p:nvSpPr>
            <p:cNvPr id="40" name="Textfeld 39">
              <a:extLst>
                <a:ext uri="{FF2B5EF4-FFF2-40B4-BE49-F238E27FC236}">
                  <a16:creationId xmlns:a16="http://schemas.microsoft.com/office/drawing/2014/main" id="{A2524CE8-1DEA-4A0B-AEB0-A8B354289DF4}"/>
                </a:ext>
              </a:extLst>
            </p:cNvPr>
            <p:cNvSpPr txBox="1"/>
            <p:nvPr/>
          </p:nvSpPr>
          <p:spPr>
            <a:xfrm>
              <a:off x="4473503" y="4250526"/>
              <a:ext cx="1153883" cy="615553"/>
            </a:xfrm>
            <a:prstGeom prst="rect">
              <a:avLst/>
            </a:prstGeom>
            <a:noFill/>
          </p:spPr>
          <p:txBody>
            <a:bodyPr wrap="square" lIns="0" tIns="0" rIns="0" bIns="0" rtlCol="0">
              <a:spAutoFit/>
            </a:bodyPr>
            <a:lstStyle/>
            <a:p>
              <a:pPr algn="l">
                <a:lnSpc>
                  <a:spcPts val="1200"/>
                </a:lnSpc>
                <a:buClr>
                  <a:schemeClr val="accent2"/>
                </a:buClr>
              </a:pPr>
              <a:r>
                <a:rPr lang="de-DE" sz="1200" b="1" err="1"/>
                <a:t>Stability</a:t>
              </a:r>
              <a:r>
                <a:rPr lang="de-DE" sz="1200" b="1"/>
                <a:t> Service</a:t>
              </a:r>
            </a:p>
            <a:p>
              <a:pPr algn="l">
                <a:lnSpc>
                  <a:spcPts val="1200"/>
                </a:lnSpc>
                <a:buClr>
                  <a:schemeClr val="accent2"/>
                </a:buClr>
              </a:pPr>
              <a:r>
                <a:rPr lang="de-DE" sz="1200"/>
                <a:t>Inertia</a:t>
              </a:r>
            </a:p>
            <a:p>
              <a:pPr algn="l">
                <a:lnSpc>
                  <a:spcPts val="1200"/>
                </a:lnSpc>
                <a:buClr>
                  <a:schemeClr val="accent2"/>
                </a:buClr>
              </a:pPr>
              <a:r>
                <a:rPr lang="de-DE" sz="1200"/>
                <a:t>Short-</a:t>
              </a:r>
              <a:r>
                <a:rPr lang="de-DE" sz="1200" err="1"/>
                <a:t>circuit</a:t>
              </a:r>
              <a:r>
                <a:rPr lang="de-DE" sz="1200"/>
                <a:t> </a:t>
              </a:r>
              <a:r>
                <a:rPr lang="de-DE" sz="1200" err="1"/>
                <a:t>level</a:t>
              </a:r>
              <a:endParaRPr lang="de-DE" sz="1200"/>
            </a:p>
            <a:p>
              <a:pPr algn="l">
                <a:lnSpc>
                  <a:spcPts val="1200"/>
                </a:lnSpc>
                <a:buClr>
                  <a:schemeClr val="accent2"/>
                </a:buClr>
              </a:pPr>
              <a:r>
                <a:rPr lang="de-DE" sz="1200"/>
                <a:t>System </a:t>
              </a:r>
              <a:r>
                <a:rPr lang="de-DE" sz="1200" err="1"/>
                <a:t>strength</a:t>
              </a:r>
              <a:endParaRPr lang="de-DE" sz="1200"/>
            </a:p>
          </p:txBody>
        </p:sp>
        <p:sp>
          <p:nvSpPr>
            <p:cNvPr id="41" name="Textfeld 40">
              <a:extLst>
                <a:ext uri="{FF2B5EF4-FFF2-40B4-BE49-F238E27FC236}">
                  <a16:creationId xmlns:a16="http://schemas.microsoft.com/office/drawing/2014/main" id="{7497E414-A00A-4C69-A964-0CA18F71BFBD}"/>
                </a:ext>
              </a:extLst>
            </p:cNvPr>
            <p:cNvSpPr txBox="1"/>
            <p:nvPr/>
          </p:nvSpPr>
          <p:spPr>
            <a:xfrm>
              <a:off x="4026961" y="5093934"/>
              <a:ext cx="893084" cy="369332"/>
            </a:xfrm>
            <a:prstGeom prst="rect">
              <a:avLst/>
            </a:prstGeom>
            <a:noFill/>
          </p:spPr>
          <p:txBody>
            <a:bodyPr wrap="square" lIns="0" tIns="0" rIns="0" bIns="0" rtlCol="0">
              <a:spAutoFit/>
            </a:bodyPr>
            <a:lstStyle/>
            <a:p>
              <a:pPr algn="l">
                <a:spcAft>
                  <a:spcPts val="600"/>
                </a:spcAft>
                <a:buClr>
                  <a:schemeClr val="accent2"/>
                </a:buClr>
              </a:pPr>
              <a:r>
                <a:rPr lang="de-DE" sz="1200" b="1"/>
                <a:t>System Restoration</a:t>
              </a:r>
            </a:p>
          </p:txBody>
        </p:sp>
      </p:grpSp>
      <p:sp>
        <p:nvSpPr>
          <p:cNvPr id="42" name="Ellipse 41">
            <a:extLst>
              <a:ext uri="{FF2B5EF4-FFF2-40B4-BE49-F238E27FC236}">
                <a16:creationId xmlns:a16="http://schemas.microsoft.com/office/drawing/2014/main" id="{C46FEEA3-DB78-448E-8EA7-9E48EDB322B5}"/>
              </a:ext>
            </a:extLst>
          </p:cNvPr>
          <p:cNvSpPr/>
          <p:nvPr/>
        </p:nvSpPr>
        <p:spPr>
          <a:xfrm>
            <a:off x="3166092" y="3881040"/>
            <a:ext cx="2412459" cy="104801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59" name="Textfeld 58">
            <a:extLst>
              <a:ext uri="{FF2B5EF4-FFF2-40B4-BE49-F238E27FC236}">
                <a16:creationId xmlns:a16="http://schemas.microsoft.com/office/drawing/2014/main" id="{CA3CA986-2874-9389-F012-A6A64BD698DB}"/>
              </a:ext>
            </a:extLst>
          </p:cNvPr>
          <p:cNvSpPr txBox="1"/>
          <p:nvPr/>
        </p:nvSpPr>
        <p:spPr>
          <a:xfrm>
            <a:off x="7395996" y="4102776"/>
            <a:ext cx="1835606" cy="531996"/>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2236733"/>
                      <a:gd name="connsiteY0" fmla="*/ 0 h 531996"/>
                      <a:gd name="connsiteX1" fmla="*/ 536816 w 2236733"/>
                      <a:gd name="connsiteY1" fmla="*/ 0 h 531996"/>
                      <a:gd name="connsiteX2" fmla="*/ 1028897 w 2236733"/>
                      <a:gd name="connsiteY2" fmla="*/ 0 h 531996"/>
                      <a:gd name="connsiteX3" fmla="*/ 1632815 w 2236733"/>
                      <a:gd name="connsiteY3" fmla="*/ 0 h 531996"/>
                      <a:gd name="connsiteX4" fmla="*/ 2236733 w 2236733"/>
                      <a:gd name="connsiteY4" fmla="*/ 0 h 531996"/>
                      <a:gd name="connsiteX5" fmla="*/ 2236733 w 2236733"/>
                      <a:gd name="connsiteY5" fmla="*/ 531996 h 531996"/>
                      <a:gd name="connsiteX6" fmla="*/ 1722284 w 2236733"/>
                      <a:gd name="connsiteY6" fmla="*/ 531996 h 531996"/>
                      <a:gd name="connsiteX7" fmla="*/ 1207836 w 2236733"/>
                      <a:gd name="connsiteY7" fmla="*/ 531996 h 531996"/>
                      <a:gd name="connsiteX8" fmla="*/ 603918 w 2236733"/>
                      <a:gd name="connsiteY8" fmla="*/ 531996 h 531996"/>
                      <a:gd name="connsiteX9" fmla="*/ 0 w 2236733"/>
                      <a:gd name="connsiteY9" fmla="*/ 531996 h 531996"/>
                      <a:gd name="connsiteX10" fmla="*/ 0 w 2236733"/>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33" h="531996" extrusionOk="0">
                        <a:moveTo>
                          <a:pt x="0" y="0"/>
                        </a:moveTo>
                        <a:cubicBezTo>
                          <a:pt x="234196" y="21629"/>
                          <a:pt x="426222" y="-1540"/>
                          <a:pt x="536816" y="0"/>
                        </a:cubicBezTo>
                        <a:cubicBezTo>
                          <a:pt x="647410" y="1540"/>
                          <a:pt x="834645" y="6891"/>
                          <a:pt x="1028897" y="0"/>
                        </a:cubicBezTo>
                        <a:cubicBezTo>
                          <a:pt x="1223149" y="-6891"/>
                          <a:pt x="1468029" y="5188"/>
                          <a:pt x="1632815" y="0"/>
                        </a:cubicBezTo>
                        <a:cubicBezTo>
                          <a:pt x="1797601" y="-5188"/>
                          <a:pt x="1975981" y="-29732"/>
                          <a:pt x="2236733" y="0"/>
                        </a:cubicBezTo>
                        <a:cubicBezTo>
                          <a:pt x="2237613" y="204799"/>
                          <a:pt x="2247151" y="276239"/>
                          <a:pt x="2236733" y="531996"/>
                        </a:cubicBezTo>
                        <a:cubicBezTo>
                          <a:pt x="2050586" y="551208"/>
                          <a:pt x="1921921" y="546863"/>
                          <a:pt x="1722284" y="531996"/>
                        </a:cubicBezTo>
                        <a:cubicBezTo>
                          <a:pt x="1522647" y="517129"/>
                          <a:pt x="1381660" y="530991"/>
                          <a:pt x="1207836" y="531996"/>
                        </a:cubicBezTo>
                        <a:cubicBezTo>
                          <a:pt x="1034012" y="533001"/>
                          <a:pt x="853226" y="527583"/>
                          <a:pt x="603918" y="531996"/>
                        </a:cubicBezTo>
                        <a:cubicBezTo>
                          <a:pt x="354610" y="536409"/>
                          <a:pt x="277883" y="525586"/>
                          <a:pt x="0" y="531996"/>
                        </a:cubicBezTo>
                        <a:cubicBezTo>
                          <a:pt x="23087" y="326749"/>
                          <a:pt x="4592" y="218836"/>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r>
              <a:rPr lang="de-DE" sz="1400"/>
              <a:t>Firm power </a:t>
            </a:r>
            <a:r>
              <a:rPr lang="de-DE" sz="1400" err="1"/>
              <a:t>reserve</a:t>
            </a:r>
            <a:r>
              <a:rPr lang="de-DE" sz="1400"/>
              <a:t> </a:t>
            </a:r>
            <a:r>
              <a:rPr lang="de-DE" sz="1400" err="1"/>
              <a:t>for</a:t>
            </a:r>
            <a:r>
              <a:rPr lang="de-DE" sz="1400"/>
              <a:t> </a:t>
            </a:r>
            <a:r>
              <a:rPr lang="de-DE" sz="1400" err="1"/>
              <a:t>guaranteed</a:t>
            </a:r>
            <a:r>
              <a:rPr lang="de-DE" sz="1400"/>
              <a:t> </a:t>
            </a:r>
            <a:r>
              <a:rPr lang="de-DE" sz="1400" err="1"/>
              <a:t>inertia</a:t>
            </a:r>
            <a:r>
              <a:rPr lang="de-DE" sz="1400"/>
              <a:t> power</a:t>
            </a:r>
          </a:p>
        </p:txBody>
      </p:sp>
      <p:sp>
        <p:nvSpPr>
          <p:cNvPr id="60" name="Textfeld 59">
            <a:extLst>
              <a:ext uri="{FF2B5EF4-FFF2-40B4-BE49-F238E27FC236}">
                <a16:creationId xmlns:a16="http://schemas.microsoft.com/office/drawing/2014/main" id="{06C967A1-F234-429D-CB5B-F811EBE04534}"/>
              </a:ext>
            </a:extLst>
          </p:cNvPr>
          <p:cNvSpPr txBox="1"/>
          <p:nvPr/>
        </p:nvSpPr>
        <p:spPr>
          <a:xfrm>
            <a:off x="7402169" y="3082435"/>
            <a:ext cx="2264175" cy="531996"/>
          </a:xfrm>
          <a:prstGeom prst="rect">
            <a:avLst/>
          </a:prstGeom>
          <a:noFill/>
          <a:ln w="28575">
            <a:solidFill>
              <a:schemeClr val="accent1"/>
            </a:solidFill>
            <a:extLst>
              <a:ext uri="{C807C97D-BFC1-408E-A445-0C87EB9F89A2}">
                <ask:lineSketchStyleProps xmlns:ask="http://schemas.microsoft.com/office/drawing/2018/sketchyshapes" sd="981765707">
                  <a:custGeom>
                    <a:avLst/>
                    <a:gdLst>
                      <a:gd name="connsiteX0" fmla="*/ 0 w 2264175"/>
                      <a:gd name="connsiteY0" fmla="*/ 0 h 531996"/>
                      <a:gd name="connsiteX1" fmla="*/ 611327 w 2264175"/>
                      <a:gd name="connsiteY1" fmla="*/ 0 h 531996"/>
                      <a:gd name="connsiteX2" fmla="*/ 1177371 w 2264175"/>
                      <a:gd name="connsiteY2" fmla="*/ 0 h 531996"/>
                      <a:gd name="connsiteX3" fmla="*/ 1698131 w 2264175"/>
                      <a:gd name="connsiteY3" fmla="*/ 0 h 531996"/>
                      <a:gd name="connsiteX4" fmla="*/ 2264175 w 2264175"/>
                      <a:gd name="connsiteY4" fmla="*/ 0 h 531996"/>
                      <a:gd name="connsiteX5" fmla="*/ 2264175 w 2264175"/>
                      <a:gd name="connsiteY5" fmla="*/ 531996 h 531996"/>
                      <a:gd name="connsiteX6" fmla="*/ 1698131 w 2264175"/>
                      <a:gd name="connsiteY6" fmla="*/ 531996 h 531996"/>
                      <a:gd name="connsiteX7" fmla="*/ 1109446 w 2264175"/>
                      <a:gd name="connsiteY7" fmla="*/ 531996 h 531996"/>
                      <a:gd name="connsiteX8" fmla="*/ 520760 w 2264175"/>
                      <a:gd name="connsiteY8" fmla="*/ 531996 h 531996"/>
                      <a:gd name="connsiteX9" fmla="*/ 0 w 2264175"/>
                      <a:gd name="connsiteY9" fmla="*/ 531996 h 531996"/>
                      <a:gd name="connsiteX10" fmla="*/ 0 w 2264175"/>
                      <a:gd name="connsiteY10" fmla="*/ 0 h 5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4175" h="531996" extrusionOk="0">
                        <a:moveTo>
                          <a:pt x="0" y="0"/>
                        </a:moveTo>
                        <a:cubicBezTo>
                          <a:pt x="269962" y="-13090"/>
                          <a:pt x="354969" y="-9861"/>
                          <a:pt x="611327" y="0"/>
                        </a:cubicBezTo>
                        <a:cubicBezTo>
                          <a:pt x="867685" y="9861"/>
                          <a:pt x="911454" y="10906"/>
                          <a:pt x="1177371" y="0"/>
                        </a:cubicBezTo>
                        <a:cubicBezTo>
                          <a:pt x="1443288" y="-10906"/>
                          <a:pt x="1499209" y="1877"/>
                          <a:pt x="1698131" y="0"/>
                        </a:cubicBezTo>
                        <a:cubicBezTo>
                          <a:pt x="1897053" y="-1877"/>
                          <a:pt x="2091343" y="-21520"/>
                          <a:pt x="2264175" y="0"/>
                        </a:cubicBezTo>
                        <a:cubicBezTo>
                          <a:pt x="2266153" y="192255"/>
                          <a:pt x="2252453" y="331137"/>
                          <a:pt x="2264175" y="531996"/>
                        </a:cubicBezTo>
                        <a:cubicBezTo>
                          <a:pt x="2136369" y="534990"/>
                          <a:pt x="1952319" y="505379"/>
                          <a:pt x="1698131" y="531996"/>
                        </a:cubicBezTo>
                        <a:cubicBezTo>
                          <a:pt x="1443943" y="558613"/>
                          <a:pt x="1381586" y="507845"/>
                          <a:pt x="1109446" y="531996"/>
                        </a:cubicBezTo>
                        <a:cubicBezTo>
                          <a:pt x="837306" y="556147"/>
                          <a:pt x="796895" y="558927"/>
                          <a:pt x="520760" y="531996"/>
                        </a:cubicBezTo>
                        <a:cubicBezTo>
                          <a:pt x="244625" y="505065"/>
                          <a:pt x="224673" y="551854"/>
                          <a:pt x="0" y="531996"/>
                        </a:cubicBezTo>
                        <a:cubicBezTo>
                          <a:pt x="-13723" y="344368"/>
                          <a:pt x="-17816" y="231090"/>
                          <a:pt x="0" y="0"/>
                        </a:cubicBezTo>
                        <a:close/>
                      </a:path>
                    </a:pathLst>
                  </a:custGeom>
                  <ask:type>
                    <ask:lineSketchNone/>
                  </ask:type>
                </ask:lineSketchStyleProps>
              </a:ext>
            </a:extLst>
          </a:ln>
        </p:spPr>
        <p:txBody>
          <a:bodyPr wrap="square" lIns="36000" tIns="36000" rIns="36000" bIns="36000" rtlCol="0">
            <a:spAutoFit/>
          </a:bodyPr>
          <a:lstStyle/>
          <a:p>
            <a:pPr algn="l">
              <a:lnSpc>
                <a:spcPct val="110000"/>
              </a:lnSpc>
              <a:spcAft>
                <a:spcPts val="600"/>
              </a:spcAft>
              <a:buClr>
                <a:schemeClr val="accent2"/>
              </a:buClr>
            </a:pPr>
            <a:r>
              <a:rPr lang="de-DE" sz="1400" err="1"/>
              <a:t>Rated</a:t>
            </a:r>
            <a:r>
              <a:rPr lang="de-DE" sz="1400"/>
              <a:t> power </a:t>
            </a:r>
            <a:r>
              <a:rPr lang="de-DE" sz="1400" err="1"/>
              <a:t>for</a:t>
            </a:r>
            <a:r>
              <a:rPr lang="de-DE" sz="1400"/>
              <a:t> Arbitrage </a:t>
            </a:r>
            <a:r>
              <a:rPr lang="de-DE" sz="1400" err="1"/>
              <a:t>or</a:t>
            </a:r>
            <a:r>
              <a:rPr lang="de-DE" sz="1400"/>
              <a:t> </a:t>
            </a:r>
            <a:r>
              <a:rPr lang="de-DE" sz="1400" err="1"/>
              <a:t>Frequency</a:t>
            </a:r>
            <a:r>
              <a:rPr lang="de-DE" sz="1400"/>
              <a:t> </a:t>
            </a:r>
            <a:r>
              <a:rPr lang="de-DE" sz="1400" err="1"/>
              <a:t>control</a:t>
            </a:r>
            <a:endParaRPr lang="de-DE" sz="1400"/>
          </a:p>
        </p:txBody>
      </p:sp>
      <p:cxnSp>
        <p:nvCxnSpPr>
          <p:cNvPr id="3" name="Gerade Verbindung mit Pfeil 2">
            <a:extLst>
              <a:ext uri="{FF2B5EF4-FFF2-40B4-BE49-F238E27FC236}">
                <a16:creationId xmlns:a16="http://schemas.microsoft.com/office/drawing/2014/main" id="{62AB1847-FC0F-DA2B-0E90-07893B12D647}"/>
              </a:ext>
            </a:extLst>
          </p:cNvPr>
          <p:cNvCxnSpPr>
            <a:cxnSpLocks/>
          </p:cNvCxnSpPr>
          <p:nvPr/>
        </p:nvCxnSpPr>
        <p:spPr>
          <a:xfrm flipV="1">
            <a:off x="6563685" y="2143718"/>
            <a:ext cx="0" cy="3800419"/>
          </a:xfrm>
          <a:prstGeom prst="straightConnector1">
            <a:avLst/>
          </a:prstGeom>
          <a:ln w="3810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0F6791A-40D7-BCF9-A653-02A59002CC35}"/>
              </a:ext>
            </a:extLst>
          </p:cNvPr>
          <p:cNvCxnSpPr>
            <a:cxnSpLocks/>
          </p:cNvCxnSpPr>
          <p:nvPr/>
        </p:nvCxnSpPr>
        <p:spPr>
          <a:xfrm>
            <a:off x="6257862" y="4086758"/>
            <a:ext cx="682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63E74F7B-415A-B123-8011-C8684A4CA03F}"/>
              </a:ext>
            </a:extLst>
          </p:cNvPr>
          <p:cNvSpPr/>
          <p:nvPr/>
        </p:nvSpPr>
        <p:spPr>
          <a:xfrm>
            <a:off x="6424214" y="3135441"/>
            <a:ext cx="385099" cy="1960020"/>
          </a:xfrm>
          <a:prstGeom prst="rect">
            <a:avLst/>
          </a:prstGeom>
          <a:solidFill>
            <a:schemeClr val="accent1">
              <a:lumMod val="20000"/>
              <a:lumOff val="80000"/>
              <a:alpha val="32000"/>
            </a:schemeClr>
          </a:solidFill>
          <a:ln w="38100" cap="rnd">
            <a:solidFill>
              <a:schemeClr val="accent1"/>
            </a:solidFill>
            <a:bevel/>
            <a:extLst>
              <a:ext uri="{C807C97D-BFC1-408E-A445-0C87EB9F89A2}">
                <ask:lineSketchStyleProps xmlns:ask="http://schemas.microsoft.com/office/drawing/2018/sketchyshapes" sd="981765707">
                  <a:custGeom>
                    <a:avLst/>
                    <a:gdLst>
                      <a:gd name="connsiteX0" fmla="*/ 0 w 385099"/>
                      <a:gd name="connsiteY0" fmla="*/ 0 h 1960020"/>
                      <a:gd name="connsiteX1" fmla="*/ 385099 w 385099"/>
                      <a:gd name="connsiteY1" fmla="*/ 0 h 1960020"/>
                      <a:gd name="connsiteX2" fmla="*/ 385099 w 385099"/>
                      <a:gd name="connsiteY2" fmla="*/ 633740 h 1960020"/>
                      <a:gd name="connsiteX3" fmla="*/ 385099 w 385099"/>
                      <a:gd name="connsiteY3" fmla="*/ 1247879 h 1960020"/>
                      <a:gd name="connsiteX4" fmla="*/ 385099 w 385099"/>
                      <a:gd name="connsiteY4" fmla="*/ 1960020 h 1960020"/>
                      <a:gd name="connsiteX5" fmla="*/ 0 w 385099"/>
                      <a:gd name="connsiteY5" fmla="*/ 1960020 h 1960020"/>
                      <a:gd name="connsiteX6" fmla="*/ 0 w 385099"/>
                      <a:gd name="connsiteY6" fmla="*/ 1267480 h 1960020"/>
                      <a:gd name="connsiteX7" fmla="*/ 0 w 385099"/>
                      <a:gd name="connsiteY7" fmla="*/ 633740 h 1960020"/>
                      <a:gd name="connsiteX8" fmla="*/ 0 w 385099"/>
                      <a:gd name="connsiteY8" fmla="*/ 0 h 19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960020" fill="none" extrusionOk="0">
                        <a:moveTo>
                          <a:pt x="0" y="0"/>
                        </a:moveTo>
                        <a:cubicBezTo>
                          <a:pt x="159381" y="18031"/>
                          <a:pt x="305101" y="-558"/>
                          <a:pt x="385099" y="0"/>
                        </a:cubicBezTo>
                        <a:cubicBezTo>
                          <a:pt x="384974" y="294585"/>
                          <a:pt x="415205" y="431706"/>
                          <a:pt x="385099" y="633740"/>
                        </a:cubicBezTo>
                        <a:cubicBezTo>
                          <a:pt x="354993" y="835774"/>
                          <a:pt x="399181" y="1031262"/>
                          <a:pt x="385099" y="1247879"/>
                        </a:cubicBezTo>
                        <a:cubicBezTo>
                          <a:pt x="371017" y="1464496"/>
                          <a:pt x="388538" y="1635707"/>
                          <a:pt x="385099" y="1960020"/>
                        </a:cubicBezTo>
                        <a:cubicBezTo>
                          <a:pt x="250958" y="1963230"/>
                          <a:pt x="100678" y="1962800"/>
                          <a:pt x="0" y="1960020"/>
                        </a:cubicBezTo>
                        <a:cubicBezTo>
                          <a:pt x="13186" y="1643038"/>
                          <a:pt x="-31164" y="1410685"/>
                          <a:pt x="0" y="1267480"/>
                        </a:cubicBezTo>
                        <a:cubicBezTo>
                          <a:pt x="31164" y="1124275"/>
                          <a:pt x="-6045" y="788820"/>
                          <a:pt x="0" y="633740"/>
                        </a:cubicBezTo>
                        <a:cubicBezTo>
                          <a:pt x="6045" y="478660"/>
                          <a:pt x="-31484" y="315389"/>
                          <a:pt x="0" y="0"/>
                        </a:cubicBezTo>
                        <a:close/>
                      </a:path>
                      <a:path w="385099" h="1960020" stroke="0" extrusionOk="0">
                        <a:moveTo>
                          <a:pt x="0" y="0"/>
                        </a:moveTo>
                        <a:cubicBezTo>
                          <a:pt x="123779" y="-7401"/>
                          <a:pt x="205278" y="14481"/>
                          <a:pt x="385099" y="0"/>
                        </a:cubicBezTo>
                        <a:cubicBezTo>
                          <a:pt x="396876" y="280750"/>
                          <a:pt x="375083" y="424565"/>
                          <a:pt x="385099" y="653340"/>
                        </a:cubicBezTo>
                        <a:cubicBezTo>
                          <a:pt x="395115" y="882115"/>
                          <a:pt x="384111" y="1103681"/>
                          <a:pt x="385099" y="1345880"/>
                        </a:cubicBezTo>
                        <a:cubicBezTo>
                          <a:pt x="386087" y="1588079"/>
                          <a:pt x="411335" y="1822238"/>
                          <a:pt x="385099" y="1960020"/>
                        </a:cubicBezTo>
                        <a:cubicBezTo>
                          <a:pt x="217163" y="1940958"/>
                          <a:pt x="181777" y="1944557"/>
                          <a:pt x="0" y="1960020"/>
                        </a:cubicBezTo>
                        <a:cubicBezTo>
                          <a:pt x="8804" y="1719871"/>
                          <a:pt x="-5341" y="1587521"/>
                          <a:pt x="0" y="1345880"/>
                        </a:cubicBezTo>
                        <a:cubicBezTo>
                          <a:pt x="5341" y="1104239"/>
                          <a:pt x="-25903" y="989938"/>
                          <a:pt x="0" y="692540"/>
                        </a:cubicBezTo>
                        <a:cubicBezTo>
                          <a:pt x="25903" y="395142"/>
                          <a:pt x="-11527" y="30788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61" name="Textfeld 60">
            <a:extLst>
              <a:ext uri="{FF2B5EF4-FFF2-40B4-BE49-F238E27FC236}">
                <a16:creationId xmlns:a16="http://schemas.microsoft.com/office/drawing/2014/main" id="{E53D0CC6-644A-1782-F39E-37B32B60432F}"/>
              </a:ext>
            </a:extLst>
          </p:cNvPr>
          <p:cNvSpPr txBox="1"/>
          <p:nvPr/>
        </p:nvSpPr>
        <p:spPr>
          <a:xfrm>
            <a:off x="6052310" y="3960605"/>
            <a:ext cx="99386" cy="222305"/>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1400">
                <a:solidFill>
                  <a:schemeClr val="accent6">
                    <a:lumMod val="50000"/>
                  </a:schemeClr>
                </a:solidFill>
              </a:rPr>
              <a:t>0</a:t>
            </a:r>
            <a:endParaRPr lang="de-DE" sz="1000">
              <a:solidFill>
                <a:schemeClr val="accent6">
                  <a:lumMod val="50000"/>
                </a:schemeClr>
              </a:solidFill>
            </a:endParaRPr>
          </a:p>
        </p:txBody>
      </p:sp>
      <p:sp>
        <p:nvSpPr>
          <p:cNvPr id="1024" name="Rechteck 1023">
            <a:extLst>
              <a:ext uri="{FF2B5EF4-FFF2-40B4-BE49-F238E27FC236}">
                <a16:creationId xmlns:a16="http://schemas.microsoft.com/office/drawing/2014/main" id="{DFC9A9CC-92FB-F712-1732-90F828682B7E}"/>
              </a:ext>
            </a:extLst>
          </p:cNvPr>
          <p:cNvSpPr/>
          <p:nvPr/>
        </p:nvSpPr>
        <p:spPr>
          <a:xfrm>
            <a:off x="6418787" y="2636746"/>
            <a:ext cx="385099" cy="472312"/>
          </a:xfrm>
          <a:prstGeom prst="rect">
            <a:avLst/>
          </a:prstGeom>
          <a:solidFill>
            <a:schemeClr val="accent2">
              <a:lumMod val="20000"/>
              <a:lumOff val="80000"/>
              <a:alpha val="30000"/>
            </a:schemeClr>
          </a:solidFill>
          <a:ln w="38100" cap="rnd">
            <a:solidFill>
              <a:schemeClr val="accent2"/>
            </a:solidFill>
            <a:bevel/>
            <a:extLst>
              <a:ext uri="{C807C97D-BFC1-408E-A445-0C87EB9F89A2}">
                <ask:lineSketchStyleProps xmlns:ask="http://schemas.microsoft.com/office/drawing/2018/sketchyshapes" sd="1219033472">
                  <a:custGeom>
                    <a:avLst/>
                    <a:gdLst>
                      <a:gd name="connsiteX0" fmla="*/ 0 w 385099"/>
                      <a:gd name="connsiteY0" fmla="*/ 0 h 472312"/>
                      <a:gd name="connsiteX1" fmla="*/ 385099 w 385099"/>
                      <a:gd name="connsiteY1" fmla="*/ 0 h 472312"/>
                      <a:gd name="connsiteX2" fmla="*/ 385099 w 385099"/>
                      <a:gd name="connsiteY2" fmla="*/ 472312 h 472312"/>
                      <a:gd name="connsiteX3" fmla="*/ 0 w 385099"/>
                      <a:gd name="connsiteY3" fmla="*/ 472312 h 472312"/>
                      <a:gd name="connsiteX4" fmla="*/ 0 w 385099"/>
                      <a:gd name="connsiteY4" fmla="*/ 0 h 4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9" h="472312" fill="none" extrusionOk="0">
                        <a:moveTo>
                          <a:pt x="0" y="0"/>
                        </a:moveTo>
                        <a:cubicBezTo>
                          <a:pt x="79072" y="9781"/>
                          <a:pt x="241822" y="-10836"/>
                          <a:pt x="385099" y="0"/>
                        </a:cubicBezTo>
                        <a:cubicBezTo>
                          <a:pt x="393783" y="109903"/>
                          <a:pt x="408436" y="308743"/>
                          <a:pt x="385099" y="472312"/>
                        </a:cubicBezTo>
                        <a:cubicBezTo>
                          <a:pt x="288603" y="458741"/>
                          <a:pt x="187738" y="460351"/>
                          <a:pt x="0" y="472312"/>
                        </a:cubicBezTo>
                        <a:cubicBezTo>
                          <a:pt x="198" y="259220"/>
                          <a:pt x="-5514" y="180381"/>
                          <a:pt x="0" y="0"/>
                        </a:cubicBezTo>
                        <a:close/>
                      </a:path>
                      <a:path w="385099" h="472312" stroke="0" extrusionOk="0">
                        <a:moveTo>
                          <a:pt x="0" y="0"/>
                        </a:moveTo>
                        <a:cubicBezTo>
                          <a:pt x="94105" y="-7248"/>
                          <a:pt x="300047" y="5167"/>
                          <a:pt x="385099" y="0"/>
                        </a:cubicBezTo>
                        <a:cubicBezTo>
                          <a:pt x="384939" y="218686"/>
                          <a:pt x="362044" y="376665"/>
                          <a:pt x="385099" y="472312"/>
                        </a:cubicBezTo>
                        <a:cubicBezTo>
                          <a:pt x="243228" y="457638"/>
                          <a:pt x="131561" y="473592"/>
                          <a:pt x="0" y="472312"/>
                        </a:cubicBezTo>
                        <a:cubicBezTo>
                          <a:pt x="-17150" y="274960"/>
                          <a:pt x="106" y="23209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
        <p:nvSpPr>
          <p:cNvPr id="1027" name="Textfeld 1026">
            <a:extLst>
              <a:ext uri="{FF2B5EF4-FFF2-40B4-BE49-F238E27FC236}">
                <a16:creationId xmlns:a16="http://schemas.microsoft.com/office/drawing/2014/main" id="{25925D81-C94F-E79A-3955-4AF9AA0E534A}"/>
              </a:ext>
            </a:extLst>
          </p:cNvPr>
          <p:cNvSpPr txBox="1"/>
          <p:nvPr/>
        </p:nvSpPr>
        <p:spPr>
          <a:xfrm>
            <a:off x="5635218" y="2402328"/>
            <a:ext cx="500971" cy="254044"/>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1600" err="1"/>
              <a:t>P</a:t>
            </a:r>
            <a:r>
              <a:rPr lang="de-DE" sz="2000" baseline="-25000" err="1"/>
              <a:t>Inertia</a:t>
            </a:r>
            <a:endParaRPr lang="de-DE" sz="1400" baseline="-25000"/>
          </a:p>
        </p:txBody>
      </p:sp>
      <p:sp>
        <p:nvSpPr>
          <p:cNvPr id="1029" name="Textfeld 1028">
            <a:extLst>
              <a:ext uri="{FF2B5EF4-FFF2-40B4-BE49-F238E27FC236}">
                <a16:creationId xmlns:a16="http://schemas.microsoft.com/office/drawing/2014/main" id="{F6F2D155-16A3-2B03-6932-5CA1F7326AE4}"/>
              </a:ext>
            </a:extLst>
          </p:cNvPr>
          <p:cNvSpPr txBox="1"/>
          <p:nvPr/>
        </p:nvSpPr>
        <p:spPr>
          <a:xfrm>
            <a:off x="5671501" y="3031919"/>
            <a:ext cx="430502" cy="254044"/>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1600" dirty="0" err="1">
                <a:solidFill>
                  <a:sysClr val="windowText" lastClr="000000"/>
                </a:solidFill>
              </a:rPr>
              <a:t>P</a:t>
            </a:r>
            <a:r>
              <a:rPr lang="de-DE" sz="2000" baseline="-25000" dirty="0" err="1">
                <a:solidFill>
                  <a:sysClr val="windowText" lastClr="000000"/>
                </a:solidFill>
              </a:rPr>
              <a:t>rated</a:t>
            </a:r>
            <a:endParaRPr lang="de-DE" sz="1400" baseline="-25000" dirty="0">
              <a:solidFill>
                <a:sysClr val="windowText" lastClr="000000"/>
              </a:solidFill>
            </a:endParaRPr>
          </a:p>
        </p:txBody>
      </p:sp>
      <p:sp>
        <p:nvSpPr>
          <p:cNvPr id="1032" name="Rechteck 1031">
            <a:extLst>
              <a:ext uri="{FF2B5EF4-FFF2-40B4-BE49-F238E27FC236}">
                <a16:creationId xmlns:a16="http://schemas.microsoft.com/office/drawing/2014/main" id="{FCF62D9D-5152-781A-79C0-44FB35BA69AC}"/>
              </a:ext>
            </a:extLst>
          </p:cNvPr>
          <p:cNvSpPr/>
          <p:nvPr/>
        </p:nvSpPr>
        <p:spPr>
          <a:xfrm>
            <a:off x="6418787" y="5114438"/>
            <a:ext cx="385099" cy="472312"/>
          </a:xfrm>
          <a:prstGeom prst="rect">
            <a:avLst/>
          </a:prstGeom>
          <a:solidFill>
            <a:schemeClr val="accent2">
              <a:lumMod val="20000"/>
              <a:lumOff val="80000"/>
              <a:alpha val="30000"/>
            </a:schemeClr>
          </a:solidFill>
          <a:ln w="38100" cap="rnd">
            <a:solidFill>
              <a:schemeClr val="accent2"/>
            </a:solidFill>
            <a:bevel/>
            <a:extLst>
              <a:ext uri="{C807C97D-BFC1-408E-A445-0C87EB9F89A2}">
                <ask:lineSketchStyleProps xmlns:ask="http://schemas.microsoft.com/office/drawing/2018/sketchyshapes" sd="1219033472">
                  <a:custGeom>
                    <a:avLst/>
                    <a:gdLst>
                      <a:gd name="connsiteX0" fmla="*/ 0 w 385099"/>
                      <a:gd name="connsiteY0" fmla="*/ 0 h 472312"/>
                      <a:gd name="connsiteX1" fmla="*/ 385099 w 385099"/>
                      <a:gd name="connsiteY1" fmla="*/ 0 h 472312"/>
                      <a:gd name="connsiteX2" fmla="*/ 385099 w 385099"/>
                      <a:gd name="connsiteY2" fmla="*/ 472312 h 472312"/>
                      <a:gd name="connsiteX3" fmla="*/ 0 w 385099"/>
                      <a:gd name="connsiteY3" fmla="*/ 472312 h 472312"/>
                      <a:gd name="connsiteX4" fmla="*/ 0 w 385099"/>
                      <a:gd name="connsiteY4" fmla="*/ 0 h 4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9" h="472312" fill="none" extrusionOk="0">
                        <a:moveTo>
                          <a:pt x="0" y="0"/>
                        </a:moveTo>
                        <a:cubicBezTo>
                          <a:pt x="79072" y="9781"/>
                          <a:pt x="241822" y="-10836"/>
                          <a:pt x="385099" y="0"/>
                        </a:cubicBezTo>
                        <a:cubicBezTo>
                          <a:pt x="393783" y="109903"/>
                          <a:pt x="408436" y="308743"/>
                          <a:pt x="385099" y="472312"/>
                        </a:cubicBezTo>
                        <a:cubicBezTo>
                          <a:pt x="288603" y="458741"/>
                          <a:pt x="187738" y="460351"/>
                          <a:pt x="0" y="472312"/>
                        </a:cubicBezTo>
                        <a:cubicBezTo>
                          <a:pt x="198" y="259220"/>
                          <a:pt x="-5514" y="180381"/>
                          <a:pt x="0" y="0"/>
                        </a:cubicBezTo>
                        <a:close/>
                      </a:path>
                      <a:path w="385099" h="472312" stroke="0" extrusionOk="0">
                        <a:moveTo>
                          <a:pt x="0" y="0"/>
                        </a:moveTo>
                        <a:cubicBezTo>
                          <a:pt x="94105" y="-7248"/>
                          <a:pt x="300047" y="5167"/>
                          <a:pt x="385099" y="0"/>
                        </a:cubicBezTo>
                        <a:cubicBezTo>
                          <a:pt x="384939" y="218686"/>
                          <a:pt x="362044" y="376665"/>
                          <a:pt x="385099" y="472312"/>
                        </a:cubicBezTo>
                        <a:cubicBezTo>
                          <a:pt x="243228" y="457638"/>
                          <a:pt x="131561" y="473592"/>
                          <a:pt x="0" y="472312"/>
                        </a:cubicBezTo>
                        <a:cubicBezTo>
                          <a:pt x="-17150" y="274960"/>
                          <a:pt x="106" y="23209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cxnSp>
        <p:nvCxnSpPr>
          <p:cNvPr id="1039" name="Gerader Verbinder 1038">
            <a:extLst>
              <a:ext uri="{FF2B5EF4-FFF2-40B4-BE49-F238E27FC236}">
                <a16:creationId xmlns:a16="http://schemas.microsoft.com/office/drawing/2014/main" id="{679D5277-971D-F6D4-EA34-2F2141136E67}"/>
              </a:ext>
            </a:extLst>
          </p:cNvPr>
          <p:cNvCxnSpPr>
            <a:cxnSpLocks/>
            <a:stCxn id="1024" idx="3"/>
            <a:endCxn id="59" idx="1"/>
          </p:cNvCxnSpPr>
          <p:nvPr/>
        </p:nvCxnSpPr>
        <p:spPr>
          <a:xfrm>
            <a:off x="6803886" y="2872902"/>
            <a:ext cx="592110" cy="1495872"/>
          </a:xfrm>
          <a:prstGeom prst="line">
            <a:avLst/>
          </a:prstGeom>
          <a:ln w="19050">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1041" name="Gerader Verbinder 1040">
            <a:extLst>
              <a:ext uri="{FF2B5EF4-FFF2-40B4-BE49-F238E27FC236}">
                <a16:creationId xmlns:a16="http://schemas.microsoft.com/office/drawing/2014/main" id="{80193235-8E87-93AD-8BEF-0B6BE96980FA}"/>
              </a:ext>
            </a:extLst>
          </p:cNvPr>
          <p:cNvCxnSpPr>
            <a:cxnSpLocks/>
            <a:stCxn id="1032" idx="3"/>
            <a:endCxn id="59" idx="1"/>
          </p:cNvCxnSpPr>
          <p:nvPr/>
        </p:nvCxnSpPr>
        <p:spPr>
          <a:xfrm flipV="1">
            <a:off x="6803886" y="4368774"/>
            <a:ext cx="592110" cy="981820"/>
          </a:xfrm>
          <a:prstGeom prst="line">
            <a:avLst/>
          </a:prstGeom>
          <a:ln w="19050">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67450CC8-436B-F767-F5FF-129FF6AC62B7}"/>
              </a:ext>
            </a:extLst>
          </p:cNvPr>
          <p:cNvSpPr txBox="1"/>
          <p:nvPr/>
        </p:nvSpPr>
        <p:spPr>
          <a:xfrm>
            <a:off x="5673752" y="5542978"/>
            <a:ext cx="589136" cy="254044"/>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1600"/>
              <a:t>- </a:t>
            </a:r>
            <a:r>
              <a:rPr lang="de-DE" sz="1600" err="1"/>
              <a:t>P</a:t>
            </a:r>
            <a:r>
              <a:rPr lang="de-DE" sz="2000" baseline="-25000" err="1"/>
              <a:t>Inertia</a:t>
            </a:r>
            <a:endParaRPr lang="de-DE" sz="1400" baseline="-25000"/>
          </a:p>
        </p:txBody>
      </p:sp>
      <p:sp>
        <p:nvSpPr>
          <p:cNvPr id="17" name="Textfeld 16">
            <a:extLst>
              <a:ext uri="{FF2B5EF4-FFF2-40B4-BE49-F238E27FC236}">
                <a16:creationId xmlns:a16="http://schemas.microsoft.com/office/drawing/2014/main" id="{4CC6DA1B-870B-A226-6FF5-09C2C24F0E40}"/>
              </a:ext>
            </a:extLst>
          </p:cNvPr>
          <p:cNvSpPr txBox="1"/>
          <p:nvPr/>
        </p:nvSpPr>
        <p:spPr>
          <a:xfrm>
            <a:off x="5698693" y="4938294"/>
            <a:ext cx="518668" cy="254044"/>
          </a:xfrm>
          <a:prstGeom prst="rect">
            <a:avLst/>
          </a:prstGeom>
          <a:noFill/>
        </p:spPr>
        <p:txBody>
          <a:bodyPr wrap="none" lIns="0" tIns="0" rIns="0" bIns="0" rtlCol="0">
            <a:spAutoFit/>
          </a:bodyPr>
          <a:lstStyle/>
          <a:p>
            <a:pPr algn="l">
              <a:lnSpc>
                <a:spcPct val="110000"/>
              </a:lnSpc>
              <a:spcAft>
                <a:spcPts val="600"/>
              </a:spcAft>
              <a:buClr>
                <a:schemeClr val="accent2"/>
              </a:buClr>
            </a:pPr>
            <a:r>
              <a:rPr lang="de-DE" sz="1600">
                <a:solidFill>
                  <a:sysClr val="windowText" lastClr="000000"/>
                </a:solidFill>
              </a:rPr>
              <a:t>- </a:t>
            </a:r>
            <a:r>
              <a:rPr lang="de-DE" sz="1600" err="1">
                <a:solidFill>
                  <a:sysClr val="windowText" lastClr="000000"/>
                </a:solidFill>
              </a:rPr>
              <a:t>P</a:t>
            </a:r>
            <a:r>
              <a:rPr lang="de-DE" sz="2000" baseline="-25000" err="1">
                <a:solidFill>
                  <a:sysClr val="windowText" lastClr="000000"/>
                </a:solidFill>
              </a:rPr>
              <a:t>rated</a:t>
            </a:r>
            <a:endParaRPr lang="de-DE" sz="1400" baseline="-25000">
              <a:solidFill>
                <a:sysClr val="windowText" lastClr="000000"/>
              </a:solidFill>
            </a:endParaRPr>
          </a:p>
        </p:txBody>
      </p:sp>
      <p:sp>
        <p:nvSpPr>
          <p:cNvPr id="21" name="Ellipse 20">
            <a:extLst>
              <a:ext uri="{FF2B5EF4-FFF2-40B4-BE49-F238E27FC236}">
                <a16:creationId xmlns:a16="http://schemas.microsoft.com/office/drawing/2014/main" id="{E8029F8D-0517-F8C6-B1F0-CF6767E0A843}"/>
              </a:ext>
            </a:extLst>
          </p:cNvPr>
          <p:cNvSpPr/>
          <p:nvPr/>
        </p:nvSpPr>
        <p:spPr>
          <a:xfrm>
            <a:off x="2608806" y="2310525"/>
            <a:ext cx="2256637" cy="158767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de-DE" sz="1400" err="1">
              <a:solidFill>
                <a:schemeClr val="bg1"/>
              </a:solidFill>
              <a:latin typeface="+mj-lt"/>
            </a:endParaRPr>
          </a:p>
        </p:txBody>
      </p:sp>
    </p:spTree>
    <p:extLst>
      <p:ext uri="{BB962C8B-B14F-4D97-AF65-F5344CB8AC3E}">
        <p14:creationId xmlns:p14="http://schemas.microsoft.com/office/powerpoint/2010/main" val="386074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9" grpId="0" animBg="1"/>
      <p:bldP spid="60" grpId="0" animBg="1"/>
      <p:bldP spid="19" grpId="0" animBg="1"/>
      <p:bldP spid="61" grpId="0"/>
      <p:bldP spid="1024" grpId="0" animBg="1"/>
      <p:bldP spid="1027" grpId="0"/>
      <p:bldP spid="1029" grpId="0"/>
      <p:bldP spid="1032" grpId="0" animBg="1"/>
      <p:bldP spid="16" grpId="0"/>
      <p:bldP spid="17"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B-SLIDENAME" val="Title13"/>
  <p:tag name="FB-CATEGORY" val="Title"/>
</p:tagLst>
</file>

<file path=ppt/tags/tag2.xml><?xml version="1.0" encoding="utf-8"?>
<p:tagLst xmlns:a="http://schemas.openxmlformats.org/drawingml/2006/main" xmlns:r="http://schemas.openxmlformats.org/officeDocument/2006/relationships" xmlns:p="http://schemas.openxmlformats.org/presentationml/2006/main">
  <p:tag name="FB-SLIDENAME" val="Disclaimer02"/>
  <p:tag name="FB-CATEGORY" val="Disclaim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TSSlyfqN3KQezPhVMQ7oQ"/>
</p:tagLst>
</file>

<file path=ppt/theme/theme1.xml><?xml version="1.0" encoding="utf-8"?>
<a:theme xmlns:a="http://schemas.openxmlformats.org/drawingml/2006/main" name="SMA Master 2022 - Basics">
  <a:themeElements>
    <a:clrScheme name="SMA_neu">
      <a:dk1>
        <a:srgbClr val="000000"/>
      </a:dk1>
      <a:lt1>
        <a:srgbClr val="FFFFFF"/>
      </a:lt1>
      <a:dk2>
        <a:srgbClr val="666666"/>
      </a:dk2>
      <a:lt2>
        <a:srgbClr val="F6F6F6"/>
      </a:lt2>
      <a:accent1>
        <a:srgbClr val="004A7F"/>
      </a:accent1>
      <a:accent2>
        <a:srgbClr val="E10019"/>
      </a:accent2>
      <a:accent3>
        <a:srgbClr val="999999"/>
      </a:accent3>
      <a:accent4>
        <a:srgbClr val="6692B2"/>
      </a:accent4>
      <a:accent5>
        <a:srgbClr val="ED6675"/>
      </a:accent5>
      <a:accent6>
        <a:srgbClr val="CCCCCC"/>
      </a:accent6>
      <a:hlink>
        <a:srgbClr val="6692B2"/>
      </a:hlink>
      <a:folHlink>
        <a:srgbClr val="00497F"/>
      </a:folHlink>
    </a:clrScheme>
    <a:fontScheme name="Benutzerdefiniert 29">
      <a:majorFont>
        <a:latin typeface="SMA Futura Global"/>
        <a:ea typeface=""/>
        <a:cs typeface=""/>
      </a:majorFont>
      <a:minorFont>
        <a:latin typeface="SMA Futura Glob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defPPr algn="ctr">
          <a:lnSpc>
            <a:spcPct val="90000"/>
          </a:lnSpc>
          <a:defRPr sz="1400" dirty="0" err="1"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0000"/>
          </a:lnSpc>
          <a:spcAft>
            <a:spcPts val="600"/>
          </a:spcAft>
          <a:buClr>
            <a:schemeClr val="accent2"/>
          </a:buClr>
          <a:defRPr sz="1400" dirty="0" err="1" smtClean="0"/>
        </a:defPPr>
      </a:lstStyle>
    </a:txDef>
  </a:objectDefaults>
  <a:extraClrSchemeLst/>
  <a:extLst>
    <a:ext uri="{05A4C25C-085E-4340-85A3-A5531E510DB2}">
      <thm15:themeFamily xmlns:thm15="http://schemas.microsoft.com/office/thememl/2012/main" name="SMA_PowerPoint_Master_2022_16_9.potx" id="{B1951839-9DFE-44E8-8B40-0664EDB9A84B}" vid="{4920DBE1-22C8-4CEB-B180-55FA8B21190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7C894BEAFBC40A94AE84F286CA0B0" ma:contentTypeVersion="18" ma:contentTypeDescription="Create a new document." ma:contentTypeScope="" ma:versionID="069aaf58714e2c3be4ea9b63c1e22fdd">
  <xsd:schema xmlns:xsd="http://www.w3.org/2001/XMLSchema" xmlns:xs="http://www.w3.org/2001/XMLSchema" xmlns:p="http://schemas.microsoft.com/office/2006/metadata/properties" xmlns:ns2="ff46bb67-d50f-4442-9367-930ac6980255" xmlns:ns3="8a55e114-f32f-475c-9411-e193ec684b36" xmlns:ns4="3b9162af-b520-4465-adb1-7879e0fd1c55" targetNamespace="http://schemas.microsoft.com/office/2006/metadata/properties" ma:root="true" ma:fieldsID="a219c003a845cf07034c24e7c8f8adea" ns2:_="" ns3:_="" ns4:_="">
    <xsd:import namespace="ff46bb67-d50f-4442-9367-930ac6980255"/>
    <xsd:import namespace="8a55e114-f32f-475c-9411-e193ec684b36"/>
    <xsd:import namespace="3b9162af-b520-4465-adb1-7879e0fd1c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6bb67-d50f-4442-9367-930ac6980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423fc2-ed81-4495-a9f8-f6d779a3e6f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55e114-f32f-475c-9411-e193ec684b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9162af-b520-4465-adb1-7879e0fd1c5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771858c-836c-4deb-a0b4-b1a7f964aa02}" ma:internalName="TaxCatchAll" ma:showField="CatchAllData" ma:web="8a55e114-f32f-475c-9411-e193ec684b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46bb67-d50f-4442-9367-930ac6980255">
      <Terms xmlns="http://schemas.microsoft.com/office/infopath/2007/PartnerControls"/>
    </lcf76f155ced4ddcb4097134ff3c332f>
    <TaxCatchAll xmlns="3b9162af-b520-4465-adb1-7879e0fd1c55" xsi:nil="true"/>
    <SharedWithUsers xmlns="8a55e114-f32f-475c-9411-e193ec684b36">
      <UserInfo>
        <DisplayName>Daniel Duckwitz</DisplayName>
        <AccountId>15</AccountId>
        <AccountType/>
      </UserInfo>
    </SharedWithUsers>
  </documentManagement>
</p:properties>
</file>

<file path=customXml/itemProps1.xml><?xml version="1.0" encoding="utf-8"?>
<ds:datastoreItem xmlns:ds="http://schemas.openxmlformats.org/officeDocument/2006/customXml" ds:itemID="{7B82C974-E1D5-45E2-9495-0FC94D33E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6bb67-d50f-4442-9367-930ac6980255"/>
    <ds:schemaRef ds:uri="8a55e114-f32f-475c-9411-e193ec684b36"/>
    <ds:schemaRef ds:uri="3b9162af-b520-4465-adb1-7879e0fd1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F6561-5859-4C65-9E70-DF78D84D9892}">
  <ds:schemaRefs>
    <ds:schemaRef ds:uri="http://schemas.microsoft.com/sharepoint/v3/contenttype/forms"/>
  </ds:schemaRefs>
</ds:datastoreItem>
</file>

<file path=customXml/itemProps3.xml><?xml version="1.0" encoding="utf-8"?>
<ds:datastoreItem xmlns:ds="http://schemas.openxmlformats.org/officeDocument/2006/customXml" ds:itemID="{EF9DC43B-CF08-4618-9885-F8D828DBD4D9}">
  <ds:schemaRefs>
    <ds:schemaRef ds:uri="http://www.w3.org/XML/1998/namespace"/>
    <ds:schemaRef ds:uri="http://schemas.microsoft.com/office/infopath/2007/PartnerControls"/>
    <ds:schemaRef ds:uri="http://schemas.microsoft.com/office/2006/documentManagement/types"/>
    <ds:schemaRef ds:uri="3b9162af-b520-4465-adb1-7879e0fd1c55"/>
    <ds:schemaRef ds:uri="http://schemas.microsoft.com/office/2006/metadata/properties"/>
    <ds:schemaRef ds:uri="http://purl.org/dc/elements/1.1/"/>
    <ds:schemaRef ds:uri="8a55e114-f32f-475c-9411-e193ec684b36"/>
    <ds:schemaRef ds:uri="ff46bb67-d50f-4442-9367-930ac6980255"/>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1108</TotalTime>
  <Words>1503</Words>
  <Application>Microsoft Office PowerPoint</Application>
  <PresentationFormat>Widescreen</PresentationFormat>
  <Paragraphs>221</Paragraphs>
  <Slides>14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SMA Futura Global</vt:lpstr>
      <vt:lpstr>SMA Futura Global Light</vt:lpstr>
      <vt:lpstr>Arial</vt:lpstr>
      <vt:lpstr>Calibri</vt:lpstr>
      <vt:lpstr>SMA Futura</vt:lpstr>
      <vt:lpstr>Symbol</vt:lpstr>
      <vt:lpstr>Times New Roman</vt:lpstr>
      <vt:lpstr>Verdana</vt:lpstr>
      <vt:lpstr>SMA Master 2022 - Basics</vt:lpstr>
      <vt:lpstr>think-cell Folie</vt:lpstr>
      <vt:lpstr>PowerPoint Presentation</vt:lpstr>
      <vt:lpstr>Disclaimer</vt:lpstr>
      <vt:lpstr>Agenda</vt:lpstr>
      <vt:lpstr>What is Synchronous Grid Forming</vt:lpstr>
      <vt:lpstr>Overview: What Does Grid Forming Unlock?  </vt:lpstr>
      <vt:lpstr>Grid Forming – The Essential ISO Specification Should…</vt:lpstr>
      <vt:lpstr>Grid Forming – The Essential ISO Specification Should…</vt:lpstr>
      <vt:lpstr>“Basic” vs “Advanced” Grid Forming Asset Designs - A Closer Look at Stability Services</vt:lpstr>
      <vt:lpstr>2023+ Multi-Use of Battery Energy Storage Solution</vt:lpstr>
      <vt:lpstr>Designing for Stability Services Inertia and SCL</vt:lpstr>
      <vt:lpstr>CONCLUSION: Grid Services based on different asset classes: Battery Storage as the multi-purpose tool for future power systems</vt:lpstr>
      <vt:lpstr>In the US Market, BESS has two distinct Stakeholders</vt:lpstr>
      <vt:lpstr>Stability Pathfinder Phase 2 – Technology agnostic tender Commercial Results and Analysis   Data Source: NOA Stability Pathfinder | ESO (nationalgrideso.com)</vt:lpstr>
      <vt:lpstr>THANK YOU   SMA America,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Duckwitz</dc:creator>
  <cp:lastModifiedBy>Francis Berring</cp:lastModifiedBy>
  <cp:revision>15</cp:revision>
  <cp:lastPrinted>2023-10-20T18:37:09Z</cp:lastPrinted>
  <dcterms:created xsi:type="dcterms:W3CDTF">2022-06-03T12:39:43Z</dcterms:created>
  <dcterms:modified xsi:type="dcterms:W3CDTF">2024-03-05T19:36:38Z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0x010100C3B7C894BEAFBC40A94AE84F286CA0B0</vt:lpwstr>
  </property>
  <property fmtid="{D5CDD505-2E9C-101B-9397-08002B2CF9AE}" pid="3" name="MediaServiceImageTags">
    <vt:lpwstr/>
  </property>
</Properties>
</file>