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3" r:id="rId4"/>
    <p:sldId id="279" r:id="rId5"/>
    <p:sldId id="284" r:id="rId6"/>
    <p:sldId id="263" r:id="rId7"/>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AD4C7F0C-FD0F-4898-A13D-3107694791A7}">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E3C462F-F758-4EA4-BF5A-70F4316CD532}" type="parTrans" cxnId="{F60429FD-1497-4FFD-B6D1-6F0142F4C7F4}">
      <dgm:prSet/>
      <dgm:spPr/>
      <dgm:t>
        <a:bodyPr/>
        <a:lstStyle/>
        <a:p>
          <a:endParaRPr lang="en-US"/>
        </a:p>
      </dgm:t>
    </dgm:pt>
    <dgm:pt modelId="{F83E75F5-49A3-49E7-BED6-060D354E7EA3}" type="sibTrans" cxnId="{F60429FD-1497-4FFD-B6D1-6F0142F4C7F4}">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0E2106AF-8EFA-4F5B-B6D7-DFB9A7AE53C9}">
      <dgm:prSet phldrT="[Text]" custT="1"/>
      <dgm:spPr>
        <a:solidFill>
          <a:schemeClr val="bg1">
            <a:alpha val="90000"/>
          </a:schemeClr>
        </a:solidFill>
      </dgm:spPr>
      <dgm:t>
        <a:bodyPr anchor="ctr" anchorCtr="0"/>
        <a:lstStyle/>
        <a:p>
          <a:pPr algn="just">
            <a:lnSpc>
              <a:spcPct val="90000"/>
            </a:lnSpc>
          </a:pPr>
          <a:r>
            <a:rPr lang="en-US" sz="2000" b="1" u="sng" dirty="0">
              <a:solidFill>
                <a:schemeClr val="tx1"/>
              </a:solidFill>
            </a:rPr>
            <a:t>Listserv Activity </a:t>
          </a:r>
          <a:r>
            <a:rPr lang="en-US" sz="2000" b="0" dirty="0">
              <a:solidFill>
                <a:schemeClr val="tx1"/>
              </a:solidFill>
            </a:rPr>
            <a:t>– Update to listserv lag in emails sent on 1/12: a throttle was removed, and performance returned to as expected. The lag was due to the growth in the TXANS distribution reported last month from 20K to 26K subscribers.</a:t>
          </a:r>
        </a:p>
      </dgm:t>
    </dgm:pt>
    <dgm:pt modelId="{1F9F9B38-9145-4514-923F-0F611A924829}" type="parTrans" cxnId="{F7CA7F95-EA4A-4075-8A43-25897A1706D0}">
      <dgm:prSet/>
      <dgm:spPr/>
      <dgm:t>
        <a:bodyPr/>
        <a:lstStyle/>
        <a:p>
          <a:endParaRPr lang="en-US"/>
        </a:p>
      </dgm:t>
    </dgm:pt>
    <dgm:pt modelId="{21B2FF87-042B-4812-BD63-F351CC5DBF59}" type="sibTrans" cxnId="{F7CA7F95-EA4A-4075-8A43-25897A1706D0}">
      <dgm:prSet/>
      <dgm:spPr/>
      <dgm:t>
        <a:bodyPr/>
        <a:lstStyle/>
        <a:p>
          <a:endParaRPr lang="en-US"/>
        </a:p>
      </dgm:t>
    </dgm:pt>
    <dgm:pt modelId="{E6720AA0-D7F5-481E-BC3E-30AA645C9034}">
      <dgm:prSet phldrT="[Text]" custT="1"/>
      <dgm:spPr>
        <a:solidFill>
          <a:schemeClr val="bg1">
            <a:alpha val="90000"/>
          </a:schemeClr>
        </a:solidFill>
      </dgm:spPr>
      <dgm:t>
        <a:bodyPr anchor="ctr" anchorCtr="0"/>
        <a:lstStyle/>
        <a:p>
          <a:pPr algn="just">
            <a:lnSpc>
              <a:spcPct val="100000"/>
            </a:lnSpc>
          </a:pPr>
          <a:endParaRPr lang="en-US" sz="500" b="1" dirty="0">
            <a:solidFill>
              <a:srgbClr val="FF0000"/>
            </a:solidFill>
          </a:endParaRPr>
        </a:p>
      </dgm:t>
    </dgm:pt>
    <dgm:pt modelId="{F4F4F63A-7028-4BB2-8998-C50214FC2CFE}" type="parTrans" cxnId="{AEAB6AB9-6AC7-4BB8-A2AE-3FC60B7EC9B5}">
      <dgm:prSet/>
      <dgm:spPr/>
      <dgm:t>
        <a:bodyPr/>
        <a:lstStyle/>
        <a:p>
          <a:endParaRPr lang="en-US"/>
        </a:p>
      </dgm:t>
    </dgm:pt>
    <dgm:pt modelId="{AD138240-D5E9-4B81-995E-5A53021D6EEE}" type="sibTrans" cxnId="{AEAB6AB9-6AC7-4BB8-A2AE-3FC60B7EC9B5}">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76A4A80B-A9F3-4F31-B2C2-25FC85A91732}">
      <dgm:prSet phldrT="[Text]" custT="1"/>
      <dgm:spPr>
        <a:solidFill>
          <a:schemeClr val="bg1">
            <a:alpha val="90000"/>
          </a:schemeClr>
        </a:solidFill>
      </dgm:spPr>
      <dgm:t>
        <a:bodyPr anchor="ctr" anchorCtr="0"/>
        <a:lstStyle/>
        <a:p>
          <a:pPr algn="just">
            <a:lnSpc>
              <a:spcPct val="90000"/>
            </a:lnSpc>
          </a:pPr>
          <a:r>
            <a:rPr lang="en-US" sz="2000" b="1" u="sng" dirty="0">
              <a:solidFill>
                <a:schemeClr val="tx1"/>
              </a:solidFill>
            </a:rPr>
            <a:t>SCR817</a:t>
          </a:r>
          <a:r>
            <a:rPr lang="en-US" sz="2000" b="1" u="none" dirty="0">
              <a:solidFill>
                <a:schemeClr val="tx1"/>
              </a:solidFill>
            </a:rPr>
            <a:t> </a:t>
          </a:r>
          <a:r>
            <a:rPr lang="en-US" sz="2000" b="0" u="none" dirty="0">
              <a:solidFill>
                <a:schemeClr val="tx1"/>
              </a:solidFill>
            </a:rPr>
            <a:t>– ERCOT currently working on the Inadvertent Gain revisions for the User’s Guide which may impact a few other areas of the RMG. The group decided to preserve all RMG revisions until SCR817 business requirements and user’s guides drafts have been reviewed in order to submit only one RMGRR.</a:t>
          </a:r>
          <a:endParaRPr lang="en-US" sz="2000" b="0" u="sng" dirty="0">
            <a:solidFill>
              <a:schemeClr val="tx1"/>
            </a:solidFill>
          </a:endParaRPr>
        </a:p>
      </dgm:t>
    </dgm:pt>
    <dgm:pt modelId="{E1119841-ECDA-419F-80CD-7B840CD1B721}" type="parTrans" cxnId="{AF26A9A2-6214-4177-AA63-DA508B2F5455}">
      <dgm:prSet/>
      <dgm:spPr/>
      <dgm:t>
        <a:bodyPr/>
        <a:lstStyle/>
        <a:p>
          <a:endParaRPr lang="en-US"/>
        </a:p>
      </dgm:t>
    </dgm:pt>
    <dgm:pt modelId="{D2CA38A9-DF7D-49CB-9301-C721F1886DEA}" type="sibTrans" cxnId="{AF26A9A2-6214-4177-AA63-DA508B2F5455}">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90000"/>
            </a:lnSpc>
          </a:pPr>
          <a:r>
            <a:rPr lang="en-US" sz="2000" b="1" u="sng" dirty="0">
              <a:solidFill>
                <a:schemeClr val="tx1"/>
              </a:solidFill>
              <a:latin typeface="Calibri" panose="020F0502020204030204" pitchFamily="34" charset="0"/>
              <a:ea typeface="+mn-ea"/>
              <a:cs typeface="Calibri" panose="020F0502020204030204" pitchFamily="34" charset="0"/>
            </a:rPr>
            <a:t>MIS API project update </a:t>
          </a:r>
          <a:r>
            <a:rPr lang="en-US" sz="2000" b="0" dirty="0">
              <a:solidFill>
                <a:schemeClr val="tx1"/>
              </a:solidFill>
              <a:latin typeface="Calibri" panose="020F0502020204030204" pitchFamily="34" charset="0"/>
              <a:ea typeface="+mn-ea"/>
              <a:cs typeface="Calibri" panose="020F0502020204030204" pitchFamily="34" charset="0"/>
            </a:rPr>
            <a:t>– Released weekend of 12/9 – 12/10 and is reportedly functioning well. A couple of follow up issues reported, one being missing ‘key date’ requested for initiating transactions if the viewer is not the submitter. A few defects were found in the first round of corrective testing; therefore, a second round of testing is being performed.</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F8720C54-3DD7-4907-83B7-585A60E775CF}">
      <dgm:prSet phldrT="[Text]" custT="1"/>
      <dgm:spPr>
        <a:solidFill>
          <a:schemeClr val="bg1">
            <a:alpha val="90000"/>
          </a:schemeClr>
        </a:solidFill>
      </dgm:spPr>
      <dgm:t>
        <a:bodyPr anchor="ctr" anchorCtr="0"/>
        <a:lstStyle/>
        <a:p>
          <a:pPr algn="just">
            <a:lnSpc>
              <a:spcPct val="90000"/>
            </a:lnSpc>
            <a:buFont typeface="Arial" panose="020B0604020202020204" pitchFamily="34" charset="0"/>
            <a:buChar char="•"/>
          </a:pPr>
          <a:r>
            <a:rPr lang="en-US" sz="2000" b="1" u="sng" dirty="0"/>
            <a:t>Retail Incident 2/12</a:t>
          </a:r>
          <a:r>
            <a:rPr lang="en-US" sz="2000" b="1" u="none" dirty="0"/>
            <a:t> </a:t>
          </a:r>
          <a:r>
            <a:rPr lang="en-US" sz="2000" b="0" u="none" dirty="0"/>
            <a:t>– ERCOT was unable to send transactions for ~1hour from 7:56AM-8:57AM as well as reporting was affected. Issue triggered by a known bug which a new data center and storage refresh in 3-4 weeks may correct. Two market notices were sent to notice_extracts_retail@lists.ercot.com and notice_operations_retail@lists.ercot.com.</a:t>
          </a:r>
          <a:endParaRPr lang="en-US" sz="2000" b="0" u="sng" dirty="0"/>
        </a:p>
      </dgm:t>
    </dgm:pt>
    <dgm:pt modelId="{9C5E7A0F-00E6-4B80-83AB-741570CD349D}" type="parTrans" cxnId="{8F17864D-D50C-4EAA-B971-5EC6DC98EF95}">
      <dgm:prSet/>
      <dgm:spPr/>
      <dgm:t>
        <a:bodyPr/>
        <a:lstStyle/>
        <a:p>
          <a:endParaRPr lang="en-US"/>
        </a:p>
      </dgm:t>
    </dgm:pt>
    <dgm:pt modelId="{2A7BC221-672E-4FC3-882F-E5486968D738}" type="sibTrans" cxnId="{8F17864D-D50C-4EAA-B971-5EC6DC98EF95}">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9DDC214-6FC1-454E-88EC-0DDBEDCA2EF5}" type="presOf" srcId="{0CECDB57-B9D3-44E6-A2D1-2B3212E4F9DC}" destId="{12E172B9-01B0-436D-9684-1CCC8FA3FE5C}" srcOrd="0" destOrd="13" presId="urn:microsoft.com/office/officeart/2005/8/layout/list1"/>
    <dgm:cxn modelId="{88C32A1D-DD90-44C2-A691-1200AF962A42}" srcId="{FA84BF92-43C6-4E94-A77F-6263E68B6783}" destId="{E15C1410-7F0E-4185-926C-39F817A0C3D4}" srcOrd="4" destOrd="0" parTransId="{FA584E19-5F98-4075-AE8C-CDAAA03AEE0D}" sibTransId="{C6D9BD8B-69F1-435E-A049-CA6C9C403599}"/>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9"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0" destOrd="0" parTransId="{97BDA069-1255-4E85-B88A-6FCCDC7B7136}" sibTransId="{A4CF7CFA-5064-4465-83D7-9FEE5A29D561}"/>
    <dgm:cxn modelId="{4176E43E-FDED-4F11-8E1C-D5C82883D1F3}" type="presOf" srcId="{94550AC5-755B-4FE2-BC99-418571DCBADA}" destId="{12E172B9-01B0-436D-9684-1CCC8FA3FE5C}" srcOrd="0" destOrd="7"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6" presId="urn:microsoft.com/office/officeart/2005/8/layout/list1"/>
    <dgm:cxn modelId="{A1F9B648-F63C-432A-A4F3-E26A8CBE4719}" type="presOf" srcId="{FCEFAC0C-5069-4448-A59D-67F3FF38F006}" destId="{12E172B9-01B0-436D-9684-1CCC8FA3FE5C}" srcOrd="0" destOrd="15" presId="urn:microsoft.com/office/officeart/2005/8/layout/list1"/>
    <dgm:cxn modelId="{F4314A4D-0735-44B5-9582-32F4296D3752}" srcId="{FA84BF92-43C6-4E94-A77F-6263E68B6783}" destId="{1616B780-130C-4489-8015-5B7727E71914}" srcOrd="3" destOrd="0" parTransId="{8CD62D38-3DF6-4F3A-92D1-742D49A5F97A}" sibTransId="{B23F14C2-1F74-4D6C-A372-2B787DD37545}"/>
    <dgm:cxn modelId="{8F17864D-D50C-4EAA-B971-5EC6DC98EF95}" srcId="{FA84BF92-43C6-4E94-A77F-6263E68B6783}" destId="{F8720C54-3DD7-4907-83B7-585A60E775CF}" srcOrd="2" destOrd="0" parTransId="{9C5E7A0F-00E6-4B80-83AB-741570CD349D}" sibTransId="{2A7BC221-672E-4FC3-882F-E5486968D738}"/>
    <dgm:cxn modelId="{9053C470-8B53-4320-856A-F4DAFABBF9A5}" type="presOf" srcId="{0E2106AF-8EFA-4F5B-B6D7-DFB9A7AE53C9}" destId="{12E172B9-01B0-436D-9684-1CCC8FA3FE5C}" srcOrd="0" destOrd="6" presId="urn:microsoft.com/office/officeart/2005/8/layout/list1"/>
    <dgm:cxn modelId="{4D6A1677-FACA-4FC2-9BAD-D795E46A726B}" srcId="{AD4C7F0C-FD0F-4898-A13D-3107694791A7}" destId="{0CECDB57-B9D3-44E6-A2D1-2B3212E4F9DC}" srcOrd="0" destOrd="0" parTransId="{192466B8-3FF2-4C5B-A04F-2D616EACCEE2}" sibTransId="{4171523B-F827-47D5-B708-BFF4D519D913}"/>
    <dgm:cxn modelId="{37B62457-56F2-4E5F-9626-E38527A8F72E}" type="presOf" srcId="{1616B780-130C-4489-8015-5B7727E71914}" destId="{12E172B9-01B0-436D-9684-1CCC8FA3FE5C}" srcOrd="0" destOrd="3" presId="urn:microsoft.com/office/officeart/2005/8/layout/list1"/>
    <dgm:cxn modelId="{DD48DB58-3F86-4D61-8F9C-D900565CCF29}" type="presOf" srcId="{F9A36B2E-3D32-427C-B6D2-3234E6BF0C93}" destId="{12E172B9-01B0-436D-9684-1CCC8FA3FE5C}" srcOrd="0" destOrd="10" presId="urn:microsoft.com/office/officeart/2005/8/layout/list1"/>
    <dgm:cxn modelId="{0C8D335A-1E31-4D71-A435-F30023CACF77}" type="presOf" srcId="{263CFF6C-8696-4F6A-9EB7-628D97548AAD}" destId="{12E172B9-01B0-436D-9684-1CCC8FA3FE5C}" srcOrd="0" destOrd="11" presId="urn:microsoft.com/office/officeart/2005/8/layout/list1"/>
    <dgm:cxn modelId="{E3D56A7A-83E3-4EFF-9C59-322EF44762C9}" type="presOf" srcId="{226B0FD5-C8F1-4A31-92EE-7133608D07F3}" destId="{12E172B9-01B0-436D-9684-1CCC8FA3FE5C}" srcOrd="0" destOrd="9"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2" destOrd="0" parTransId="{480C3FD9-8EB1-4EE2-B4F9-2C138C6BD6D0}" sibTransId="{9E5FF257-C3DA-4EA6-B516-DEDC36EB687B}"/>
    <dgm:cxn modelId="{CCAE0588-6A04-4E4F-87A6-969C4A8AC45C}" type="presOf" srcId="{E15C1410-7F0E-4185-926C-39F817A0C3D4}" destId="{12E172B9-01B0-436D-9684-1CCC8FA3FE5C}" srcOrd="0" destOrd="4" presId="urn:microsoft.com/office/officeart/2005/8/layout/list1"/>
    <dgm:cxn modelId="{53FE3A94-2A7C-4489-88CD-2B784B95DDA8}" type="presOf" srcId="{74E390F1-7AF1-432A-99A0-B8F1B85D20B3}" destId="{12E172B9-01B0-436D-9684-1CCC8FA3FE5C}" srcOrd="0" destOrd="18" presId="urn:microsoft.com/office/officeart/2005/8/layout/list1"/>
    <dgm:cxn modelId="{F7CA7F95-EA4A-4075-8A43-25897A1706D0}" srcId="{FA84BF92-43C6-4E94-A77F-6263E68B6783}" destId="{0E2106AF-8EFA-4F5B-B6D7-DFB9A7AE53C9}" srcOrd="5" destOrd="0" parTransId="{1F9F9B38-9145-4514-923F-0F611A924829}" sibTransId="{21B2FF87-042B-4812-BD63-F351CC5DBF59}"/>
    <dgm:cxn modelId="{1B216798-B512-402E-9FF6-18FE7E53DA3D}" srcId="{FA84BF92-43C6-4E94-A77F-6263E68B6783}" destId="{F18887B4-A9C2-4B49-ABE8-49DF326452E7}" srcOrd="11" destOrd="0" parTransId="{CE36CAE3-5A27-4090-ABCC-90C2B2DA4F88}" sibTransId="{08076DF6-76C1-494E-95E8-6622E5A06ECB}"/>
    <dgm:cxn modelId="{C8574798-3ECD-4B9E-85DD-58961791511C}" srcId="{FA84BF92-43C6-4E94-A77F-6263E68B6783}" destId="{EF487C93-5E55-4DAF-B79D-ADDE8830BA0C}" srcOrd="9" destOrd="0" parTransId="{2C58708F-C7CE-45B7-9B32-0810D9FFD79A}" sibTransId="{E4E6C7DA-0DCE-4085-9AAA-A8B306BC756D}"/>
    <dgm:cxn modelId="{AF26A9A2-6214-4177-AA63-DA508B2F5455}" srcId="{FA84BF92-43C6-4E94-A77F-6263E68B6783}" destId="{76A4A80B-A9F3-4F31-B2C2-25FC85A91732}" srcOrd="7" destOrd="0" parTransId="{E1119841-ECDA-419F-80CD-7B840CD1B721}" sibTransId="{D2CA38A9-DF7D-49CB-9301-C721F1886DEA}"/>
    <dgm:cxn modelId="{E10B46AC-F791-4473-90F0-88FB3E5093F9}" srcId="{76A4A80B-A9F3-4F31-B2C2-25FC85A91732}" destId="{226B0FD5-C8F1-4A31-92EE-7133608D07F3}" srcOrd="0" destOrd="0" parTransId="{6BAB4B72-5E31-437F-BA9F-1C8BAD622EBB}" sibTransId="{9B6AC911-7C23-4037-8F88-6A4709B859E4}"/>
    <dgm:cxn modelId="{2E5AFDAE-E8EE-4CF7-AAFE-853A1D0707CF}" srcId="{76A4A80B-A9F3-4F31-B2C2-25FC85A91732}" destId="{F9A36B2E-3D32-427C-B6D2-3234E6BF0C93}" srcOrd="1" destOrd="0" parTransId="{3FE0C6DD-321E-49CC-B900-89077B80B3FE}" sibTransId="{0FB94073-DD7B-4A99-B186-A08DE8A2AAA4}"/>
    <dgm:cxn modelId="{950E0FB1-AE7A-4B5B-90C3-644F310F6CA0}" type="presOf" srcId="{D45AA15C-ACDC-4858-A60B-A8623616E445}" destId="{12E172B9-01B0-436D-9684-1CCC8FA3FE5C}" srcOrd="0" destOrd="20" presId="urn:microsoft.com/office/officeart/2005/8/layout/list1"/>
    <dgm:cxn modelId="{AEAB6AB9-6AC7-4BB8-A2AE-3FC60B7EC9B5}" srcId="{E15C1410-7F0E-4185-926C-39F817A0C3D4}" destId="{E6720AA0-D7F5-481E-BC3E-30AA645C9034}" srcOrd="0" destOrd="0" parTransId="{F4F4F63A-7028-4BB2-8998-C50214FC2CFE}" sibTransId="{AD138240-D5E9-4B81-995E-5A53021D6EEE}"/>
    <dgm:cxn modelId="{5E4C1FBF-9CD0-4AFF-8A7E-881006FD6D87}" type="presOf" srcId="{F8720C54-3DD7-4907-83B7-585A60E775CF}" destId="{12E172B9-01B0-436D-9684-1CCC8FA3FE5C}" srcOrd="0" destOrd="2" presId="urn:microsoft.com/office/officeart/2005/8/layout/list1"/>
    <dgm:cxn modelId="{A31892C0-AF46-441B-99A6-9B942F13566D}" srcId="{AD4C7F0C-FD0F-4898-A13D-3107694791A7}" destId="{FCEFAC0C-5069-4448-A59D-67F3FF38F006}" srcOrd="2"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AD4C7F0C-FD0F-4898-A13D-3107694791A7}" destId="{5AF85BF6-DD91-42CE-84E2-B98D52B18B5B}" srcOrd="1" destOrd="0" parTransId="{8024007F-6F3B-47DA-AD18-359D35A22394}" sibTransId="{5B2ABAF9-1FC4-4A0B-B20A-0758D3A12001}"/>
    <dgm:cxn modelId="{8B44A4CE-EEBE-4831-BA79-78EC57A141A0}" type="presOf" srcId="{76A4A80B-A9F3-4F31-B2C2-25FC85A91732}" destId="{12E172B9-01B0-436D-9684-1CCC8FA3FE5C}" srcOrd="0" destOrd="8" presId="urn:microsoft.com/office/officeart/2005/8/layout/list1"/>
    <dgm:cxn modelId="{A29359D6-D4DC-4749-9D2D-64F72F786730}" srcId="{76A4A80B-A9F3-4F31-B2C2-25FC85A91732}" destId="{263CFF6C-8696-4F6A-9EB7-628D97548AAD}" srcOrd="2"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7" presId="urn:microsoft.com/office/officeart/2005/8/layout/list1"/>
    <dgm:cxn modelId="{CCB438E3-E93C-400B-B9F0-3A7CBCC7AB66}" type="presOf" srcId="{C8BAF929-6746-4A55-8092-1987E15E9A3A}" destId="{12E172B9-01B0-436D-9684-1CCC8FA3FE5C}" srcOrd="0" destOrd="1" presId="urn:microsoft.com/office/officeart/2005/8/layout/list1"/>
    <dgm:cxn modelId="{137E80F1-5AD6-4BCF-9153-60A086722271}" type="presOf" srcId="{E6720AA0-D7F5-481E-BC3E-30AA645C9034}" destId="{12E172B9-01B0-436D-9684-1CCC8FA3FE5C}" srcOrd="0" destOrd="5" presId="urn:microsoft.com/office/officeart/2005/8/layout/list1"/>
    <dgm:cxn modelId="{6E719AF3-0936-426C-9F67-A60BAD830AC8}" type="presOf" srcId="{AD4C7F0C-FD0F-4898-A13D-3107694791A7}" destId="{12E172B9-01B0-436D-9684-1CCC8FA3FE5C}" srcOrd="0" destOrd="12" presId="urn:microsoft.com/office/officeart/2005/8/layout/list1"/>
    <dgm:cxn modelId="{92D55DF4-1424-4F0A-928F-ECB1868D5190}" type="presOf" srcId="{5AF85BF6-DD91-42CE-84E2-B98D52B18B5B}" destId="{12E172B9-01B0-436D-9684-1CCC8FA3FE5C}" srcOrd="0" destOrd="14" presId="urn:microsoft.com/office/officeart/2005/8/layout/list1"/>
    <dgm:cxn modelId="{F60429FD-1497-4FFD-B6D1-6F0142F4C7F4}" srcId="{FA84BF92-43C6-4E94-A77F-6263E68B6783}" destId="{AD4C7F0C-FD0F-4898-A13D-3107694791A7}" srcOrd="8" destOrd="0" parTransId="{AE3C462F-F758-4EA4-BF5A-70F4316CD532}" sibTransId="{F83E75F5-49A3-49E7-BED6-060D354E7EA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RMGRR177 – Switch Hold Removal Clarification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lgn="just">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Switch Hold Removal Clarification RMGRR was approved with one abstention at RMS on 2/6. During RMS conversation, a question was posed if PUCT Staff will be made aware of the changes. </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C6E5BAD6-DF90-4357-9E05-49E455A7752C}">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D32BF61-E54C-4C9B-BB60-6B7099E207CA}" type="parTrans" cxnId="{182302DF-ACED-4FCF-81E2-98875FAE1AB8}">
      <dgm:prSet/>
      <dgm:spPr/>
      <dgm:t>
        <a:bodyPr/>
        <a:lstStyle/>
        <a:p>
          <a:endParaRPr lang="en-US"/>
        </a:p>
      </dgm:t>
    </dgm:pt>
    <dgm:pt modelId="{33175832-BD5F-4EBB-B29C-4AE676CAA385}" type="sibTrans" cxnId="{182302DF-ACED-4FCF-81E2-98875FAE1AB8}">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8EDBD77-4A2A-48A4-8405-538D4519CA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0091F2EF-B0F1-4F28-9B47-94D7E1F8ADB4}" type="parTrans" cxnId="{F7F31D02-A610-48AB-A8D0-EAECB36E3B71}">
      <dgm:prSet/>
      <dgm:spPr/>
      <dgm:t>
        <a:bodyPr/>
        <a:lstStyle/>
        <a:p>
          <a:endParaRPr lang="en-US"/>
        </a:p>
      </dgm:t>
    </dgm:pt>
    <dgm:pt modelId="{8A63359E-B0D5-4CA6-98BD-C47DD7AD2493}" type="sibTrans" cxnId="{F7F31D02-A610-48AB-A8D0-EAECB36E3B71}">
      <dgm:prSet/>
      <dgm:spPr/>
      <dgm:t>
        <a:bodyPr/>
        <a:lstStyle/>
        <a:p>
          <a:endParaRPr lang="en-US"/>
        </a:p>
      </dgm:t>
    </dgm:pt>
    <dgm:pt modelId="{900D0759-3409-49C3-86DD-63D4CE89F9A0}">
      <dgm:prSet phldrT="[Text]" custT="1"/>
      <dgm:spPr>
        <a:solidFill>
          <a:schemeClr val="bg1">
            <a:alpha val="90000"/>
          </a:schemeClr>
        </a:solidFill>
      </dgm:spPr>
      <dgm:t>
        <a:bodyPr anchor="ctr" anchorCtr="0"/>
        <a:lstStyle/>
        <a:p>
          <a:pPr algn="just">
            <a:buFont typeface="Wingdings" panose="05000000000000000000" pitchFamily="2" charset="2"/>
            <a:buChar char="q"/>
          </a:pPr>
          <a:r>
            <a:rPr lang="en-US" sz="2200" b="0" dirty="0"/>
            <a:t>Update: ERCOT staff met with PUCT Staff and PUCT Staff was comfortable with the proposed language and did not request changes. </a:t>
          </a:r>
        </a:p>
      </dgm:t>
    </dgm:pt>
    <dgm:pt modelId="{D4E1FC56-A221-425C-8AC2-559FA79F18C8}" type="parTrans" cxnId="{D217BACD-541D-4E6C-A0C0-F1432CB3EE68}">
      <dgm:prSet/>
      <dgm:spPr/>
    </dgm:pt>
    <dgm:pt modelId="{AC646274-6997-416F-9B93-8D8DE1FF75E5}" type="sibTrans" cxnId="{D217BACD-541D-4E6C-A0C0-F1432CB3EE68}">
      <dgm:prSet/>
      <dgm:spPr/>
    </dgm:pt>
    <dgm:pt modelId="{EA150E96-AB38-4401-A8BC-281D448D0FF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1BFF2A92-DE50-402E-8D9A-05877F24B7F0}" type="parTrans" cxnId="{1C5FEE62-BDD9-4A45-9CB7-9B5C71EF56A3}">
      <dgm:prSet/>
      <dgm:spPr/>
    </dgm:pt>
    <dgm:pt modelId="{2A725A19-4330-400D-BF65-ECD1230D845B}" type="sibTrans" cxnId="{1C5FEE62-BDD9-4A45-9CB7-9B5C71EF56A3}">
      <dgm:prSet/>
      <dgm:spPr/>
    </dgm:pt>
    <dgm:pt modelId="{F57B7354-295B-44C6-85CC-4CDD2C9AE390}">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4D447EFC-8102-423E-80E6-FB446E763480}" type="parTrans" cxnId="{BE5E8A2E-AA7E-446A-8BBE-96A364AEE6BD}">
      <dgm:prSet/>
      <dgm:spPr/>
    </dgm:pt>
    <dgm:pt modelId="{9004EBDB-28DD-47E1-9F51-06139932917C}" type="sibTrans" cxnId="{BE5E8A2E-AA7E-446A-8BBE-96A364AEE6BD}">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F7F31D02-A610-48AB-A8D0-EAECB36E3B71}" srcId="{FA84BF92-43C6-4E94-A77F-6263E68B6783}" destId="{E8EDBD77-4A2A-48A4-8405-538D4519CA43}" srcOrd="4" destOrd="0" parTransId="{0091F2EF-B0F1-4F28-9B47-94D7E1F8ADB4}" sibTransId="{8A63359E-B0D5-4CA6-98BD-C47DD7AD2493}"/>
    <dgm:cxn modelId="{5BF9E507-9DD5-415F-8B74-AF6D161F517A}" type="presOf" srcId="{9D1E325A-858B-4716-A56E-13A823DC9943}" destId="{12E172B9-01B0-436D-9684-1CCC8FA3FE5C}" srcOrd="0" destOrd="12" presId="urn:microsoft.com/office/officeart/2005/8/layout/list1"/>
    <dgm:cxn modelId="{032D8816-85FB-4E42-9990-9DABCFF0DE72}" type="presOf" srcId="{C6E5BAD6-DF90-4357-9E05-49E455A7752C}" destId="{12E172B9-01B0-436D-9684-1CCC8FA3FE5C}" srcOrd="0" destOrd="6" presId="urn:microsoft.com/office/officeart/2005/8/layout/list1"/>
    <dgm:cxn modelId="{B9E3D919-A14F-41CD-9113-E7241425F870}" type="presOf" srcId="{900D0759-3409-49C3-86DD-63D4CE89F9A0}" destId="{12E172B9-01B0-436D-9684-1CCC8FA3FE5C}" srcOrd="0" destOrd="4"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7" presId="urn:microsoft.com/office/officeart/2005/8/layout/list1"/>
    <dgm:cxn modelId="{33320C62-C43B-47FC-96AE-640F80DE87D7}" type="presOf" srcId="{FA84BF92-43C6-4E94-A77F-6263E68B6783}" destId="{8D263EF1-990E-4235-B334-4F0671851AEE}" srcOrd="0" destOrd="0" presId="urn:microsoft.com/office/officeart/2005/8/layout/list1"/>
    <dgm:cxn modelId="{1C5FEE62-BDD9-4A45-9CB7-9B5C71EF56A3}" srcId="{FA84BF92-43C6-4E94-A77F-6263E68B6783}" destId="{EA150E96-AB38-4401-A8BC-281D448D0FF6}" srcOrd="3" destOrd="0" parTransId="{1BFF2A92-DE50-402E-8D9A-05877F24B7F0}" sibTransId="{2A725A19-4330-400D-BF65-ECD1230D845B}"/>
    <dgm:cxn modelId="{6A6EF442-CFAE-4AD0-B12A-9869A941A250}" type="presOf" srcId="{E8EDBD77-4A2A-48A4-8405-538D4519CA43}" destId="{12E172B9-01B0-436D-9684-1CCC8FA3FE5C}" srcOrd="0" destOrd="5" presId="urn:microsoft.com/office/officeart/2005/8/layout/list1"/>
    <dgm:cxn modelId="{F0F13964-D016-4FFF-8157-528C8F75CB15}" type="presOf" srcId="{73A2303A-26ED-4FD9-9481-ACB9C24032D1}" destId="{12E172B9-01B0-436D-9684-1CCC8FA3FE5C}" srcOrd="0" destOrd="11" presId="urn:microsoft.com/office/officeart/2005/8/layout/list1"/>
    <dgm:cxn modelId="{E427EB46-0862-47CB-ABAC-0BEB69228682}" srcId="{FA84BF92-43C6-4E94-A77F-6263E68B6783}" destId="{73A2303A-26ED-4FD9-9481-ACB9C24032D1}" srcOrd="10" destOrd="0" parTransId="{65788DD5-76DC-4ADF-8C90-8E1046E00B0C}" sibTransId="{4B4D5775-0C22-47FE-9D71-29D86C361E90}"/>
    <dgm:cxn modelId="{EF3B716A-6DC4-43B4-8D02-13D903C81653}" srcId="{FA84BF92-43C6-4E94-A77F-6263E68B6783}" destId="{C9597999-C23F-4867-9D73-E667FAF56258}" srcOrd="2" destOrd="0" parTransId="{3299E4A5-BF55-4FA8-9E3A-52EEB823A552}" sibTransId="{30CA58D9-FFDA-4ABA-B294-0F7E8E30514C}"/>
    <dgm:cxn modelId="{99879B4F-18D7-49FC-85CC-026D13D56EFE}" type="presOf" srcId="{C9597999-C23F-4867-9D73-E667FAF56258}" destId="{12E172B9-01B0-436D-9684-1CCC8FA3FE5C}" srcOrd="0" destOrd="2" presId="urn:microsoft.com/office/officeart/2005/8/layout/list1"/>
    <dgm:cxn modelId="{EC8B0A54-F4B1-49C6-837C-284194D9AD9B}" srcId="{FA84BF92-43C6-4E94-A77F-6263E68B6783}" destId="{9D1E325A-858B-4716-A56E-13A823DC9943}" srcOrd="11" destOrd="0" parTransId="{1FFCD2D4-CE04-4F36-9C3C-CA0F12C5CD0E}" sibTransId="{06A29AD8-5402-4D73-B82F-60898F313CB2}"/>
    <dgm:cxn modelId="{7D3B8C5A-14C3-46E7-9530-3B87BA492A8C}" srcId="{FA84BF92-43C6-4E94-A77F-6263E68B6783}" destId="{677379F4-192F-42B3-91B3-2EEAA0E5E5B6}" srcOrd="9"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5C53538D-6CDA-4B9E-88DF-C03ED722509E}" srcId="{FA84BF92-43C6-4E94-A77F-6263E68B6783}" destId="{9AC21A6B-C21D-4F00-9399-67D74B344BF9}" srcOrd="6" destOrd="0" parTransId="{BC216B42-3F0A-4F2B-B5F1-C4CD4AE70559}" sibTransId="{B49554F9-FE83-47F2-90A2-F99F5283D107}"/>
    <dgm:cxn modelId="{509E9B8E-7733-4486-9282-FE39CD471294}" srcId="{FA84BF92-43C6-4E94-A77F-6263E68B6783}" destId="{38DF35B7-A42D-4DDA-AF53-760F10DC649E}" srcOrd="7" destOrd="0" parTransId="{92C5052A-C1A2-4CA5-BC90-AC8CB837C9F4}" sibTransId="{F13A7C07-B7FE-49D1-BC38-CADC2C78ECC8}"/>
    <dgm:cxn modelId="{CC3FD696-ACFC-4398-930D-83B720E24FCB}" type="presOf" srcId="{38DF35B7-A42D-4DDA-AF53-760F10DC649E}" destId="{12E172B9-01B0-436D-9684-1CCC8FA3FE5C}" srcOrd="0" destOrd="8" presId="urn:microsoft.com/office/officeart/2005/8/layout/list1"/>
    <dgm:cxn modelId="{0C15A097-E8BF-4277-80E5-BF8FD50CA8A6}" srcId="{FA84BF92-43C6-4E94-A77F-6263E68B6783}" destId="{902E5DB1-9418-444A-973A-046629847972}" srcOrd="12" destOrd="0" parTransId="{DEEA694C-4DA4-4DD9-A43D-B0BB66A0E400}" sibTransId="{E07D8CE9-1AF0-41EC-A772-C5C806C7C6C2}"/>
    <dgm:cxn modelId="{4FFC70C0-FF0E-4277-A2CC-3233D36682C1}" type="presOf" srcId="{902E5DB1-9418-444A-973A-046629847972}" destId="{12E172B9-01B0-436D-9684-1CCC8FA3FE5C}" srcOrd="0" destOrd="13" presId="urn:microsoft.com/office/officeart/2005/8/layout/list1"/>
    <dgm:cxn modelId="{76E977C1-19D9-4697-8CEF-220CB318FFEA}" type="presOf" srcId="{1AFB66F0-95C8-4468-A011-E51331EFA4DE}" destId="{12E172B9-01B0-436D-9684-1CCC8FA3FE5C}" srcOrd="0" destOrd="0" presId="urn:microsoft.com/office/officeart/2005/8/layout/list1"/>
    <dgm:cxn modelId="{D217BACD-541D-4E6C-A0C0-F1432CB3EE68}" srcId="{EA150E96-AB38-4401-A8BC-281D448D0FF6}" destId="{900D0759-3409-49C3-86DD-63D4CE89F9A0}" srcOrd="0" destOrd="0" parTransId="{D4E1FC56-A221-425C-8AC2-559FA79F18C8}" sibTransId="{AC646274-6997-416F-9B93-8D8DE1FF75E5}"/>
    <dgm:cxn modelId="{182302DF-ACED-4FCF-81E2-98875FAE1AB8}" srcId="{FA84BF92-43C6-4E94-A77F-6263E68B6783}" destId="{C6E5BAD6-DF90-4357-9E05-49E455A7752C}" srcOrd="5" destOrd="0" parTransId="{FD32BF61-E54C-4C9B-BB60-6B7099E207CA}" sibTransId="{33175832-BD5F-4EBB-B29C-4AE676CAA385}"/>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10" presId="urn:microsoft.com/office/officeart/2005/8/layout/list1"/>
    <dgm:cxn modelId="{7D46F5F4-C487-486E-B2A9-600A0F3CC63C}" type="presOf" srcId="{EA150E96-AB38-4401-A8BC-281D448D0FF6}" destId="{12E172B9-01B0-436D-9684-1CCC8FA3FE5C}" srcOrd="0" destOrd="3" presId="urn:microsoft.com/office/officeart/2005/8/layout/list1"/>
    <dgm:cxn modelId="{77CC30F8-D3BD-4ED9-8A89-C690D43F000D}" srcId="{FA84BF92-43C6-4E94-A77F-6263E68B6783}" destId="{8714BE14-980B-4E92-8D58-A509B79C63B4}" srcOrd="8" destOrd="0" parTransId="{F827886D-C51B-455D-ABA3-10EE521C23FB}" sibTransId="{45B5501D-13E9-4941-BAE3-86E9B3AEE644}"/>
    <dgm:cxn modelId="{380371FC-9727-446E-8791-C059741A417D}" type="presOf" srcId="{8714BE14-980B-4E92-8D58-A509B79C63B4}" destId="{12E172B9-01B0-436D-9684-1CCC8FA3FE5C}" srcOrd="0" destOrd="9"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 Volume Analysis – End of Year 2023</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B5047BBA-80E9-403C-B242-F1F03DBA0441}" type="parTrans" cxnId="{94A9E7B9-456E-4037-B280-68408C2DA2C3}">
      <dgm:prSet/>
      <dgm:spPr/>
    </dgm:pt>
    <dgm:pt modelId="{5D727B9D-6685-49B2-9C71-971E8709399B}" type="sibTrans" cxnId="{94A9E7B9-456E-4037-B280-68408C2DA2C3}">
      <dgm:prSet/>
      <dgm:spPr/>
    </dgm:pt>
    <dgm:pt modelId="{FF8F69F5-1B3D-45EE-BDD1-340B0D74891D}">
      <dgm:prSet phldrT="[Text]" custT="1"/>
      <dgm:spPr/>
      <dgm:t>
        <a:bodyPr/>
        <a:lstStyle/>
        <a:p>
          <a:pPr algn="l">
            <a:lnSpc>
              <a:spcPct val="90000"/>
            </a:lnSpc>
            <a:buFont typeface="+mj-lt"/>
            <a:buAutoNum type="arabicPeriod"/>
          </a:pPr>
          <a:endParaRPr lang="en-US" sz="2400" dirty="0">
            <a:latin typeface="Arial Rounded MT Bold" panose="020F0704030504030204" pitchFamily="34" charset="0"/>
          </a:endParaRPr>
        </a:p>
      </dgm:t>
    </dgm:pt>
    <dgm:pt modelId="{3459238B-5B1B-4FEA-8711-E4BF4A73BC00}" type="parTrans" cxnId="{98488552-49F3-4666-8192-AD7EFB388252}">
      <dgm:prSet/>
      <dgm:spPr/>
    </dgm:pt>
    <dgm:pt modelId="{5CCFF188-8B7E-4855-B0A5-B088A85F1D6A}" type="sibTrans" cxnId="{98488552-49F3-4666-8192-AD7EFB388252}">
      <dgm:prSet/>
      <dgm:spPr/>
    </dgm:pt>
    <dgm:pt modelId="{E90AD862-9670-430F-94D8-C018DC011FC4}">
      <dgm:prSet phldrT="[Text]" custT="1"/>
      <dgm:spPr/>
      <dgm:t>
        <a:bodyPr/>
        <a:lstStyle/>
        <a:p>
          <a:pPr algn="just">
            <a:lnSpc>
              <a:spcPct val="90000"/>
            </a:lnSpc>
            <a:buFont typeface="+mj-lt"/>
            <a:buAutoNum type="arabicPeriod"/>
          </a:pPr>
          <a:r>
            <a:rPr lang="en-US" sz="2000" dirty="0">
              <a:latin typeface="Tenorite" panose="00000500000000000000" pitchFamily="2" charset="0"/>
            </a:rPr>
            <a:t>Inadvertent Losing subtype continues to be elevated.</a:t>
          </a:r>
          <a:endParaRPr lang="en-US" sz="1600" dirty="0">
            <a:latin typeface="Arial Rounded MT Bold" panose="020F0704030504030204" pitchFamily="34" charset="0"/>
          </a:endParaRPr>
        </a:p>
      </dgm:t>
    </dgm:pt>
    <dgm:pt modelId="{48C5E9C6-2125-47B4-A811-21CDF5082CC2}" type="sibTrans" cxnId="{39E6CD9E-E9A0-4A41-9D9E-F0D91EE5A458}">
      <dgm:prSet/>
      <dgm:spPr/>
    </dgm:pt>
    <dgm:pt modelId="{42962001-99FA-4688-95B4-B02794335739}" type="parTrans" cxnId="{39E6CD9E-E9A0-4A41-9D9E-F0D91EE5A458}">
      <dgm:prSet/>
      <dgm:spPr/>
    </dgm:pt>
    <dgm:pt modelId="{F001EDE0-4095-4FA8-81E1-4F45E9AA8CD0}">
      <dgm:prSet phldrT="[Text]" custT="1"/>
      <dgm:spPr/>
      <dgm:t>
        <a:bodyPr/>
        <a:lstStyle/>
        <a:p>
          <a:pPr algn="just">
            <a:lnSpc>
              <a:spcPct val="90000"/>
            </a:lnSpc>
            <a:buFont typeface="+mj-lt"/>
            <a:buNone/>
          </a:pPr>
          <a:r>
            <a:rPr lang="en-US" sz="2400" b="1" dirty="0">
              <a:latin typeface="Arial Rounded MT Bold" panose="020F0704030504030204" pitchFamily="34" charset="0"/>
            </a:rPr>
            <a:t>Observations:</a:t>
          </a:r>
        </a:p>
      </dgm:t>
    </dgm:pt>
    <dgm:pt modelId="{E5DEEF9C-6F75-40F4-ADC0-F49970B1705F}" type="parTrans" cxnId="{DD0C686F-C697-49F3-8B42-7FA74876B921}">
      <dgm:prSet/>
      <dgm:spPr/>
    </dgm:pt>
    <dgm:pt modelId="{758678D9-D7F4-4425-AB06-94325986A17C}" type="sibTrans" cxnId="{DD0C686F-C697-49F3-8B42-7FA74876B921}">
      <dgm:prSet/>
      <dgm:spPr/>
    </dgm:pt>
    <dgm:pt modelId="{4AD51941-A1E4-4CD6-B633-9C3F97A162B1}">
      <dgm:prSet phldrT="[Text]" custT="1"/>
      <dgm:spPr/>
      <dgm:t>
        <a:bodyPr/>
        <a:lstStyle/>
        <a:p>
          <a:pPr algn="just">
            <a:lnSpc>
              <a:spcPct val="90000"/>
            </a:lnSpc>
            <a:buFont typeface="+mj-lt"/>
            <a:buAutoNum type="arabicPeriod"/>
          </a:pPr>
          <a:r>
            <a:rPr lang="en-US" sz="2000" b="0" dirty="0">
              <a:latin typeface="Tenorite" panose="00000500000000000000" pitchFamily="2" charset="0"/>
            </a:rPr>
            <a:t>Inadvertent Gaining subtype counts appear seasonal in nature and consistent in the latter halves of the years.</a:t>
          </a:r>
        </a:p>
      </dgm:t>
    </dgm:pt>
    <dgm:pt modelId="{82286AEA-41DF-4859-88A7-558046994FCA}" type="parTrans" cxnId="{B27A15A6-A91D-423C-9404-842D7D54C517}">
      <dgm:prSet/>
      <dgm:spPr/>
    </dgm:pt>
    <dgm:pt modelId="{1840B14F-9E72-4905-A3A3-F9485E87F148}" type="sibTrans" cxnId="{B27A15A6-A91D-423C-9404-842D7D54C517}">
      <dgm:prSet/>
      <dgm:spPr/>
    </dgm:pt>
    <dgm:pt modelId="{78A74EB1-6741-49AF-9556-EA595BBA0EB2}">
      <dgm:prSet phldrT="[Text]" custT="1"/>
      <dgm:spPr/>
      <dgm:t>
        <a:bodyPr/>
        <a:lstStyle/>
        <a:p>
          <a:pPr algn="just">
            <a:lnSpc>
              <a:spcPct val="90000"/>
            </a:lnSpc>
            <a:buFont typeface="+mj-lt"/>
            <a:buAutoNum type="arabicPeriod"/>
          </a:pPr>
          <a:r>
            <a:rPr lang="en-US" sz="2000" b="0" dirty="0">
              <a:latin typeface="Tenorite" panose="00000500000000000000" pitchFamily="2" charset="0"/>
            </a:rPr>
            <a:t>Switch-hold Removal subtype has grown with higher counts reflected in the second half of the year; likely due to extreme heat weather moratoriums.</a:t>
          </a:r>
        </a:p>
      </dgm:t>
    </dgm:pt>
    <dgm:pt modelId="{0543296C-CB0C-4891-A39B-1D0ED2DCAEDC}" type="parTrans" cxnId="{63495CC9-8F4B-4FC2-A3EB-F97EA2B187D7}">
      <dgm:prSet/>
      <dgm:spPr/>
    </dgm:pt>
    <dgm:pt modelId="{E66E4AD2-2DB2-4A2A-A227-977256F43D11}" type="sibTrans" cxnId="{63495CC9-8F4B-4FC2-A3EB-F97EA2B187D7}">
      <dgm:prSet/>
      <dgm:spPr/>
    </dgm:pt>
    <dgm:pt modelId="{A39F1316-0D59-4BD6-A0F4-41C63E5D9401}">
      <dgm:prSet phldrT="[Text]" custT="1"/>
      <dgm:spPr/>
      <dgm:t>
        <a:bodyPr/>
        <a:lstStyle/>
        <a:p>
          <a:pPr algn="just">
            <a:lnSpc>
              <a:spcPct val="90000"/>
            </a:lnSpc>
            <a:buFont typeface="+mj-lt"/>
            <a:buAutoNum type="arabicPeriod"/>
          </a:pPr>
          <a:r>
            <a:rPr lang="en-US" sz="2000" b="0" dirty="0">
              <a:latin typeface="Tenorite" panose="00000500000000000000" pitchFamily="2" charset="0"/>
            </a:rPr>
            <a:t>Rescission subtype spiked in the last six months of 2023 which will be reviewed for opportunities. </a:t>
          </a:r>
        </a:p>
      </dgm:t>
    </dgm:pt>
    <dgm:pt modelId="{ED1243FC-FC32-4201-8141-6FEEF625337F}" type="parTrans" cxnId="{F2B82AC2-D5AD-46F9-86B9-59A4074F6712}">
      <dgm:prSet/>
      <dgm:spPr/>
    </dgm:pt>
    <dgm:pt modelId="{93322ED6-1222-4B15-A045-88DCA1EB35EF}" type="sibTrans" cxnId="{F2B82AC2-D5AD-46F9-86B9-59A4074F6712}">
      <dgm:prSet/>
      <dgm:spPr/>
    </dgm:pt>
    <dgm:pt modelId="{024A2220-0F3D-40C9-A29B-805F3B014642}">
      <dgm:prSet phldrT="[Text]" custT="1"/>
      <dgm:spPr/>
      <dgm:t>
        <a:bodyPr/>
        <a:lstStyle/>
        <a:p>
          <a:pPr algn="just">
            <a:lnSpc>
              <a:spcPct val="90000"/>
            </a:lnSpc>
            <a:buFont typeface="+mj-lt"/>
            <a:buAutoNum type="arabicPeriod"/>
          </a:pPr>
          <a:r>
            <a:rPr lang="en-US" sz="2000" b="0" dirty="0">
              <a:latin typeface="Tenorite" panose="00000500000000000000" pitchFamily="2" charset="0"/>
            </a:rPr>
            <a:t>Cancel with Approvals also spiked in the last six months of 2023 and will be reviewed to see if REPs are inadvertently sending same-day requests.</a:t>
          </a:r>
        </a:p>
      </dgm:t>
    </dgm:pt>
    <dgm:pt modelId="{4AB41563-3F88-43D7-8696-0FBBA6B89AE5}" type="parTrans" cxnId="{8FF8C3D8-AA80-4B8B-9580-8888367BF712}">
      <dgm:prSet/>
      <dgm:spPr/>
    </dgm:pt>
    <dgm:pt modelId="{FD528F5D-66FB-4A3B-819E-54356D11EC54}" type="sibTrans" cxnId="{8FF8C3D8-AA80-4B8B-9580-8888367BF712}">
      <dgm:prSet/>
      <dgm:spPr/>
    </dgm:pt>
    <dgm:pt modelId="{BDF7D0E0-5CAF-4665-98D9-1EC5FA425275}">
      <dgm:prSet phldrT="[Text]" custT="1"/>
      <dgm:spPr/>
      <dgm:t>
        <a:bodyPr/>
        <a:lstStyle/>
        <a:p>
          <a:pPr algn="just">
            <a:lnSpc>
              <a:spcPct val="90000"/>
            </a:lnSpc>
            <a:buFont typeface="+mj-lt"/>
            <a:buAutoNum type="arabicPeriod"/>
          </a:pPr>
          <a:r>
            <a:rPr lang="en-US" sz="2000" b="0" dirty="0">
              <a:latin typeface="Tenorite" panose="00000500000000000000" pitchFamily="2" charset="0"/>
            </a:rPr>
            <a:t>Two others of note were the DEV and Service Order subtypes which saw an increase.</a:t>
          </a:r>
        </a:p>
      </dgm:t>
    </dgm:pt>
    <dgm:pt modelId="{4A2A5205-9DAC-4660-9210-4E07945F767F}" type="parTrans" cxnId="{0E33D1D5-1AA2-4467-A27F-67AA9F71F053}">
      <dgm:prSet/>
      <dgm:spPr/>
    </dgm:pt>
    <dgm:pt modelId="{2E7C9D33-4B78-4389-88B4-E23804B19A47}" type="sibTrans" cxnId="{0E33D1D5-1AA2-4467-A27F-67AA9F71F053}">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X="-14163" custLinFactNeighborX="-100000" custLinFactNeighborY="-2192">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5A53B600-EF9D-4346-8852-8C02EECAE324}" type="presOf" srcId="{A39F1316-0D59-4BD6-A0F4-41C63E5D9401}" destId="{12E172B9-01B0-436D-9684-1CCC8FA3FE5C}" srcOrd="0" destOrd="6" presId="urn:microsoft.com/office/officeart/2005/8/layout/list1"/>
    <dgm:cxn modelId="{4BCE8D29-5696-4CF8-BE2A-87435836A477}" type="presOf" srcId="{FA84BF92-43C6-4E94-A77F-6263E68B6783}" destId="{4FC84B32-D1CC-469D-BDF0-F53E02EEAA9C}" srcOrd="1" destOrd="0" presId="urn:microsoft.com/office/officeart/2005/8/layout/list1"/>
    <dgm:cxn modelId="{AF861833-0F15-4F87-804F-3083BDA3DF1B}" type="presOf" srcId="{024A2220-0F3D-40C9-A29B-805F3B014642}" destId="{12E172B9-01B0-436D-9684-1CCC8FA3FE5C}" srcOrd="0" destOrd="7"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7E3F4363-0235-4DA3-956D-C95C1D24CF2E}" type="presOf" srcId="{BDF7D0E0-5CAF-4665-98D9-1EC5FA425275}" destId="{12E172B9-01B0-436D-9684-1CCC8FA3FE5C}" srcOrd="0" destOrd="8" presId="urn:microsoft.com/office/officeart/2005/8/layout/list1"/>
    <dgm:cxn modelId="{DD0C686F-C697-49F3-8B42-7FA74876B921}" srcId="{FA84BF92-43C6-4E94-A77F-6263E68B6783}" destId="{F001EDE0-4095-4FA8-81E1-4F45E9AA8CD0}" srcOrd="2" destOrd="0" parTransId="{E5DEEF9C-6F75-40F4-ADC0-F49970B1705F}" sibTransId="{758678D9-D7F4-4425-AB06-94325986A17C}"/>
    <dgm:cxn modelId="{98488552-49F3-4666-8192-AD7EFB388252}" srcId="{FA84BF92-43C6-4E94-A77F-6263E68B6783}" destId="{FF8F69F5-1B3D-45EE-BDD1-340B0D74891D}" srcOrd="1" destOrd="0" parTransId="{3459238B-5B1B-4FEA-8711-E4BF4A73BC00}" sibTransId="{5CCFF188-8B7E-4855-B0A5-B088A85F1D6A}"/>
    <dgm:cxn modelId="{F66B9654-5005-48B3-A255-77A515AA0CEF}" type="presOf" srcId="{4AD51941-A1E4-4CD6-B633-9C3F97A162B1}"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1E300480-23D4-474D-9CC6-C73B30322545}" type="presOf" srcId="{E90AD862-9670-430F-94D8-C018DC011FC4}" destId="{12E172B9-01B0-436D-9684-1CCC8FA3FE5C}" srcOrd="0" destOrd="3" presId="urn:microsoft.com/office/officeart/2005/8/layout/list1"/>
    <dgm:cxn modelId="{39E6CD9E-E9A0-4A41-9D9E-F0D91EE5A458}" srcId="{FA84BF92-43C6-4E94-A77F-6263E68B6783}" destId="{E90AD862-9670-430F-94D8-C018DC011FC4}" srcOrd="3" destOrd="0" parTransId="{42962001-99FA-4688-95B4-B02794335739}" sibTransId="{48C5E9C6-2125-47B4-A811-21CDF5082CC2}"/>
    <dgm:cxn modelId="{4031AE9F-6B2B-45E4-9B0D-8C05B36D97E6}" type="presOf" srcId="{FF8F69F5-1B3D-45EE-BDD1-340B0D74891D}" destId="{12E172B9-01B0-436D-9684-1CCC8FA3FE5C}" srcOrd="0" destOrd="1" presId="urn:microsoft.com/office/officeart/2005/8/layout/list1"/>
    <dgm:cxn modelId="{3F53ACA5-155D-4952-9623-DA4F307F34C4}" type="presOf" srcId="{F001EDE0-4095-4FA8-81E1-4F45E9AA8CD0}" destId="{12E172B9-01B0-436D-9684-1CCC8FA3FE5C}" srcOrd="0" destOrd="2" presId="urn:microsoft.com/office/officeart/2005/8/layout/list1"/>
    <dgm:cxn modelId="{B27A15A6-A91D-423C-9404-842D7D54C517}" srcId="{FA84BF92-43C6-4E94-A77F-6263E68B6783}" destId="{4AD51941-A1E4-4CD6-B633-9C3F97A162B1}" srcOrd="4" destOrd="0" parTransId="{82286AEA-41DF-4859-88A7-558046994FCA}" sibTransId="{1840B14F-9E72-4905-A3A3-F9485E87F148}"/>
    <dgm:cxn modelId="{94A9E7B9-456E-4037-B280-68408C2DA2C3}" srcId="{FA84BF92-43C6-4E94-A77F-6263E68B6783}" destId="{2A848407-044E-4A6A-862A-E88C602041E8}" srcOrd="0" destOrd="0" parTransId="{B5047BBA-80E9-403C-B242-F1F03DBA0441}" sibTransId="{5D727B9D-6685-49B2-9C71-971E8709399B}"/>
    <dgm:cxn modelId="{F2B82AC2-D5AD-46F9-86B9-59A4074F6712}" srcId="{FA84BF92-43C6-4E94-A77F-6263E68B6783}" destId="{A39F1316-0D59-4BD6-A0F4-41C63E5D9401}" srcOrd="6" destOrd="0" parTransId="{ED1243FC-FC32-4201-8141-6FEEF625337F}" sibTransId="{93322ED6-1222-4B15-A045-88DCA1EB35EF}"/>
    <dgm:cxn modelId="{63495CC9-8F4B-4FC2-A3EB-F97EA2B187D7}" srcId="{FA84BF92-43C6-4E94-A77F-6263E68B6783}" destId="{78A74EB1-6741-49AF-9556-EA595BBA0EB2}" srcOrd="5" destOrd="0" parTransId="{0543296C-CB0C-4891-A39B-1D0ED2DCAEDC}" sibTransId="{E66E4AD2-2DB2-4A2A-A227-977256F43D11}"/>
    <dgm:cxn modelId="{FE4611D4-3AEE-4E61-8EE4-00953E66C6C3}" type="presOf" srcId="{2A848407-044E-4A6A-862A-E88C602041E8}" destId="{12E172B9-01B0-436D-9684-1CCC8FA3FE5C}" srcOrd="0" destOrd="0" presId="urn:microsoft.com/office/officeart/2005/8/layout/list1"/>
    <dgm:cxn modelId="{0E33D1D5-1AA2-4467-A27F-67AA9F71F053}" srcId="{FA84BF92-43C6-4E94-A77F-6263E68B6783}" destId="{BDF7D0E0-5CAF-4665-98D9-1EC5FA425275}" srcOrd="8" destOrd="0" parTransId="{4A2A5205-9DAC-4660-9210-4E07945F767F}" sibTransId="{2E7C9D33-4B78-4389-88B4-E23804B19A47}"/>
    <dgm:cxn modelId="{8FF8C3D8-AA80-4B8B-9580-8888367BF712}" srcId="{FA84BF92-43C6-4E94-A77F-6263E68B6783}" destId="{024A2220-0F3D-40C9-A29B-805F3B014642}" srcOrd="7" destOrd="0" parTransId="{4AB41563-3F88-43D7-8696-0FBBA6B89AE5}" sibTransId="{FD528F5D-66FB-4A3B-819E-54356D11EC54}"/>
    <dgm:cxn modelId="{82AF72EA-F799-4054-9C89-ABF21D1C270A}" type="presOf" srcId="{78A74EB1-6741-49AF-9556-EA595BBA0EB2}"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March 12</a:t>
          </a:r>
          <a:r>
            <a:rPr lang="en-US" sz="2600" baseline="30000" dirty="0">
              <a:latin typeface="Arial Rounded MT Bold" panose="020F0704030504030204" pitchFamily="34" charset="0"/>
            </a:rPr>
            <a:t>th </a:t>
          </a:r>
          <a:r>
            <a:rPr lang="en-US" sz="2600" dirty="0">
              <a:latin typeface="Arial Rounded MT Bold" panose="020F0704030504030204" pitchFamily="34" charset="0"/>
            </a:rPr>
            <a:t>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F673FA59-847C-4E39-BDD5-6490E0B76FFF}">
      <dgm:prSet phldrT="[Text]" custT="1"/>
      <dgm:spPr/>
      <dgm:t>
        <a:bodyPr anchor="ctr" anchorCtr="0"/>
        <a:lstStyle/>
        <a:p>
          <a:pPr algn="just">
            <a:buFont typeface="Wingdings" panose="05000000000000000000" pitchFamily="2" charset="2"/>
            <a:buChar char="q"/>
          </a:pPr>
          <a:r>
            <a:rPr lang="en-US" sz="20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1A6B3514-C0B1-49A4-88BA-6765A2CDBCDC}">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MIS API update – update on ‘key dates’ populating</a:t>
          </a:r>
        </a:p>
      </dgm:t>
    </dgm:pt>
    <dgm:pt modelId="{DEE7783B-01A1-4F93-9B85-B69F7F3A6928}" type="parTrans" cxnId="{5A65E9C2-B169-40AB-A175-A5007CAB782E}">
      <dgm:prSet/>
      <dgm:spPr/>
      <dgm:t>
        <a:bodyPr/>
        <a:lstStyle/>
        <a:p>
          <a:endParaRPr lang="en-US"/>
        </a:p>
      </dgm:t>
    </dgm:pt>
    <dgm:pt modelId="{6E931FED-AC28-4D89-B726-5D25E6E1DA6D}" type="sibTrans" cxnId="{5A65E9C2-B169-40AB-A175-A5007CAB782E}">
      <dgm:prSet/>
      <dgm:spPr/>
      <dgm:t>
        <a:bodyPr/>
        <a:lstStyle/>
        <a:p>
          <a:endParaRPr lang="en-US"/>
        </a:p>
      </dgm:t>
    </dgm:pt>
    <dgm:pt modelId="{EA2EF7B5-2A7F-409F-A499-7DE3B8B815FF}">
      <dgm:prSet phldrT="[Text]" custT="1"/>
      <dgm:spPr/>
      <dgm:t>
        <a:bodyPr anchor="ctr" anchorCtr="0"/>
        <a:lstStyle/>
        <a:p>
          <a:pPr algn="just">
            <a:buFont typeface="Wingdings" panose="05000000000000000000" pitchFamily="2" charset="2"/>
            <a:buChar char="q"/>
          </a:pPr>
          <a:r>
            <a:rPr lang="en-US" sz="2000" dirty="0">
              <a:latin typeface="Tenorite" panose="00000500000000000000" pitchFamily="2" charset="0"/>
              <a:cs typeface="Calibri" panose="020F0502020204030204" pitchFamily="34" charset="0"/>
            </a:rPr>
            <a:t>SCR817 Business Requirements</a:t>
          </a:r>
          <a:endParaRPr lang="en-US" sz="20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D2C79BD-43D3-4B26-96C7-8F43C537C38D}">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MarkeTrak Subtypes Volume Analysis 2023 – Further Analysis</a:t>
          </a:r>
        </a:p>
      </dgm:t>
    </dgm:pt>
    <dgm:pt modelId="{811BB26E-3394-4CE8-973C-B3D79B6E4C2F}" type="parTrans" cxnId="{754CFA4E-4854-4D13-AA32-EE1382C59FBA}">
      <dgm:prSet/>
      <dgm:spPr/>
      <dgm:t>
        <a:bodyPr/>
        <a:lstStyle/>
        <a:p>
          <a:endParaRPr lang="en-US"/>
        </a:p>
      </dgm:t>
    </dgm:pt>
    <dgm:pt modelId="{B0E95289-E902-441C-8133-0D206B615478}" type="sibTrans" cxnId="{754CFA4E-4854-4D13-AA32-EE1382C59FBA}">
      <dgm:prSet/>
      <dgm:spPr/>
      <dgm:t>
        <a:bodyPr/>
        <a:lstStyle/>
        <a:p>
          <a:endParaRPr lang="en-US"/>
        </a:p>
      </dgm:t>
    </dgm:pt>
    <dgm:pt modelId="{D4CBF06C-41E7-4306-8EEF-44084DC41C12}">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Review of U</a:t>
          </a:r>
          <a:r>
            <a:rPr lang="en-US" sz="2000" i="0" dirty="0">
              <a:latin typeface="Tenorite" panose="00000500000000000000" pitchFamily="2" charset="0"/>
              <a:cs typeface="Calibri" panose="020F0502020204030204" pitchFamily="34" charset="0"/>
            </a:rPr>
            <a:t>ser’s Guide drafts  - Inadvertent Gains and any other clarifications</a:t>
          </a:r>
          <a:endParaRPr lang="en-US" sz="2000" i="1" dirty="0">
            <a:latin typeface="Tenorite" panose="00000500000000000000" pitchFamily="2" charset="0"/>
            <a:cs typeface="Calibri" panose="020F0502020204030204" pitchFamily="34" charset="0"/>
          </a:endParaRPr>
        </a:p>
      </dgm:t>
    </dgm:pt>
    <dgm:pt modelId="{6ED58C2C-AC5C-446A-987E-323B8E41CF6E}" type="parTrans" cxnId="{5EE25B50-DED9-48BE-A7AA-32AA2DE8E960}">
      <dgm:prSet/>
      <dgm:spPr/>
      <dgm:t>
        <a:bodyPr/>
        <a:lstStyle/>
        <a:p>
          <a:endParaRPr lang="en-US"/>
        </a:p>
      </dgm:t>
    </dgm:pt>
    <dgm:pt modelId="{9602C7CF-0052-4C17-9499-E24AD70EAC34}" type="sibTrans" cxnId="{5EE25B50-DED9-48BE-A7AA-32AA2DE8E960}">
      <dgm:prSet/>
      <dgm:spPr/>
      <dgm:t>
        <a:bodyPr/>
        <a:lstStyle/>
        <a:p>
          <a:endParaRPr lang="en-US"/>
        </a:p>
      </dgm:t>
    </dgm:pt>
    <dgm:pt modelId="{50970155-5355-4A1D-A8EC-7470DB71A532}">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Data/Talking Points for Client Services on MarkeTrak analysis - update</a:t>
          </a:r>
        </a:p>
      </dgm:t>
    </dgm:pt>
    <dgm:pt modelId="{F3AF7CA7-65D5-43F8-9A25-51D5D55F9E31}" type="parTrans" cxnId="{E9C07337-7EF5-46DD-8FD2-334789F8323C}">
      <dgm:prSet/>
      <dgm:spPr/>
      <dgm:t>
        <a:bodyPr/>
        <a:lstStyle/>
        <a:p>
          <a:endParaRPr lang="en-US"/>
        </a:p>
      </dgm:t>
    </dgm:pt>
    <dgm:pt modelId="{76C8B590-8C40-4B23-BC40-329A1E400CAD}" type="sibTrans" cxnId="{E9C07337-7EF5-46DD-8FD2-334789F8323C}">
      <dgm:prSet/>
      <dgm:spPr/>
      <dgm:t>
        <a:bodyPr/>
        <a:lstStyle/>
        <a:p>
          <a:endParaRPr lang="en-US"/>
        </a:p>
      </dgm:t>
    </dgm:pt>
    <dgm:pt modelId="{E731ACA4-31CC-46DA-9868-30352039EE72}">
      <dgm:prSet phldrT="[Text]" custT="1"/>
      <dgm:spPr/>
      <dgm:t>
        <a:bodyPr anchor="ctr" anchorCtr="0"/>
        <a:lstStyle/>
        <a:p>
          <a:pPr algn="just">
            <a:buFontTx/>
            <a:buNone/>
          </a:pPr>
          <a:r>
            <a:rPr lang="en-US" sz="2600" b="1" dirty="0">
              <a:latin typeface="Tenorite" panose="00000500000000000000" pitchFamily="2" charset="0"/>
              <a:cs typeface="Calibri" panose="020F0502020204030204" pitchFamily="34" charset="0"/>
            </a:rPr>
            <a:t>Tuesday, March 12</a:t>
          </a:r>
          <a:r>
            <a:rPr lang="en-US" sz="2600" b="1" baseline="30000" dirty="0">
              <a:latin typeface="Tenorite" panose="00000500000000000000" pitchFamily="2" charset="0"/>
              <a:cs typeface="Calibri" panose="020F0502020204030204" pitchFamily="34" charset="0"/>
            </a:rPr>
            <a:t>th</a:t>
          </a:r>
          <a:r>
            <a:rPr lang="en-US" sz="2600" b="1" dirty="0">
              <a:latin typeface="Tenorite" panose="00000500000000000000" pitchFamily="2" charset="0"/>
              <a:cs typeface="Calibri" panose="020F0502020204030204" pitchFamily="34" charset="0"/>
            </a:rPr>
            <a:t> -  9:30 AM WebEx only </a:t>
          </a:r>
          <a:endParaRPr lang="en-US" sz="2600" dirty="0">
            <a:latin typeface="Tenorite" panose="00000500000000000000" pitchFamily="2" charset="0"/>
          </a:endParaRPr>
        </a:p>
      </dgm:t>
    </dgm:pt>
    <dgm:pt modelId="{1EF1B481-1160-436D-B305-26E84B7A9F17}" type="parTrans" cxnId="{566815E4-0AAD-4245-AA1A-A7EE6859D65F}">
      <dgm:prSet/>
      <dgm:spPr/>
      <dgm:t>
        <a:bodyPr/>
        <a:lstStyle/>
        <a:p>
          <a:endParaRPr lang="en-US"/>
        </a:p>
      </dgm:t>
    </dgm:pt>
    <dgm:pt modelId="{528A0404-6B3B-45E5-ADA8-94602587D8C7}" type="sibTrans" cxnId="{566815E4-0AAD-4245-AA1A-A7EE6859D65F}">
      <dgm:prSet/>
      <dgm:spPr/>
      <dgm:t>
        <a:bodyPr/>
        <a:lstStyle/>
        <a:p>
          <a:endParaRPr lang="en-US"/>
        </a:p>
      </dgm:t>
    </dgm:pt>
    <dgm:pt modelId="{5B99CA7B-9C66-4D92-907D-C7E77066F60F}">
      <dgm:prSet phldrT="[Text]" custT="1"/>
      <dgm:spPr/>
      <dgm:t>
        <a:bodyPr anchor="ctr" anchorCtr="0"/>
        <a:lstStyle/>
        <a:p>
          <a:pPr algn="just">
            <a:buFont typeface="Wingdings" panose="05000000000000000000" pitchFamily="2" charset="2"/>
            <a:buChar char="q"/>
          </a:pPr>
          <a:r>
            <a:rPr lang="en-US" sz="2000" dirty="0">
              <a:latin typeface="Tenorite" panose="00000500000000000000" pitchFamily="2" charset="0"/>
              <a:cs typeface="Calibri" panose="020F0502020204030204" pitchFamily="34" charset="0"/>
            </a:rPr>
            <a:t>RMGRR177 Switch Hold Removal Clarification – status of progress</a:t>
          </a:r>
        </a:p>
      </dgm:t>
    </dgm:pt>
    <dgm:pt modelId="{A03BE2E6-E28A-4752-8E2C-FFBCBA64D1D4}" type="parTrans" cxnId="{90A2C066-9464-4806-B700-A6374494F9D7}">
      <dgm:prSet/>
      <dgm:spPr/>
      <dgm:t>
        <a:bodyPr/>
        <a:lstStyle/>
        <a:p>
          <a:endParaRPr lang="en-US"/>
        </a:p>
      </dgm:t>
    </dgm:pt>
    <dgm:pt modelId="{EC80C5E1-7DD5-4163-B52E-64998DB2F448}" type="sibTrans" cxnId="{90A2C066-9464-4806-B700-A6374494F9D7}">
      <dgm:prSet/>
      <dgm:spPr/>
      <dgm:t>
        <a:bodyPr/>
        <a:lstStyle/>
        <a:p>
          <a:endParaRPr lang="en-US"/>
        </a:p>
      </dgm:t>
    </dgm:pt>
    <dgm:pt modelId="{D24ECA9B-4168-4BA3-8E80-FD8F942A6442}">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IAG Report – Quarterly Review</a:t>
          </a:r>
        </a:p>
      </dgm:t>
    </dgm:pt>
    <dgm:pt modelId="{1FA9656E-BB2B-4D45-985E-8BF6EDF06DFF}" type="parTrans" cxnId="{B3F131E8-528A-4760-87AD-A598BA72FC34}">
      <dgm:prSet/>
      <dgm:spPr/>
      <dgm:t>
        <a:bodyPr/>
        <a:lstStyle/>
        <a:p>
          <a:endParaRPr lang="en-US"/>
        </a:p>
      </dgm:t>
    </dgm:pt>
    <dgm:pt modelId="{0E0D11EC-29FB-41E0-8A89-4D5EF6BA0AC8}" type="sibTrans" cxnId="{B3F131E8-528A-4760-87AD-A598BA72FC34}">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6472" custLinFactNeighborY="100000">
        <dgm:presLayoutVars>
          <dgm:bulletEnabled val="1"/>
        </dgm:presLayoutVars>
      </dgm:prSet>
      <dgm:spPr/>
    </dgm:pt>
  </dgm:ptLst>
  <dgm:cxnLst>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4" presId="urn:microsoft.com/office/officeart/2005/8/layout/list1"/>
    <dgm:cxn modelId="{7D687124-6E6B-4D73-9D24-98FA59971B6C}" type="presOf" srcId="{D24ECA9B-4168-4BA3-8E80-FD8F942A6442}" destId="{5FD4668F-81DD-421E-9924-50274E363CDB}" srcOrd="0" destOrd="10" presId="urn:microsoft.com/office/officeart/2005/8/layout/list1"/>
    <dgm:cxn modelId="{890AFE24-2ACF-4ED4-84CF-ADFA10D6C8FC}" type="presOf" srcId="{1A6B3514-C0B1-49A4-88BA-6765A2CDBCDC}" destId="{5FD4668F-81DD-421E-9924-50274E363CDB}" srcOrd="0" destOrd="5" presId="urn:microsoft.com/office/officeart/2005/8/layout/list1"/>
    <dgm:cxn modelId="{DF88B52E-D0EA-4B49-903F-7E6C2945C19E}" type="presOf" srcId="{F673FA59-847C-4E39-BDD5-6490E0B76FFF}" destId="{5FD4668F-81DD-421E-9924-50274E363CDB}" srcOrd="0" destOrd="2" presId="urn:microsoft.com/office/officeart/2005/8/layout/list1"/>
    <dgm:cxn modelId="{E9C07337-7EF5-46DD-8FD2-334789F8323C}" srcId="{D2506135-395C-47B0-8DA9-C3F76649FF22}" destId="{50970155-5355-4A1D-A8EC-7470DB71A532}" srcOrd="5" destOrd="0" parTransId="{F3AF7CA7-65D5-43F8-9A25-51D5D55F9E31}" sibTransId="{76C8B590-8C40-4B23-BC40-329A1E400CAD}"/>
    <dgm:cxn modelId="{B33B4B41-F48F-4F34-8054-D815D218B290}" type="presOf" srcId="{A00CC55C-C72B-47E2-9AE1-1FA65D7AAADD}" destId="{5FD4668F-81DD-421E-9924-50274E363CDB}" srcOrd="0" destOrd="12" presId="urn:microsoft.com/office/officeart/2005/8/layout/list1"/>
    <dgm:cxn modelId="{95676564-707A-49FD-A4E9-339FEBDB98E8}" type="presOf" srcId="{DD2C79BD-43D3-4B26-96C7-8F43C537C38D}" destId="{5FD4668F-81DD-421E-9924-50274E363CDB}" srcOrd="0" destOrd="9" presId="urn:microsoft.com/office/officeart/2005/8/layout/list1"/>
    <dgm:cxn modelId="{C297E244-9C00-46B1-8AF3-EA48FD13478E}" type="presOf" srcId="{D4CBF06C-41E7-4306-8EEF-44084DC41C12}" destId="{5FD4668F-81DD-421E-9924-50274E363CDB}" srcOrd="0" destOrd="8" presId="urn:microsoft.com/office/officeart/2005/8/layout/list1"/>
    <dgm:cxn modelId="{DCCCB165-7484-4C9D-B674-7932E6C29BF6}" srcId="{D2506135-395C-47B0-8DA9-C3F76649FF22}" destId="{EA2EF7B5-2A7F-409F-A499-7DE3B8B815FF}" srcOrd="2" destOrd="0" parTransId="{9BF3234F-0E0B-473F-A1C0-9130DD667646}" sibTransId="{1AE32801-3907-406F-87B1-95540F0CC6D5}"/>
    <dgm:cxn modelId="{90A2C066-9464-4806-B700-A6374494F9D7}" srcId="{D2506135-395C-47B0-8DA9-C3F76649FF22}" destId="{5B99CA7B-9C66-4D92-907D-C7E77066F60F}" srcOrd="1" destOrd="0" parTransId="{A03BE2E6-E28A-4752-8E2C-FFBCBA64D1D4}" sibTransId="{EC80C5E1-7DD5-4163-B52E-64998DB2F448}"/>
    <dgm:cxn modelId="{315CC549-B5E1-4926-860A-856CE776D730}" type="presOf" srcId="{50970155-5355-4A1D-A8EC-7470DB71A532}" destId="{5FD4668F-81DD-421E-9924-50274E363CDB}" srcOrd="0" destOrd="11" presId="urn:microsoft.com/office/officeart/2005/8/layout/list1"/>
    <dgm:cxn modelId="{754CFA4E-4854-4D13-AA32-EE1382C59FBA}" srcId="{D2506135-395C-47B0-8DA9-C3F76649FF22}" destId="{DD2C79BD-43D3-4B26-96C7-8F43C537C38D}" srcOrd="3"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7"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F3DC8182-5051-4644-BE2C-AEB2F934CA26}" type="presOf" srcId="{F4442908-9FC7-4167-9B10-7F40337E004E}" destId="{5FD4668F-81DD-421E-9924-50274E363CDB}" srcOrd="0" destOrd="3"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CB0EA7AA-B8E7-4D2A-96ED-9FB8399D9995}" type="presOf" srcId="{E731ACA4-31CC-46DA-9868-30352039EE72}" destId="{5FD4668F-81DD-421E-9924-50274E363CDB}" srcOrd="0" destOrd="0" presId="urn:microsoft.com/office/officeart/2005/8/layout/list1"/>
    <dgm:cxn modelId="{1491A9AC-1788-4EAD-9C29-8CEFCEDC670E}" type="presOf" srcId="{D2506135-395C-47B0-8DA9-C3F76649FF22}" destId="{5FD4668F-81DD-421E-9924-50274E363CDB}" srcOrd="0" destOrd="1" presId="urn:microsoft.com/office/officeart/2005/8/layout/list1"/>
    <dgm:cxn modelId="{5A65E9C2-B169-40AB-A175-A5007CAB782E}" srcId="{F673FA59-847C-4E39-BDD5-6490E0B76FFF}" destId="{1A6B3514-C0B1-49A4-88BA-6765A2CDBCDC}" srcOrd="2" destOrd="0" parTransId="{DEE7783B-01A1-4F93-9B85-B69F7F3A6928}" sibTransId="{6E931FED-AC28-4D89-B726-5D25E6E1DA6D}"/>
    <dgm:cxn modelId="{6AEE31C8-8933-4F1B-9F23-0D3D65E13D1E}" type="presOf" srcId="{5B99CA7B-9C66-4D92-907D-C7E77066F60F}" destId="{5FD4668F-81DD-421E-9924-50274E363CDB}" srcOrd="0" destOrd="6" presId="urn:microsoft.com/office/officeart/2005/8/layout/list1"/>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2" destOrd="0" parTransId="{51C22535-9E0E-469C-8BEF-51899D86B06A}" sibTransId="{29076AEE-A5EE-45EE-B91F-406449F3592D}"/>
    <dgm:cxn modelId="{566815E4-0AAD-4245-AA1A-A7EE6859D65F}" srcId="{FA84BF92-43C6-4E94-A77F-6263E68B6783}" destId="{E731ACA4-31CC-46DA-9868-30352039EE72}" srcOrd="0" destOrd="0" parTransId="{1EF1B481-1160-436D-B305-26E84B7A9F17}" sibTransId="{528A0404-6B3B-45E5-ADA8-94602587D8C7}"/>
    <dgm:cxn modelId="{05C927E6-20D8-4581-BF52-EF817672B68F}" type="presOf" srcId="{FA84BF92-43C6-4E94-A77F-6263E68B6783}" destId="{4AA5C7B7-5B64-4F71-AB37-E39564456FAC}" srcOrd="1" destOrd="0" presId="urn:microsoft.com/office/officeart/2005/8/layout/list1"/>
    <dgm:cxn modelId="{B3F131E8-528A-4760-87AD-A598BA72FC34}" srcId="{D2506135-395C-47B0-8DA9-C3F76649FF22}" destId="{D24ECA9B-4168-4BA3-8E80-FD8F942A6442}" srcOrd="4" destOrd="0" parTransId="{1FA9656E-BB2B-4D45-985E-8BF6EDF06DFF}" sibTransId="{0E0D11EC-29FB-41E0-8A89-4D5EF6BA0AC8}"/>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228600" lvl="1" indent="-228600" algn="just" defTabSz="889000">
            <a:lnSpc>
              <a:spcPct val="90000"/>
            </a:lnSpc>
            <a:spcBef>
              <a:spcPct val="0"/>
            </a:spcBef>
            <a:spcAft>
              <a:spcPct val="15000"/>
            </a:spcAft>
            <a:buFont typeface="Arial" panose="020B0604020202020204" pitchFamily="34" charset="0"/>
            <a:buChar char="•"/>
          </a:pPr>
          <a:r>
            <a:rPr lang="en-US" sz="2000" b="1" u="sng" kern="1200" dirty="0"/>
            <a:t>Retail Incident 2/12</a:t>
          </a:r>
          <a:r>
            <a:rPr lang="en-US" sz="2000" b="1" u="none" kern="1200" dirty="0"/>
            <a:t> </a:t>
          </a:r>
          <a:r>
            <a:rPr lang="en-US" sz="2000" b="0" u="none" kern="1200" dirty="0"/>
            <a:t>– ERCOT was unable to send transactions for ~1hour from 7:56AM-8:57AM as well as reporting was affected. Issue triggered by a known bug which a new data center and storage refresh in 3-4 weeks may correct. Two market notices were sent to notice_extracts_retail@lists.ercot.com and notice_operations_retail@lists.ercot.com.</a:t>
          </a:r>
          <a:endParaRPr lang="en-US" sz="2000" b="0" u="sng"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90000"/>
            </a:lnSpc>
            <a:spcBef>
              <a:spcPct val="0"/>
            </a:spcBef>
            <a:spcAft>
              <a:spcPct val="150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MIS API project update </a:t>
          </a:r>
          <a:r>
            <a:rPr lang="en-US" sz="2000" b="0" kern="1200" dirty="0">
              <a:solidFill>
                <a:schemeClr val="tx1"/>
              </a:solidFill>
              <a:latin typeface="Calibri" panose="020F0502020204030204" pitchFamily="34" charset="0"/>
              <a:ea typeface="+mn-ea"/>
              <a:cs typeface="Calibri" panose="020F0502020204030204" pitchFamily="34" charset="0"/>
            </a:rPr>
            <a:t>– Released weekend of 12/9 – 12/10 and is reportedly functioning well. A couple of follow up issues reported, one being missing ‘key date’ requested for initiating transactions if the viewer is not the submitter. A few defects were found in the first round of corrective testing; therefore, a second round of testing is being performed.</a:t>
          </a:r>
          <a:endParaRPr lang="en-US" sz="3600" b="0" kern="1200" dirty="0"/>
        </a:p>
        <a:p>
          <a:pPr marL="114300" lvl="2" indent="-57150" algn="just" defTabSz="222250">
            <a:lnSpc>
              <a:spcPct val="100000"/>
            </a:lnSpc>
            <a:spcBef>
              <a:spcPct val="0"/>
            </a:spcBef>
            <a:spcAft>
              <a:spcPct val="15000"/>
            </a:spcAft>
            <a:buChar char="•"/>
          </a:pPr>
          <a:endParaRPr lang="en-US" sz="500" b="1" kern="1200" dirty="0">
            <a:solidFill>
              <a:srgbClr val="FF0000"/>
            </a:solidFill>
          </a:endParaRPr>
        </a:p>
        <a:p>
          <a:pPr marL="228600" lvl="1" indent="-228600" algn="just" defTabSz="889000">
            <a:lnSpc>
              <a:spcPct val="90000"/>
            </a:lnSpc>
            <a:spcBef>
              <a:spcPct val="0"/>
            </a:spcBef>
            <a:spcAft>
              <a:spcPct val="15000"/>
            </a:spcAft>
            <a:buChar char="•"/>
          </a:pPr>
          <a:r>
            <a:rPr lang="en-US" sz="2000" b="1" u="sng" kern="1200" dirty="0">
              <a:solidFill>
                <a:schemeClr val="tx1"/>
              </a:solidFill>
            </a:rPr>
            <a:t>Listserv Activity </a:t>
          </a:r>
          <a:r>
            <a:rPr lang="en-US" sz="2000" b="0" kern="1200" dirty="0">
              <a:solidFill>
                <a:schemeClr val="tx1"/>
              </a:solidFill>
            </a:rPr>
            <a:t>– Update to listserv lag in emails sent on 1/12: a throttle was removed, and performance returned to as expected. The lag was due to the growth in the TXANS distribution reported last month from 20K to 26K subscribers.</a:t>
          </a: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just" defTabSz="889000">
            <a:lnSpc>
              <a:spcPct val="90000"/>
            </a:lnSpc>
            <a:spcBef>
              <a:spcPct val="0"/>
            </a:spcBef>
            <a:spcAft>
              <a:spcPct val="15000"/>
            </a:spcAft>
            <a:buChar char="•"/>
          </a:pPr>
          <a:r>
            <a:rPr lang="en-US" sz="2000" b="1" u="sng" kern="1200" dirty="0">
              <a:solidFill>
                <a:schemeClr val="tx1"/>
              </a:solidFill>
            </a:rPr>
            <a:t>SCR817</a:t>
          </a:r>
          <a:r>
            <a:rPr lang="en-US" sz="2000" b="1" u="none" kern="1200" dirty="0">
              <a:solidFill>
                <a:schemeClr val="tx1"/>
              </a:solidFill>
            </a:rPr>
            <a:t> </a:t>
          </a:r>
          <a:r>
            <a:rPr lang="en-US" sz="2000" b="0" u="none" kern="1200" dirty="0">
              <a:solidFill>
                <a:schemeClr val="tx1"/>
              </a:solidFill>
            </a:rPr>
            <a:t>– ERCOT currently working on the Inadvertent Gain revisions for the User’s Guide which may impact a few other areas of the RMG. The group decided to preserve all RMG revisions until SCR817 business requirements and user’s guides drafts have been reviewed in order to submit only one RMGRR.</a:t>
          </a:r>
          <a:endParaRPr lang="en-US" sz="2000" b="0" u="sng"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31639"/>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Switch Hold Removal Clarification RMGRR was approved with one abstention at RMS on 2/6. During RMS conversation, a question was posed if PUCT Staff will be made aware of the changes. </a:t>
          </a: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457200" lvl="2" indent="-228600" algn="just" defTabSz="977900">
            <a:lnSpc>
              <a:spcPct val="90000"/>
            </a:lnSpc>
            <a:spcBef>
              <a:spcPct val="0"/>
            </a:spcBef>
            <a:spcAft>
              <a:spcPct val="15000"/>
            </a:spcAft>
            <a:buFont typeface="Wingdings" panose="05000000000000000000" pitchFamily="2" charset="2"/>
            <a:buChar char="q"/>
          </a:pPr>
          <a:r>
            <a:rPr lang="en-US" sz="2200" b="0" kern="1200" dirty="0"/>
            <a:t>Update: ERCOT staff met with PUCT Staff and PUCT Staff was comfortable with the proposed language and did not request changes. </a:t>
          </a:r>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31639"/>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RMGRR177 – Switch Hold Removal Clarification </a:t>
          </a:r>
        </a:p>
      </dsp:txBody>
      <dsp:txXfrm>
        <a:off x="0" y="0"/>
        <a:ext cx="10829645" cy="5903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85354"/>
          <a:ext cx="11329647" cy="484139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04140"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228600" lvl="1" indent="-228600" algn="l" defTabSz="1066800">
            <a:lnSpc>
              <a:spcPct val="90000"/>
            </a:lnSpc>
            <a:spcBef>
              <a:spcPct val="0"/>
            </a:spcBef>
            <a:spcAft>
              <a:spcPct val="15000"/>
            </a:spcAft>
            <a:buFont typeface="+mj-lt"/>
            <a:buAutoNum type="arabicPeriod"/>
          </a:pPr>
          <a:endParaRPr lang="en-US" sz="2400" kern="1200" dirty="0">
            <a:latin typeface="Arial Rounded MT Bold" panose="020F0704030504030204" pitchFamily="34" charset="0"/>
          </a:endParaRPr>
        </a:p>
        <a:p>
          <a:pPr marL="228600" lvl="1" indent="-228600" algn="just" defTabSz="1066800">
            <a:lnSpc>
              <a:spcPct val="90000"/>
            </a:lnSpc>
            <a:spcBef>
              <a:spcPct val="0"/>
            </a:spcBef>
            <a:spcAft>
              <a:spcPct val="15000"/>
            </a:spcAft>
            <a:buFont typeface="+mj-lt"/>
            <a:buNone/>
          </a:pPr>
          <a:r>
            <a:rPr lang="en-US" sz="2400" b="1" kern="1200" dirty="0">
              <a:latin typeface="Arial Rounded MT Bold" panose="020F0704030504030204" pitchFamily="34" charset="0"/>
            </a:rPr>
            <a:t>Observations:</a:t>
          </a: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Inadvertent Losing subtype continues to be elevated.</a:t>
          </a:r>
          <a:endParaRPr lang="en-US" sz="1600" kern="1200" dirty="0">
            <a:latin typeface="Arial Rounded MT Bold" panose="020F0704030504030204" pitchFamily="34" charset="0"/>
          </a:endParaRPr>
        </a:p>
        <a:p>
          <a:pPr marL="228600" lvl="1" indent="-228600" algn="just" defTabSz="889000">
            <a:lnSpc>
              <a:spcPct val="90000"/>
            </a:lnSpc>
            <a:spcBef>
              <a:spcPct val="0"/>
            </a:spcBef>
            <a:spcAft>
              <a:spcPct val="15000"/>
            </a:spcAft>
            <a:buFont typeface="+mj-lt"/>
            <a:buAutoNum type="arabicPeriod"/>
          </a:pPr>
          <a:r>
            <a:rPr lang="en-US" sz="2000" b="0" kern="1200" dirty="0">
              <a:latin typeface="Tenorite" panose="00000500000000000000" pitchFamily="2" charset="0"/>
            </a:rPr>
            <a:t>Inadvertent Gaining subtype counts appear seasonal in nature and consistent in the latter halves of the years.</a:t>
          </a:r>
        </a:p>
        <a:p>
          <a:pPr marL="228600" lvl="1" indent="-228600" algn="just" defTabSz="889000">
            <a:lnSpc>
              <a:spcPct val="90000"/>
            </a:lnSpc>
            <a:spcBef>
              <a:spcPct val="0"/>
            </a:spcBef>
            <a:spcAft>
              <a:spcPct val="15000"/>
            </a:spcAft>
            <a:buFont typeface="+mj-lt"/>
            <a:buAutoNum type="arabicPeriod"/>
          </a:pPr>
          <a:r>
            <a:rPr lang="en-US" sz="2000" b="0" kern="1200" dirty="0">
              <a:latin typeface="Tenorite" panose="00000500000000000000" pitchFamily="2" charset="0"/>
            </a:rPr>
            <a:t>Switch-hold Removal subtype has grown with higher counts reflected in the second half of the year; likely due to extreme heat weather moratoriums.</a:t>
          </a:r>
        </a:p>
        <a:p>
          <a:pPr marL="228600" lvl="1" indent="-228600" algn="just" defTabSz="889000">
            <a:lnSpc>
              <a:spcPct val="90000"/>
            </a:lnSpc>
            <a:spcBef>
              <a:spcPct val="0"/>
            </a:spcBef>
            <a:spcAft>
              <a:spcPct val="15000"/>
            </a:spcAft>
            <a:buFont typeface="+mj-lt"/>
            <a:buAutoNum type="arabicPeriod"/>
          </a:pPr>
          <a:r>
            <a:rPr lang="en-US" sz="2000" b="0" kern="1200" dirty="0">
              <a:latin typeface="Tenorite" panose="00000500000000000000" pitchFamily="2" charset="0"/>
            </a:rPr>
            <a:t>Rescission subtype spiked in the last six months of 2023 which will be reviewed for opportunities. </a:t>
          </a:r>
        </a:p>
        <a:p>
          <a:pPr marL="228600" lvl="1" indent="-228600" algn="just" defTabSz="889000">
            <a:lnSpc>
              <a:spcPct val="90000"/>
            </a:lnSpc>
            <a:spcBef>
              <a:spcPct val="0"/>
            </a:spcBef>
            <a:spcAft>
              <a:spcPct val="15000"/>
            </a:spcAft>
            <a:buFont typeface="+mj-lt"/>
            <a:buAutoNum type="arabicPeriod"/>
          </a:pPr>
          <a:r>
            <a:rPr lang="en-US" sz="2000" b="0" kern="1200" dirty="0">
              <a:latin typeface="Tenorite" panose="00000500000000000000" pitchFamily="2" charset="0"/>
            </a:rPr>
            <a:t>Cancel with Approvals also spiked in the last six months of 2023 and will be reviewed to see if REPs are inadvertently sending same-day requests.</a:t>
          </a:r>
        </a:p>
        <a:p>
          <a:pPr marL="228600" lvl="1" indent="-228600" algn="just" defTabSz="889000">
            <a:lnSpc>
              <a:spcPct val="90000"/>
            </a:lnSpc>
            <a:spcBef>
              <a:spcPct val="0"/>
            </a:spcBef>
            <a:spcAft>
              <a:spcPct val="15000"/>
            </a:spcAft>
            <a:buFont typeface="+mj-lt"/>
            <a:buAutoNum type="arabicPeriod"/>
          </a:pPr>
          <a:r>
            <a:rPr lang="en-US" sz="2000" b="0" kern="1200" dirty="0">
              <a:latin typeface="Tenorite" panose="00000500000000000000" pitchFamily="2" charset="0"/>
            </a:rPr>
            <a:t>Two others of note were the DEV and Service Order subtypes which saw an increase.</a:t>
          </a:r>
        </a:p>
      </dsp:txBody>
      <dsp:txXfrm>
        <a:off x="0" y="185354"/>
        <a:ext cx="11329647" cy="4841391"/>
      </dsp:txXfrm>
    </dsp:sp>
    <dsp:sp modelId="{4FC84B32-D1CC-469D-BDF0-F53E02EEAA9C}">
      <dsp:nvSpPr>
        <dsp:cNvPr id="0" name=""/>
        <dsp:cNvSpPr/>
      </dsp:nvSpPr>
      <dsp:spPr>
        <a:xfrm>
          <a:off x="0" y="0"/>
          <a:ext cx="10829645" cy="65413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 Volume Analysis – End of Year 2023</a:t>
          </a:r>
        </a:p>
      </dsp:txBody>
      <dsp:txXfrm>
        <a:off x="0" y="0"/>
        <a:ext cx="10829645" cy="6541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31879"/>
          <a:ext cx="11329646" cy="450837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9795" rIns="879306" bIns="184912" numCol="1" spcCol="1270" anchor="ctr" anchorCtr="0">
          <a:noAutofit/>
        </a:bodyPr>
        <a:lstStyle/>
        <a:p>
          <a:pPr marL="228600" lvl="1" indent="-228600" algn="just" defTabSz="1155700">
            <a:lnSpc>
              <a:spcPct val="90000"/>
            </a:lnSpc>
            <a:spcBef>
              <a:spcPct val="0"/>
            </a:spcBef>
            <a:spcAft>
              <a:spcPct val="15000"/>
            </a:spcAft>
            <a:buFontTx/>
            <a:buNone/>
          </a:pPr>
          <a:r>
            <a:rPr lang="en-US" sz="2600" b="1" kern="1200" dirty="0">
              <a:latin typeface="Tenorite" panose="00000500000000000000" pitchFamily="2" charset="0"/>
              <a:cs typeface="Calibri" panose="020F0502020204030204" pitchFamily="34" charset="0"/>
            </a:rPr>
            <a:t>Tuesday, March 12</a:t>
          </a:r>
          <a:r>
            <a:rPr lang="en-US" sz="2600" b="1" kern="1200" baseline="30000" dirty="0">
              <a:latin typeface="Tenorite" panose="00000500000000000000" pitchFamily="2" charset="0"/>
              <a:cs typeface="Calibri" panose="020F0502020204030204" pitchFamily="34" charset="0"/>
            </a:rPr>
            <a:t>th</a:t>
          </a:r>
          <a:r>
            <a:rPr lang="en-US" sz="2600" b="1" kern="1200" dirty="0">
              <a:latin typeface="Tenorite" panose="00000500000000000000" pitchFamily="2" charset="0"/>
              <a:cs typeface="Calibri" panose="020F0502020204030204" pitchFamily="34" charset="0"/>
            </a:rPr>
            <a:t> -  9:30 AM WebEx only </a:t>
          </a:r>
          <a:endParaRPr lang="en-US" sz="2600" kern="1200" dirty="0">
            <a:latin typeface="Tenorite" panose="00000500000000000000" pitchFamily="2" charset="0"/>
          </a:endParaRPr>
        </a:p>
        <a:p>
          <a:pPr marL="228600" lvl="1" indent="-228600" algn="just" defTabSz="1066800">
            <a:lnSpc>
              <a:spcPct val="90000"/>
            </a:lnSpc>
            <a:spcBef>
              <a:spcPct val="0"/>
            </a:spcBef>
            <a:spcAft>
              <a:spcPct val="150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kern="1200" dirty="0">
              <a:latin typeface="Tenorite" panose="00000500000000000000" pitchFamily="2" charset="0"/>
              <a:cs typeface="Calibri" panose="020F0502020204030204" pitchFamily="34" charset="0"/>
            </a:rPr>
            <a:t>ERCOT Reports</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System Instances &amp; MT Performance</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Listserv</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MIS API update – update on ‘key dates’ populating</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kern="1200" dirty="0">
              <a:latin typeface="Tenorite" panose="00000500000000000000" pitchFamily="2" charset="0"/>
              <a:cs typeface="Calibri" panose="020F0502020204030204" pitchFamily="34" charset="0"/>
            </a:rPr>
            <a:t>RMGRR177 Switch Hold Removal Clarification – status of progress</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kern="1200" dirty="0">
              <a:latin typeface="Tenorite" panose="00000500000000000000" pitchFamily="2" charset="0"/>
              <a:cs typeface="Calibri" panose="020F0502020204030204" pitchFamily="34" charset="0"/>
            </a:rPr>
            <a:t>SCR817 Business Requirements</a:t>
          </a:r>
          <a:endParaRPr lang="en-US" sz="2000" i="1" kern="1200" dirty="0">
            <a:latin typeface="Tenorite" panose="00000500000000000000" pitchFamily="2" charset="0"/>
            <a:cs typeface="Calibri" panose="020F0502020204030204" pitchFamily="34" charset="0"/>
          </a:endParaRP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Review of U</a:t>
          </a:r>
          <a:r>
            <a:rPr lang="en-US" sz="2000" i="0" kern="1200" dirty="0">
              <a:latin typeface="Tenorite" panose="00000500000000000000" pitchFamily="2" charset="0"/>
              <a:cs typeface="Calibri" panose="020F0502020204030204" pitchFamily="34" charset="0"/>
            </a:rPr>
            <a:t>ser’s Guide drafts  - Inadvertent Gains and any other clarifications</a:t>
          </a:r>
          <a:endParaRPr lang="en-US" sz="2000" i="1" kern="1200" dirty="0">
            <a:latin typeface="Tenorite" panose="00000500000000000000" pitchFamily="2" charset="0"/>
            <a:cs typeface="Calibri" panose="020F0502020204030204" pitchFamily="34" charset="0"/>
          </a:endParaRP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MarkeTrak Subtypes Volume Analysis 2023 – Further Analysis</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IAG Report – Quarterly Review</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Data/Talking Points for Client Services on MarkeTrak analysis - update</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31879"/>
        <a:ext cx="11329646" cy="4508371"/>
      </dsp:txXfrm>
    </dsp:sp>
    <dsp:sp modelId="{4AA5C7B7-5B64-4F71-AB37-E39564456FAC}">
      <dsp:nvSpPr>
        <dsp:cNvPr id="0" name=""/>
        <dsp:cNvSpPr/>
      </dsp:nvSpPr>
      <dsp:spPr>
        <a:xfrm>
          <a:off x="0" y="0"/>
          <a:ext cx="10801436" cy="68737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March 12</a:t>
          </a:r>
          <a:r>
            <a:rPr lang="en-US" sz="2600" kern="1200" baseline="30000" dirty="0">
              <a:latin typeface="Arial Rounded MT Bold" panose="020F0704030504030204" pitchFamily="34" charset="0"/>
            </a:rPr>
            <a:t>th </a:t>
          </a:r>
          <a:r>
            <a:rPr lang="en-US" sz="2600" kern="1200" dirty="0">
              <a:latin typeface="Arial Rounded MT Bold" panose="020F0704030504030204" pitchFamily="34" charset="0"/>
            </a:rPr>
            <a:t> </a:t>
          </a:r>
        </a:p>
      </dsp:txBody>
      <dsp:txXfrm>
        <a:off x="0" y="0"/>
        <a:ext cx="10801436" cy="68737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2/23/2024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2/23/2024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2/23/2024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2/23/2024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2/23/2024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2/23/2024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2/23/2024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March 5</a:t>
            </a:r>
            <a:r>
              <a:rPr lang="en-US" sz="2800" baseline="30000" dirty="0">
                <a:solidFill>
                  <a:schemeClr val="tx1"/>
                </a:solidFill>
                <a:latin typeface="Arial Rounded MT Bold" panose="020F0704030504030204" pitchFamily="34" charset="0"/>
                <a:ea typeface="+mj-ea"/>
                <a:cs typeface="+mj-cs"/>
              </a:rPr>
              <a:t>th</a:t>
            </a:r>
            <a:r>
              <a:rPr lang="en-US" sz="2800" dirty="0">
                <a:solidFill>
                  <a:schemeClr val="tx1"/>
                </a:solidFill>
                <a:latin typeface="Arial Rounded MT Bold" panose="020F0704030504030204" pitchFamily="34" charset="0"/>
                <a:ea typeface="+mj-ea"/>
                <a:cs typeface="+mj-cs"/>
              </a:rPr>
              <a:t>,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402616768"/>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935165597"/>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0586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pic>
        <p:nvPicPr>
          <p:cNvPr id="5" name="Picture 4">
            <a:extLst>
              <a:ext uri="{FF2B5EF4-FFF2-40B4-BE49-F238E27FC236}">
                <a16:creationId xmlns:a16="http://schemas.microsoft.com/office/drawing/2014/main" id="{9B27CB4F-D638-AAA4-19CA-05A17BE6E2B7}"/>
              </a:ext>
            </a:extLst>
          </p:cNvPr>
          <p:cNvPicPr>
            <a:picLocks noChangeAspect="1"/>
          </p:cNvPicPr>
          <p:nvPr/>
        </p:nvPicPr>
        <p:blipFill>
          <a:blip r:embed="rId3"/>
          <a:stretch>
            <a:fillRect/>
          </a:stretch>
        </p:blipFill>
        <p:spPr>
          <a:xfrm>
            <a:off x="1167339" y="1605742"/>
            <a:ext cx="10024536" cy="5008440"/>
          </a:xfrm>
          <a:prstGeom prst="rect">
            <a:avLst/>
          </a:prstGeom>
        </p:spPr>
      </p:pic>
      <p:grpSp>
        <p:nvGrpSpPr>
          <p:cNvPr id="6" name="Group 5">
            <a:extLst>
              <a:ext uri="{FF2B5EF4-FFF2-40B4-BE49-F238E27FC236}">
                <a16:creationId xmlns:a16="http://schemas.microsoft.com/office/drawing/2014/main" id="{B092D0AB-2168-936F-7279-6D635D039D35}"/>
              </a:ext>
            </a:extLst>
          </p:cNvPr>
          <p:cNvGrpSpPr/>
          <p:nvPr/>
        </p:nvGrpSpPr>
        <p:grpSpPr>
          <a:xfrm>
            <a:off x="771201" y="1047509"/>
            <a:ext cx="10879842" cy="622137"/>
            <a:chOff x="90024" y="-2086334"/>
            <a:chExt cx="10879842" cy="622137"/>
          </a:xfrm>
        </p:grpSpPr>
        <p:sp>
          <p:nvSpPr>
            <p:cNvPr id="7" name="Rectangle 6">
              <a:extLst>
                <a:ext uri="{FF2B5EF4-FFF2-40B4-BE49-F238E27FC236}">
                  <a16:creationId xmlns:a16="http://schemas.microsoft.com/office/drawing/2014/main" id="{C7B3FA16-AD11-E8D3-04D5-FED6AC196B99}"/>
                </a:ext>
              </a:extLst>
            </p:cNvPr>
            <p:cNvSpPr/>
            <p:nvPr/>
          </p:nvSpPr>
          <p:spPr>
            <a:xfrm>
              <a:off x="90024" y="-2086334"/>
              <a:ext cx="10829645" cy="590313"/>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CC8393E6-B5ED-B08A-1263-8367D4144839}"/>
                </a:ext>
              </a:extLst>
            </p:cNvPr>
            <p:cNvSpPr txBox="1"/>
            <p:nvPr/>
          </p:nvSpPr>
          <p:spPr>
            <a:xfrm>
              <a:off x="140221" y="-2054510"/>
              <a:ext cx="10829645" cy="5903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99764" tIns="0" rIns="299764" bIns="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Rounded MT Bold" panose="020F0704030504030204" pitchFamily="34" charset="0"/>
                </a:rPr>
                <a:t>MarkeTrak Subtype Volume Analysis – End of Year 2023</a:t>
              </a:r>
            </a:p>
          </p:txBody>
        </p:sp>
      </p:grpSp>
    </p:spTree>
    <p:extLst>
      <p:ext uri="{BB962C8B-B14F-4D97-AF65-F5344CB8AC3E}">
        <p14:creationId xmlns:p14="http://schemas.microsoft.com/office/powerpoint/2010/main" val="1579391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4206729170"/>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5860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3360876106"/>
              </p:ext>
            </p:extLst>
          </p:nvPr>
        </p:nvGraphicFramePr>
        <p:xfrm>
          <a:off x="478555" y="1165299"/>
          <a:ext cx="11329646" cy="5140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10529</TotalTime>
  <Words>529</Words>
  <Application>Microsoft Office PowerPoint</Application>
  <PresentationFormat>Widescreen</PresentationFormat>
  <Paragraphs>38</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Lowerre, Dee</cp:lastModifiedBy>
  <cp:revision>117</cp:revision>
  <dcterms:created xsi:type="dcterms:W3CDTF">2019-02-27T15:25:50Z</dcterms:created>
  <dcterms:modified xsi:type="dcterms:W3CDTF">2024-02-26T14:57:00Z</dcterms:modified>
</cp:coreProperties>
</file>