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8"/>
  </p:notesMasterIdLst>
  <p:handoutMasterIdLst>
    <p:handoutMasterId r:id="rId9"/>
  </p:handoutMasterIdLst>
  <p:sldIdLst>
    <p:sldId id="260" r:id="rId4"/>
    <p:sldId id="369" r:id="rId5"/>
    <p:sldId id="2592" r:id="rId6"/>
    <p:sldId id="375" r:id="rId7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114" d="100"/>
          <a:sy n="114" d="100"/>
        </p:scale>
        <p:origin x="1560" y="6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2/25/2024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2/25/2024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246769"/>
            <a:chOff x="787400" y="1397398"/>
            <a:chExt cx="7543800" cy="2246352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24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TAC Update to March 2024 RMS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12250" y="699067"/>
            <a:ext cx="7792279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>
              <a:spcAft>
                <a:spcPts val="600"/>
              </a:spcAft>
            </a:pPr>
            <a:r>
              <a:rPr lang="en-US" b="0" u="sng" dirty="0"/>
              <a:t>LPGRR074,</a:t>
            </a:r>
            <a:r>
              <a:rPr lang="en-US" b="0" dirty="0"/>
              <a:t> </a:t>
            </a:r>
            <a:r>
              <a:rPr lang="en-US" b="0" u="sng" dirty="0"/>
              <a:t>Align Definitions of IDRRQ, LRG, and LRGDG</a:t>
            </a:r>
          </a:p>
          <a:p>
            <a:pPr>
              <a:spcAft>
                <a:spcPts val="600"/>
              </a:spcAft>
            </a:pPr>
            <a:r>
              <a:rPr lang="en-US" b="0" dirty="0"/>
              <a:t>Other Approvals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2024 TAC Goals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4 NPRRs (1199, 1210, 1213, 1193)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NOGRR261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2 SMOGRR</a:t>
            </a:r>
            <a:r>
              <a:rPr lang="en-US" dirty="0"/>
              <a:t>s (027, 030)</a:t>
            </a:r>
            <a:endParaRPr lang="en-US" b="0" dirty="0"/>
          </a:p>
          <a:p>
            <a:pPr>
              <a:spcAft>
                <a:spcPts val="600"/>
              </a:spcAft>
            </a:pPr>
            <a:r>
              <a:rPr lang="en-US" b="0" dirty="0"/>
              <a:t>2024 ROS Chair = Katie Rich (Luminant Generation)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Approved by TAC at the February 14</a:t>
            </a:r>
            <a:r>
              <a:rPr lang="en-US" baseline="30000" dirty="0"/>
              <a:t>th</a:t>
            </a:r>
            <a:r>
              <a:rPr lang="en-US" dirty="0"/>
              <a:t> meeting…..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881940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>
              <a:spcAft>
                <a:spcPts val="600"/>
              </a:spcAft>
            </a:pPr>
            <a:r>
              <a:rPr lang="en-US" b="0" dirty="0"/>
              <a:t>Feb. 15</a:t>
            </a:r>
            <a:r>
              <a:rPr lang="en-US" b="0" baseline="30000" dirty="0"/>
              <a:t>th</a:t>
            </a:r>
            <a:r>
              <a:rPr lang="en-US" b="0" dirty="0"/>
              <a:t> – Shopping window (aka customer selection period) closes</a:t>
            </a:r>
          </a:p>
          <a:p>
            <a:pPr>
              <a:spcAft>
                <a:spcPts val="600"/>
              </a:spcAft>
            </a:pPr>
            <a:r>
              <a:rPr lang="en-US" b="0" dirty="0"/>
              <a:t>Upcoming key dates: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Feb. 15</a:t>
            </a:r>
            <a:r>
              <a:rPr lang="en-US" baseline="30000" dirty="0"/>
              <a:t>th</a:t>
            </a:r>
            <a:r>
              <a:rPr lang="en-US" dirty="0"/>
              <a:t> – 19</a:t>
            </a:r>
            <a:r>
              <a:rPr lang="en-US" baseline="30000" dirty="0"/>
              <a:t>th</a:t>
            </a:r>
            <a:r>
              <a:rPr lang="en-US" dirty="0"/>
              <a:t> = Default REP assignment / enrollment process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March 4</a:t>
            </a:r>
            <a:r>
              <a:rPr lang="en-US" b="0" baseline="30000" dirty="0"/>
              <a:t>th</a:t>
            </a:r>
            <a:r>
              <a:rPr lang="en-US" b="0" dirty="0"/>
              <a:t> – A</a:t>
            </a:r>
            <a:r>
              <a:rPr lang="en-US" dirty="0"/>
              <a:t>pril 1</a:t>
            </a:r>
            <a:r>
              <a:rPr lang="en-US" baseline="30000" dirty="0"/>
              <a:t>st</a:t>
            </a:r>
            <a:r>
              <a:rPr lang="en-US" dirty="0"/>
              <a:t> = Customer transition (by meter read cycle)</a:t>
            </a:r>
          </a:p>
          <a:p>
            <a:pPr>
              <a:spcAft>
                <a:spcPts val="600"/>
              </a:spcAft>
            </a:pPr>
            <a:r>
              <a:rPr lang="en-US" b="0" dirty="0"/>
              <a:t>As of Feb. 7</a:t>
            </a:r>
            <a:r>
              <a:rPr lang="en-US" b="0" baseline="30000" dirty="0"/>
              <a:t>th</a:t>
            </a:r>
            <a:r>
              <a:rPr lang="en-US" b="0" dirty="0"/>
              <a:t> &gt;33,000 customers selected a REP (~108,000 ESIs total)</a:t>
            </a:r>
          </a:p>
          <a:p>
            <a:pPr>
              <a:spcAft>
                <a:spcPts val="600"/>
              </a:spcAft>
            </a:pPr>
            <a:r>
              <a:rPr lang="en-US" b="0" dirty="0"/>
              <a:t>~37,730 customers to be assigned to Default REP </a:t>
            </a:r>
            <a:r>
              <a:rPr lang="en-US" sz="1800" b="0" dirty="0"/>
              <a:t>				</a:t>
            </a:r>
          </a:p>
          <a:p>
            <a:pPr lvl="1">
              <a:spcAft>
                <a:spcPts val="600"/>
              </a:spcAft>
            </a:pPr>
            <a:r>
              <a:rPr lang="en-US" sz="1800" b="0" dirty="0"/>
              <a:t>The above info was a Feb. 7</a:t>
            </a:r>
            <a:r>
              <a:rPr lang="en-US" sz="1800" b="0" baseline="30000" dirty="0"/>
              <a:t>th</a:t>
            </a:r>
            <a:r>
              <a:rPr lang="en-US" sz="1800" b="0" dirty="0"/>
              <a:t> snapshot	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Several TAC members affirmed / expressed kudos to RMS / LRITF for the execution of the process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30" y="363570"/>
            <a:ext cx="8531225" cy="670993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Included in the RMS update</a:t>
            </a:r>
            <a:br>
              <a:rPr lang="en-US" dirty="0"/>
            </a:br>
            <a:r>
              <a:rPr lang="en-US" dirty="0"/>
              <a:t>LP&amp;L Transition to Retail Electric Competition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Next TAC meeting </a:t>
            </a:r>
          </a:p>
          <a:p>
            <a:pPr marL="0" indent="0" algn="ctr">
              <a:buNone/>
            </a:pPr>
            <a:r>
              <a:rPr lang="en-US" sz="4000" dirty="0"/>
              <a:t>March 27</a:t>
            </a:r>
            <a:r>
              <a:rPr lang="en-US" sz="4000" baseline="30000" dirty="0"/>
              <a:t>th</a:t>
            </a:r>
            <a:r>
              <a:rPr lang="en-US" sz="4000" dirty="0"/>
              <a:t>  </a:t>
            </a:r>
          </a:p>
          <a:p>
            <a:pPr marL="0" indent="0" algn="ctr">
              <a:buNone/>
            </a:pPr>
            <a:r>
              <a:rPr lang="en-US" sz="4000" dirty="0"/>
              <a:t>In-Person &amp; </a:t>
            </a:r>
            <a:r>
              <a:rPr lang="en-US" sz="4000" dirty="0" err="1"/>
              <a:t>WebEx</a:t>
            </a:r>
            <a:endParaRPr lang="en-US" sz="4000" dirty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11658</TotalTime>
  <Words>231</Words>
  <Application>Microsoft Office PowerPoint</Application>
  <PresentationFormat>On-screen Show (4:3)</PresentationFormat>
  <Paragraphs>43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Custom Design</vt:lpstr>
      <vt:lpstr>PowerPoint Presentation</vt:lpstr>
      <vt:lpstr>Approved by TAC at the February 14th meeting….. </vt:lpstr>
      <vt:lpstr> Included in the RMS update LP&amp;L Transition to Retail Electric Competition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Schatz, John</cp:lastModifiedBy>
  <cp:revision>776</cp:revision>
  <cp:lastPrinted>2023-09-19T20:21:51Z</cp:lastPrinted>
  <dcterms:created xsi:type="dcterms:W3CDTF">2010-04-12T23:12:02Z</dcterms:created>
  <dcterms:modified xsi:type="dcterms:W3CDTF">2024-02-26T01:15:17Z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