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3"/>
    <p:sldMasterId id="2147483696" r:id="rId4"/>
  </p:sldMasterIdLst>
  <p:notesMasterIdLst>
    <p:notesMasterId r:id="rId11"/>
  </p:notesMasterIdLst>
  <p:sldIdLst>
    <p:sldId id="256" r:id="rId5"/>
    <p:sldId id="262" r:id="rId6"/>
    <p:sldId id="259" r:id="rId7"/>
    <p:sldId id="258" r:id="rId8"/>
    <p:sldId id="263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85356-11F8-418F-ACB8-1E55573A7E6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1F52F-893D-432C-BF4D-183992CF1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19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51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888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22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5896FD6-1930-47E7-933B-F393BD3F31E2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2674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0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30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09911-F3FA-4BFE-87CC-696B3A6F00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AF3B80-77CB-47F4-81D5-E7C2B7115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1C00C-4DEB-453D-884A-ADDE69653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0FDF-8E35-49A3-B71B-DC3B8EDCCC6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35795-9B80-46A4-98F2-295F96ED2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FD14E-7B0C-41B7-B8B7-8188816AA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71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A84D1-F442-45B3-9A95-67D7C17EE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5A5E6-E2FD-44EA-9B87-45263DEE4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BEBC2-AD45-4943-99B0-3F5CEF1FF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0FDF-8E35-49A3-B71B-DC3B8EDCCC6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4AB9E-276E-4D39-9C14-52BF292D8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0C31B-0387-4815-BAAE-66CC53084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98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7F163-013D-4AB1-9D42-F95F98D35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77A3DA-CDD8-4CF6-865C-348315EAD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EB000-7AD9-4732-B5E8-265161D19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0FDF-8E35-49A3-B71B-DC3B8EDCCC6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D4548-7A56-4146-A02F-B69849817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7D6E4-EA85-4564-AD10-3D64D4B44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572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DA2A-6C02-4542-8F6D-EE7974EB7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78E92-85D0-41D4-B446-8A3224A211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C2FC24-6F58-48F7-BED5-4F7A89E7D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7F8315-D062-4AC4-9156-224CA3A79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0FDF-8E35-49A3-B71B-DC3B8EDCCC6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973E3C-99CD-4C94-8CD1-B2C53982F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514BA1-6A67-492F-92ED-DDD36A929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700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B503A-15BD-4CCC-A8B8-D02837092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30FDDD-0B6A-4B9E-9949-2032324B9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52DA7A-4A4C-4F3A-B7FD-67216DE85D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9E91A4-DB37-4A0B-AC8A-536A1D4A17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17E25B-6FF3-4D3D-A336-99EC6A9F01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DC3636-BBC6-4298-B043-9F47704FA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0FDF-8E35-49A3-B71B-DC3B8EDCCC6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AA984E-2860-494E-9568-97EAF807B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D0AC7D-2013-4229-B18D-B7A723998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30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2F622-365F-45AC-9E7E-20385AA8D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AE1D45-45D4-4EA7-88A0-BE114D418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0FDF-8E35-49A3-B71B-DC3B8EDCCC6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CDFF58-A69B-4814-8E58-F6BD7C31E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AA53EA-D5C0-4D64-B00A-70BC300DD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702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45B1FD-5367-4D08-B6D9-55A2AC0A7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0FDF-8E35-49A3-B71B-DC3B8EDCCC6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805917-B4F6-4F60-AB7A-182D46C8B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42E5A-F449-4A45-A1E6-86C1A4848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208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41528-CDA9-4181-BFB1-8F561EC11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D3FC6-021E-413C-B1D3-EEA5E53ED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89AB7A-467A-4B39-B196-E24FF8319E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122C5E-F793-45AF-9642-E656CA53D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0FDF-8E35-49A3-B71B-DC3B8EDCCC6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40AB2-C876-40B9-B2A3-91BD7434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B2ADC-0A16-485F-B1B6-095F10443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8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056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807E1-5BA6-434A-B355-A4DD03095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E92C92-A801-4942-B3E8-D2D3EFF3DA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CB79EB-90B6-49E0-945B-68950EB38D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3AC350-31FA-4B87-90D2-E5CEEF5F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0FDF-8E35-49A3-B71B-DC3B8EDCCC6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1CC864-811E-4923-BD1D-92A589CBF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3B1404-0FEB-44D3-81CA-5B12EADB4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213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557A1-BFF0-4544-9B09-F7BBED177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D7459C-BCDD-474F-92DA-B526AFEA9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53D17-D854-4BEE-A62A-990B39A4E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0FDF-8E35-49A3-B71B-DC3B8EDCCC6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2C0BF-976A-4F6F-88D9-28E9FFEF0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BFC81-666A-4E67-A2DB-6991F8577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35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E0F2FC-1AB0-459F-AAD3-53B9045B1F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C536AB-CCB4-4D02-B5B4-B25B33BF1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61CDD-685A-4DE1-8FF8-298307D4C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0FDF-8E35-49A3-B71B-DC3B8EDCCC6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131F0-54C5-429B-B48B-DB5DD003C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6F88E-3BCD-4BF8-AF10-CAB359D1E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33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429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4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7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85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5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9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5896FD6-1930-47E7-933B-F393BD3F31E2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9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77430B-1B80-4345-A247-ED0DC711D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667E93-095B-4756-BA72-9AFDEF58B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B77E0-561B-4120-AF68-C804A48D94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C0FDF-8E35-49A3-B71B-DC3B8EDCCC68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78017-E468-4292-8A33-FB66FC91DB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3CF74-844F-46E2-8204-6B16B2F8FD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FB30-6F92-4EF6-BD47-71647ED6A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987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62772-D825-D5CA-4A91-5BFBB6158F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RMTTF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D7A1F5-A867-2B78-1C53-1BC81166CC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Tomas Fernandez	NRG</a:t>
            </a:r>
          </a:p>
          <a:p>
            <a:r>
              <a:rPr lang="en-US" dirty="0"/>
              <a:t>Debbie McKeever	ONCOR</a:t>
            </a:r>
          </a:p>
          <a:p>
            <a:r>
              <a:rPr lang="en-US" dirty="0"/>
              <a:t>Melinda Earnest	AEP Texas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03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DC56C-2888-46D3-BB25-354186FD1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447" y="365760"/>
            <a:ext cx="9692640" cy="862965"/>
          </a:xfrm>
        </p:spPr>
        <p:txBody>
          <a:bodyPr/>
          <a:lstStyle/>
          <a:p>
            <a:r>
              <a:rPr lang="en-US" dirty="0"/>
              <a:t>RMTTF 2024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8EB3F-CB55-44B0-B544-08651844D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1" y="1647826"/>
            <a:ext cx="9859136" cy="4532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RMTTF elected the following for 2024 RMTTF Leadership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	Tomas Fernandez	NRG 	Co-Chair</a:t>
            </a:r>
          </a:p>
          <a:p>
            <a:pPr marL="0" indent="0">
              <a:buNone/>
            </a:pPr>
            <a:r>
              <a:rPr lang="en-US" sz="2800" dirty="0"/>
              <a:t>	Melinda Earnest 	AEP 		Co-Chair</a:t>
            </a:r>
          </a:p>
          <a:p>
            <a:pPr marL="0" indent="0">
              <a:buNone/>
            </a:pPr>
            <a:r>
              <a:rPr lang="en-US" sz="2800" dirty="0"/>
              <a:t>	Debbie McKeever 	Oncor 	Co-Chair</a:t>
            </a:r>
          </a:p>
        </p:txBody>
      </p:sp>
    </p:spTree>
    <p:extLst>
      <p:ext uri="{BB962C8B-B14F-4D97-AF65-F5344CB8AC3E}">
        <p14:creationId xmlns:p14="http://schemas.microsoft.com/office/powerpoint/2010/main" val="1268112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E5172-7FF2-6622-E5C0-860535326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168" y="182892"/>
            <a:ext cx="6251610" cy="1430931"/>
          </a:xfrm>
        </p:spPr>
        <p:txBody>
          <a:bodyPr>
            <a:normAutofit/>
          </a:bodyPr>
          <a:lstStyle/>
          <a:p>
            <a:r>
              <a:rPr lang="en-US" sz="3200" dirty="0"/>
              <a:t>Upcoming</a:t>
            </a:r>
            <a:br>
              <a:rPr lang="en-US" sz="3200" dirty="0"/>
            </a:br>
            <a:r>
              <a:rPr lang="en-US" sz="3200" dirty="0"/>
              <a:t>Instructor Led Training </a:t>
            </a:r>
            <a:br>
              <a:rPr lang="en-US" sz="3200" dirty="0"/>
            </a:br>
            <a:r>
              <a:rPr lang="en-US" sz="3200" dirty="0"/>
              <a:t>All classes start at 8:30 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3DA1F-49B4-D33E-0E98-DF7D0449A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202" y="1773150"/>
            <a:ext cx="9358684" cy="49215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TX SET 4.0a – </a:t>
            </a:r>
            <a:r>
              <a:rPr lang="en-US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0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ull day class 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May 2</a:t>
            </a:r>
            <a:r>
              <a:rPr lang="en-US" sz="20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at Centerpoint, 1111 Louisiana St. Houston, TX 77002     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THIS TRAINING IS BEING OFFERED IN PERSON ONLY! 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WEBEX WILL NOT BE AVAILABLE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REGISTRATION IS OPEN  </a:t>
            </a:r>
          </a:p>
          <a:p>
            <a:pPr marL="274320" lvl="1" indent="0">
              <a:buNone/>
            </a:pPr>
            <a:endParaRPr lang="en-US" sz="2000" b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r>
              <a:rPr lang="en-US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MarkeTrak – 2 Half Day Sessions - WebEx only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MarkeTrak Overview 			     Wednesday, March 6</a:t>
            </a:r>
            <a:r>
              <a:rPr lang="en-US" sz="20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MarkeTrak Switch Holds and Inadvertent Gains      Thursday, March 7th 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REGISTRATION IS OPEN FOR BOTH HALF DAY SESSIONS </a:t>
            </a:r>
          </a:p>
          <a:p>
            <a:pPr lvl="1"/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Link to the ERCOT Learning Management system: https://www.ercot.com/services/training/courses</a:t>
            </a:r>
          </a:p>
          <a:p>
            <a:pPr lvl="1"/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A31D93-F4CD-FC8A-379F-4F2A3B05F5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082" y="163291"/>
            <a:ext cx="2154804" cy="1616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137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801627-6861-4EA9-BE98-E0CE33A89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43466" cy="6858000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C1483F-490E-4C8A-8765-1F8AF0C67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0"/>
            <a:ext cx="3736189" cy="6858000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F58AC7-DB18-48F6-42A1-49843E930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8" y="643466"/>
            <a:ext cx="3092718" cy="5528734"/>
          </a:xfrm>
          <a:noFill/>
        </p:spPr>
        <p:txBody>
          <a:bodyPr anchor="t">
            <a:normAutofit/>
          </a:bodyPr>
          <a:lstStyle/>
          <a:p>
            <a:r>
              <a:rPr lang="en-US" sz="2800" b="1" dirty="0">
                <a:solidFill>
                  <a:srgbClr val="FFFFFF"/>
                </a:solidFill>
              </a:rPr>
              <a:t>2024 </a:t>
            </a:r>
            <a:br>
              <a:rPr lang="en-US" sz="2800" b="1" dirty="0">
                <a:solidFill>
                  <a:srgbClr val="FFFFFF"/>
                </a:solidFill>
              </a:rPr>
            </a:br>
            <a:r>
              <a:rPr lang="en-US" sz="2800" b="1" dirty="0">
                <a:solidFill>
                  <a:srgbClr val="FFFFFF"/>
                </a:solidFill>
              </a:rPr>
              <a:t>Upcoming RMTTF Meetings</a:t>
            </a:r>
            <a:br>
              <a:rPr lang="en-US" sz="2800" b="1" dirty="0">
                <a:solidFill>
                  <a:srgbClr val="FFFFFF"/>
                </a:solidFill>
              </a:rPr>
            </a:br>
            <a:br>
              <a:rPr lang="en-US" sz="2800" b="1" dirty="0">
                <a:solidFill>
                  <a:srgbClr val="FFFFFF"/>
                </a:solidFill>
              </a:rPr>
            </a:br>
            <a:r>
              <a:rPr lang="en-US" sz="2800" b="1" dirty="0">
                <a:solidFill>
                  <a:srgbClr val="FFFFFF"/>
                </a:solidFill>
              </a:rPr>
              <a:t>PLEASE </a:t>
            </a:r>
            <a:br>
              <a:rPr lang="en-US" sz="2800" b="1" dirty="0">
                <a:solidFill>
                  <a:srgbClr val="FFFFFF"/>
                </a:solidFill>
              </a:rPr>
            </a:br>
            <a:r>
              <a:rPr lang="en-US" sz="2800" b="1" dirty="0">
                <a:solidFill>
                  <a:srgbClr val="FFFFFF"/>
                </a:solidFill>
              </a:rPr>
              <a:t>JOIN</a:t>
            </a:r>
            <a:br>
              <a:rPr lang="en-US" sz="2800" b="1" dirty="0">
                <a:solidFill>
                  <a:srgbClr val="FFFFFF"/>
                </a:solidFill>
              </a:rPr>
            </a:br>
            <a:r>
              <a:rPr lang="en-US" sz="2800" b="1" dirty="0">
                <a:solidFill>
                  <a:srgbClr val="FFFFFF"/>
                </a:solidFill>
              </a:rPr>
              <a:t> US!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249BF42-D05C-4553-9417-7B8695759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9654" y="0"/>
            <a:ext cx="691318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C5A0030-AA31-60BF-F399-D3A06DBD1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4779" y="254442"/>
            <a:ext cx="6848060" cy="6416702"/>
          </a:xfrm>
        </p:spPr>
        <p:txBody>
          <a:bodyPr>
            <a:normAutofit lnSpcReduction="10000"/>
          </a:bodyPr>
          <a:lstStyle/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Monthly meetings listed below will be held at 9:30 AM unless noted otherwise. All meetings have WebEx capability. 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person meetings have locations listed.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Wednesday, March 6, 1:30 	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person and Web-Ex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ERCOT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April 4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Friday, May 3</a:t>
            </a:r>
            <a:r>
              <a:rPr lang="en-US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		In person and WebEx      Centerpoint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June 6 		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meeting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August 8 	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September 12 	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October 10 	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November 7 	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December 12 	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See addresses below for meetings being offered in person. 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ERCOT, 8000 Metropolis Dr Building E, Austin, TX 78744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	Centerpoint, 1111 Louisiana St. Houston TX 77002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50553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1C2AC-4186-408F-BAC9-62AFD5C16D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53225"/>
            <a:ext cx="9144000" cy="80308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RMTTF GOALS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ECD666-8EEA-43E3-9DE6-52594D77FA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8254" y="1256307"/>
            <a:ext cx="10328744" cy="5295568"/>
          </a:xfrm>
        </p:spPr>
        <p:txBody>
          <a:bodyPr/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Provide REP and TDSP SMEs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Retail 101 Instructor Led Training by ERCOT</a:t>
            </a:r>
            <a:endParaRPr lang="en-US" sz="1800" b="0" i="0" u="none" strike="noStrike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	Classes possibly offered three times in 2024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US" sz="1800" b="0" i="0" u="none" strike="noStrike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Conduct, coordinate and present MarkeTrak and Inadvertent Gain/Switch Hold instructor-led training </a:t>
            </a: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Classes possibly offered two times in 2024</a:t>
            </a: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Conduct, coordinate and present TX SET 4.0a instructor-led training</a:t>
            </a: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Classes scheduled two times in 2024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en-US" sz="1800" b="0" i="0" u="none" strike="noStrike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Expand ERCOT market notifications and increase communications for training courses targeting the Retail Market.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US" sz="1800" b="0" i="0" u="none" strike="noStrike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Develop and modify training materials and/or assist ERCOT as needed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support Retail Market Changes.</a:t>
            </a: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may include changes associated with…  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b="0" i="1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NPRR1095, TX SET 5.0 Changes and associated TX SET Implementation Guides</a:t>
            </a:r>
            <a:endParaRPr lang="en-US" sz="1800" b="0" i="1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1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SCR817, Related to NPRR1095, MarkeTrak Validation Revisions Aligning with TX SET V5.0</a:t>
            </a:r>
            <a:endParaRPr lang="en-US" sz="1800" b="0" i="1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en-US" sz="1800" b="0" i="0" u="none" strike="noStrike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Collaborate with RMS, RMS Working Groups to develop new and modify existing market documentation (i.e. user guides, process flows) 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210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3FF81-2340-4D7D-AE59-BB7AFE4E7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1009816"/>
            <a:ext cx="6781800" cy="5170321"/>
          </a:xfrm>
        </p:spPr>
        <p:txBody>
          <a:bodyPr>
            <a:normAutofit/>
          </a:bodyPr>
          <a:lstStyle/>
          <a:p>
            <a:pPr marL="2271400" lvl="8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 </a:t>
            </a:r>
          </a:p>
          <a:p>
            <a:pPr marL="2271400" lvl="8" indent="0" algn="ctr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04788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kzNmUyMmQ1LTQ1YTctNGNiNy05NWFiLTFhYThjN2M4ODc4OS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GNjb25wMDE8L1VzZXJOYW1lPjxEYXRlVGltZT4xLzMvMjAyNCA0OjIyOjAyIEFNPC9EYXRlVGltZT48TGFiZWxTdHJpbmc+VW5jYXRlZ29yaXplZDwvTGFiZWxTdHJpbmc+PC9pdGVtPjwvbGFiZWxIaXN0b3J5Pg=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936e22d5-45a7-4cb7-95ab-1aa8c7c88789" value=""/>
  <element uid="d14f5c36-f44a-4315-b438-005cfe8f069f" value=""/>
</sisl>
</file>

<file path=customXml/itemProps1.xml><?xml version="1.0" encoding="utf-8"?>
<ds:datastoreItem xmlns:ds="http://schemas.openxmlformats.org/officeDocument/2006/customXml" ds:itemID="{CAD66A93-6198-475A-8C44-FCCA61BB2285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42700060-6749-4808-ACAB-4D5E7945EA7B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2727</TotalTime>
  <Words>480</Words>
  <Application>Microsoft Office PowerPoint</Application>
  <PresentationFormat>Widescreen</PresentationFormat>
  <Paragraphs>64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Century Schoolbook</vt:lpstr>
      <vt:lpstr>Times New Roman</vt:lpstr>
      <vt:lpstr>Wingdings 2</vt:lpstr>
      <vt:lpstr>View</vt:lpstr>
      <vt:lpstr>Office Theme</vt:lpstr>
      <vt:lpstr>RMTTF</vt:lpstr>
      <vt:lpstr>RMTTF 2024 Leadership</vt:lpstr>
      <vt:lpstr>Upcoming Instructor Led Training  All classes start at 8:30 AM</vt:lpstr>
      <vt:lpstr>2024  Upcoming RMTTF Meetings  PLEASE  JOIN  US!</vt:lpstr>
      <vt:lpstr>2024 RMTTF GOALS</vt:lpstr>
      <vt:lpstr>PowerPoint Presentation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RMTTF</dc:title>
  <dc:creator>Melinda D Earnest</dc:creator>
  <cp:lastModifiedBy>Mckeever, Deborah</cp:lastModifiedBy>
  <cp:revision>39</cp:revision>
  <dcterms:created xsi:type="dcterms:W3CDTF">2024-01-03T03:56:24Z</dcterms:created>
  <dcterms:modified xsi:type="dcterms:W3CDTF">2024-02-26T21:59:24Z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ed7aa643-d5ee-47da-afa1-79d81a83cfaa</vt:lpwstr>
  </property>
  <property fmtid="{D5CDD505-2E9C-101B-9397-08002B2CF9AE}" pid="3" name="bjClsUserRVM">
    <vt:lpwstr>[]</vt:lpwstr>
  </property>
  <property fmtid="{D5CDD505-2E9C-101B-9397-08002B2CF9AE}" pid="4" name="bjSaver">
    <vt:lpwstr>uUToTmzl1WCvCveSySCN/8m65ke2qS6g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6" name="bjDocumentLabelXML-0">
    <vt:lpwstr>ames.com/2008/01/sie/internal/label"&gt;&lt;element uid="936e22d5-45a7-4cb7-95ab-1aa8c7c88789" value="" /&gt;&lt;element uid="d14f5c36-f44a-4315-b438-005cfe8f069f" value="" /&gt;&lt;/sisl&gt;</vt:lpwstr>
  </property>
  <property fmtid="{D5CDD505-2E9C-101B-9397-08002B2CF9AE}" pid="7" name="bjDocumentSecurityLabel">
    <vt:lpwstr>Uncategorized</vt:lpwstr>
  </property>
  <property fmtid="{D5CDD505-2E9C-101B-9397-08002B2CF9AE}" pid="8" name="MSIP_Label_574d496c-7ac4-4b13-81fd-698eca66b217_SiteId">
    <vt:lpwstr>15f3c881-6b03-4ff6-8559-77bf5177818f</vt:lpwstr>
  </property>
  <property fmtid="{D5CDD505-2E9C-101B-9397-08002B2CF9AE}" pid="9" name="MSIP_Label_574d496c-7ac4-4b13-81fd-698eca66b217_Name">
    <vt:lpwstr>Uncategorized</vt:lpwstr>
  </property>
  <property fmtid="{D5CDD505-2E9C-101B-9397-08002B2CF9AE}" pid="10" name="MSIP_Label_574d496c-7ac4-4b13-81fd-698eca66b217_Enabled">
    <vt:lpwstr>true</vt:lpwstr>
  </property>
  <property fmtid="{D5CDD505-2E9C-101B-9397-08002B2CF9AE}" pid="11" name="bjLabelHistoryID">
    <vt:lpwstr>{CAD66A93-6198-475A-8C44-FCCA61BB2285}</vt:lpwstr>
  </property>
</Properties>
</file>