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6" r:id="rId4"/>
    <p:sldId id="257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DE9BA-CA43-4168-AD17-AD0AB92B731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BEDFF-1811-4507-81C0-B69516ED9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7295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BEDFF-1811-4507-81C0-B69516ED98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7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BEDFF-1811-4507-81C0-B69516ED98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2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BEDFF-1811-4507-81C0-B69516ED98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61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B0A18-65FB-47FB-EB4C-DA8BDC980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FBD0F4-67BE-AD51-B498-160F035AE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6394B-DD95-C74B-260B-709BC5F36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C2B58-C96F-297E-5DC7-C941ED88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83B38-452F-055A-A7D5-27E04AB3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4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9BEFB-0B6D-7686-B6E1-A7778207C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1203D-3381-9460-D281-959425988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63D3A-CF49-7D02-5774-74B30DD8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887D1-9F68-06E7-9FEB-8D03CF3D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7DBA7-A7AE-8B6C-453B-0C38158BA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F4879A-1665-2A12-2792-56468AA6E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3205B-EB6A-0AB5-02A4-6F21C219A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33E6F-1489-986E-16B8-E2EA331FB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4333F-135C-A183-BD3C-188DFEE1F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6DE15-9BC3-C5D5-7A0E-54E6A498D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8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D023-8C23-6922-F5AE-728B1599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01ACA-FBC0-963D-CC6C-8DFD5EA6E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9E479-D79B-6A10-B9FB-05D8CA9B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52D3C-7B2F-D01E-3A1B-8A34D477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6BBEF-B1B4-85A0-6586-23C898A4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6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0DDCE-00AD-A5B6-D379-DF1DEFCB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2165A-89F4-4E1D-78D3-5CD60514C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E2F48-A976-E487-F1D7-A751D3FB4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94AE5-58D4-6403-5069-3273E7FA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C3449-21B5-5154-DC4A-35948EA9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2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0B0A-9815-1ACC-B0A3-7F2BCC4BF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A3DA1-F7F6-98E2-9076-6D928DA8C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A77EB-32FA-D1BC-F176-A3625CA02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BCA73-B5E6-AC66-0B88-F153423B2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C737F5-E1D3-E7E6-3813-FA120484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ABBDF-B7AF-DAD6-23FD-1F419FC6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6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F727-9255-3678-5465-3907F972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74-0962-A689-D8F1-82661EE19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D076A-AED9-48E1-83C8-801438D9A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6DC707-9F02-F842-985D-C7623B4C8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1DEF83-C102-9CA1-B4B0-4CEA8E4FC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2C77B-F33C-3816-1FF6-7DE56ADBE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25D75-3158-FCE2-D46F-79B5CAFA0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B111B-EF58-DA50-8947-6B3AF89C6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7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73E1F-E983-7F13-63A3-9CB7DFEC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99B84-3EA0-FEC5-59B6-C761A5FE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971B5D-F4EA-7F46-2BD0-24BD4935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12BD-C0E3-7A1F-41C8-27276FFD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EE08F8-38DA-1655-E5F6-E6EBCA455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A277FD-DF4A-B507-1558-FB64D51B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03AAE-2087-7BD5-88D0-ECB773C43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4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5A6C-7210-938D-B4EB-3B576A165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36A23-568A-CB4F-955A-B57E109FB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747D2-4BCA-1338-CA31-3EF388085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5A551-7389-7D56-09B9-C05A6FCB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C115C-66B0-1263-EC1F-307366CC0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63F43-3787-4360-C7F5-C934F4F7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7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53CF3-B2FF-2879-30B2-C152DE03C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DC71FB-49B0-7BB9-A052-FF03D7110B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4C5658-C502-FEEF-E87D-B95D9EA0C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BE74E-0B43-A0DE-8D82-9C7B2AF7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3D4F3-A80C-02FF-D2E9-86BF3F15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3F9EC-D746-CBE1-DF90-22EE7F88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879A03-1102-EF21-AECC-1331C458F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8B740-C617-68AE-DEB1-371655CAE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CC55-0260-4CC8-CF9E-A2A6CBE40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CB3F0-5AE7-4FBC-B794-A10413FCB2FD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8BAC6-887D-83CD-FFFA-E1AF47791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C178D-ADBE-7DA3-478E-3360E337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A8F36-2295-4426-8CC8-708E691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072FF-E4D6-D603-C5FF-219F76D85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775" y="1131888"/>
            <a:ext cx="9696450" cy="2387600"/>
          </a:xfrm>
        </p:spPr>
        <p:txBody>
          <a:bodyPr/>
          <a:lstStyle/>
          <a:p>
            <a:r>
              <a:rPr lang="en-US" dirty="0"/>
              <a:t>SSWG Report to ROS 3-7-2024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B0EA6D-D562-5FED-79FF-E11A2983E0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SSWG Chair William Robertson</a:t>
            </a:r>
          </a:p>
        </p:txBody>
      </p:sp>
    </p:spTree>
    <p:extLst>
      <p:ext uri="{BB962C8B-B14F-4D97-AF65-F5344CB8AC3E}">
        <p14:creationId xmlns:p14="http://schemas.microsoft.com/office/powerpoint/2010/main" val="195110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E180B-7757-4257-AD10-3DED10DF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Updates: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B0EA6D-D562-5FED-79FF-E11A2983E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The GIC Case build is ongoing and over half way through.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The 24SSWG Case will be our first NB (Node Breaker) case posting. Expecting posting is scheduled for mid-May. SSWG currently has no concerns with meeting this deadline.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24SSWG TPIT 1 Posted January 2024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24SSWG TPIT 2 expected posting May 2024 with 24SSWG Final Cases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PGRR106 is still being discussed to try to reach consensus. </a:t>
            </a:r>
          </a:p>
          <a:p>
            <a:pPr marL="800100" lvl="1" indent="-342900"/>
            <a:r>
              <a:rPr lang="en-US" sz="1600" dirty="0"/>
              <a:t>This item is on our agenda for next week’s meeting.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PGRR113, SSWG is waiting until approval of this PGRR before making any modifications to the SSWG Procedure Manual.</a:t>
            </a:r>
          </a:p>
          <a:p>
            <a:pPr marL="800100" lvl="1" indent="-342900"/>
            <a:r>
              <a:rPr lang="en-US" sz="1600" dirty="0"/>
              <a:t>SSWG has this on the agenda for next week’s meeting.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SSWG has finalized the PM updates and are seeking ROS approval.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The following slide showcases all procedure manual (PM) changes SSWG is seeking ROS approval on. </a:t>
            </a:r>
          </a:p>
        </p:txBody>
      </p:sp>
    </p:spTree>
    <p:extLst>
      <p:ext uri="{BB962C8B-B14F-4D97-AF65-F5344CB8AC3E}">
        <p14:creationId xmlns:p14="http://schemas.microsoft.com/office/powerpoint/2010/main" val="410970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FF4409D-DF8B-4B38-A090-78E349508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/>
              <a:t>Procedure Manual Revision: Summary of Changes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73EE33-C4D2-458A-A373-A7965315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u="sng" dirty="0"/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2.1: Definitions and Acronyms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Definitions for Load Resources (LFL, CLR, NCLR)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Definition for Large Load Interconnection (LLI) Process</a:t>
            </a:r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4.3.1.4: Distribution Generation Resources, Distribution Energy Storage Resources, and Settlement Only Distribution Generators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additional language to clarify details of SODG modeling methodology </a:t>
            </a:r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4.3.3: Generation Dispatch Methodology for Planning Purposes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Battery Energy Storage dispatching methodology for On-Peak Cases </a:t>
            </a:r>
          </a:p>
          <a:p>
            <a:pPr marL="1143000" marR="0" lvl="2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1371600" algn="l"/>
              </a:tabLst>
            </a:pPr>
            <a:r>
              <a:rPr lang="en-US" sz="1700" dirty="0"/>
              <a:t>Dispatched at a level consistent with CDR Report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Updated minimum inertia level requirement for HRML Case Dispatching </a:t>
            </a:r>
          </a:p>
          <a:p>
            <a:pPr marL="1143000" marR="0" lvl="2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1371600" algn="l"/>
              </a:tabLst>
            </a:pPr>
            <a:r>
              <a:rPr lang="en-US" sz="1700" dirty="0"/>
              <a:t>Increased from 105 GW to 121 GW to comply with DWG request</a:t>
            </a:r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4.3.3.1: Extraordinary Dispatch Conditions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clarifying language to Extraordinary Dispatch Steps </a:t>
            </a:r>
          </a:p>
          <a:p>
            <a:pPr marL="1143000" marR="0" lvl="2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1371600" algn="l"/>
              </a:tabLst>
            </a:pPr>
            <a:r>
              <a:rPr lang="en-US" sz="1700" dirty="0"/>
              <a:t>Added “indefinite” to distinguish mothballed units</a:t>
            </a:r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6  - Appendix A: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Updated bus table to include substation ranges for Node-Breaker Modeling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Expanded Rayburn County Electric Coop bus range per TSP request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Assigned bus range for Tri-County Electric Coop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additional zone for Oncor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additional zone for LCRA and updated naming for several existing zones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additional zone for Garland Power &amp; Light</a:t>
            </a:r>
          </a:p>
          <a:p>
            <a:pPr marR="0" lvl="0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700" b="1" dirty="0"/>
              <a:t>Section 6  - Appendix E: Load ID Prefixes </a:t>
            </a:r>
          </a:p>
          <a:p>
            <a:pPr marL="742950" marR="0" lvl="1" indent="-342900" font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1700" dirty="0"/>
              <a:t>Added new Load ID's to further distinguish Large Loads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94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AD577-1F16-6AD2-9EAE-8C598381B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361901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50c31824-0780-4910-87d1-eaaffd182d42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UwYzMxODI0LTA3ODAtNDkxMC04N2QxLWVhYWZmZDE4MmQ0Mi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NDUxMjU8L1VzZXJOYW1lPjxEYXRlVGltZT4xMC81LzIwMjMgMzozNzowMSBQTTwvRGF0ZVRpbWU+PExhYmVsU3RyaW5nPkFFUCBJbnRlcm5hbDwvTGFiZWxTdHJpbmc+PC9pdGVtPjwvbGFiZWxIaXN0b3J5Pg==</Value>
</WrappedLabelHistory>
</file>

<file path=customXml/itemProps1.xml><?xml version="1.0" encoding="utf-8"?>
<ds:datastoreItem xmlns:ds="http://schemas.openxmlformats.org/officeDocument/2006/customXml" ds:itemID="{9AB6B496-DC87-4C0E-9500-A0FA15B1392C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AA649A8A-1C02-4FC9-AAF1-14ED77B1B94A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367</Words>
  <Application>Microsoft Office PowerPoint</Application>
  <PresentationFormat>Widescreen</PresentationFormat>
  <Paragraphs>41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SSWG Report to ROS 3-7-2024</vt:lpstr>
      <vt:lpstr>SSWG Updates:</vt:lpstr>
      <vt:lpstr>Procedure Manual Revision: Summary of Changes</vt:lpstr>
      <vt:lpstr>Questions?</vt:lpstr>
    </vt:vector>
  </TitlesOfParts>
  <Company>American Electric Power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J Wichers</dc:creator>
  <cp:lastModifiedBy>Walker, Zachary</cp:lastModifiedBy>
  <cp:revision>21</cp:revision>
  <dcterms:created xsi:type="dcterms:W3CDTF">2023-10-05T15:36:34Z</dcterms:created>
  <dcterms:modified xsi:type="dcterms:W3CDTF">2024-02-29T23:00:05Z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a2a70d2c-03ef-489b-8688-38c0e3d28e8b</vt:lpwstr>
  </property>
  <property fmtid="{D5CDD505-2E9C-101B-9397-08002B2CF9AE}" pid="3" name="bjClsUserRVM">
    <vt:lpwstr>[]</vt:lpwstr>
  </property>
  <property fmtid="{D5CDD505-2E9C-101B-9397-08002B2CF9AE}" pid="4" name="bjSaver">
    <vt:lpwstr>1U/k25Geu/rDuiVWC9Gl0EVhwxMBFJ3v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uid="50c31824-0780-4910-87d1-eaaffd182d42" value="" /&gt;&lt;element uid="d14f5c36-f44a-4315-b438-005cfe8f069f" value="" /&gt;&lt;/sisl&gt;</vt:lpwstr>
  </property>
  <property fmtid="{D5CDD505-2E9C-101B-9397-08002B2CF9AE}" pid="7" name="bjDocumentSecurityLabel">
    <vt:lpwstr>AEP Internal</vt:lpwstr>
  </property>
  <property fmtid="{D5CDD505-2E9C-101B-9397-08002B2CF9AE}" pid="8" name="MSIP_Label_69f43042-6bda-44b2-91eb-eca3d3d484f4_SiteId">
    <vt:lpwstr>15f3c881-6b03-4ff6-8559-77bf5177818f</vt:lpwstr>
  </property>
  <property fmtid="{D5CDD505-2E9C-101B-9397-08002B2CF9AE}" pid="9" name="MSIP_Label_69f43042-6bda-44b2-91eb-eca3d3d484f4_Name">
    <vt:lpwstr>AEP Internal</vt:lpwstr>
  </property>
  <property fmtid="{D5CDD505-2E9C-101B-9397-08002B2CF9AE}" pid="10" name="MSIP_Label_69f43042-6bda-44b2-91eb-eca3d3d484f4_Enabled">
    <vt:lpwstr>true</vt:lpwstr>
  </property>
  <property fmtid="{D5CDD505-2E9C-101B-9397-08002B2CF9AE}" pid="11" name="bjLabelHistoryID">
    <vt:lpwstr>{AA649A8A-1C02-4FC9-AAF1-14ED77B1B94A}</vt:lpwstr>
  </property>
</Properties>
</file>