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56" r:id="rId5"/>
    <p:sldId id="316" r:id="rId6"/>
    <p:sldId id="317" r:id="rId7"/>
    <p:sldId id="318" r:id="rId8"/>
    <p:sldId id="319" r:id="rId9"/>
    <p:sldId id="320" r:id="rId10"/>
    <p:sldId id="321" r:id="rId11"/>
    <p:sldId id="323" r:id="rId1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F2A4E-868B-4287-80B9-DD91EAC17093}" v="326" dt="2021-04-01T14:00:27.63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p:cViewPr>
        <p:scale>
          <a:sx n="110" d="100"/>
          <a:sy n="110" d="100"/>
        </p:scale>
        <p:origin x="75"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71142-6CF3-470E-B020-FA30DFFC7B8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642190CF-9C79-452C-9976-DF1896ABF99A}">
      <dgm:prSet phldrT="[Text]" custT="1"/>
      <dgm:spPr/>
      <dgm:t>
        <a:bodyPr/>
        <a:lstStyle/>
        <a:p>
          <a:r>
            <a:rPr lang="en-US" sz="1200" b="1" dirty="0"/>
            <a:t>Trade-Offs Between Two Proposals</a:t>
          </a:r>
        </a:p>
      </dgm:t>
    </dgm:pt>
    <dgm:pt modelId="{C99AB75B-6CD9-4FED-942A-603E3975B4A6}" type="parTrans" cxnId="{35E7E446-8137-4F65-9681-3370ADE52E4D}">
      <dgm:prSet/>
      <dgm:spPr/>
      <dgm:t>
        <a:bodyPr/>
        <a:lstStyle/>
        <a:p>
          <a:endParaRPr lang="en-US"/>
        </a:p>
      </dgm:t>
    </dgm:pt>
    <dgm:pt modelId="{065A52E6-0300-41E1-B357-BD336415BD8C}" type="sibTrans" cxnId="{35E7E446-8137-4F65-9681-3370ADE52E4D}">
      <dgm:prSet/>
      <dgm:spPr/>
      <dgm:t>
        <a:bodyPr/>
        <a:lstStyle/>
        <a:p>
          <a:endParaRPr lang="en-US"/>
        </a:p>
      </dgm:t>
    </dgm:pt>
    <dgm:pt modelId="{78F146A5-A89E-4D33-8C9E-9810B48621C5}">
      <dgm:prSet phldrT="[Text]" custT="1"/>
      <dgm:spPr/>
      <dgm:t>
        <a:bodyPr/>
        <a:lstStyle/>
        <a:p>
          <a:r>
            <a:rPr lang="en-US" sz="1200" b="1" dirty="0"/>
            <a:t>Review Status of Reliance Comments</a:t>
          </a:r>
        </a:p>
      </dgm:t>
    </dgm:pt>
    <dgm:pt modelId="{9F2AABCE-2A33-467E-83A3-1E81678113AD}" type="parTrans" cxnId="{6C0B3EF6-0BBE-4B34-B598-A7E1AC390062}">
      <dgm:prSet/>
      <dgm:spPr/>
      <dgm:t>
        <a:bodyPr/>
        <a:lstStyle/>
        <a:p>
          <a:endParaRPr lang="en-US"/>
        </a:p>
      </dgm:t>
    </dgm:pt>
    <dgm:pt modelId="{5D0F77F0-11EF-4BDE-8E6C-DC9745CB92AB}" type="sibTrans" cxnId="{6C0B3EF6-0BBE-4B34-B598-A7E1AC390062}">
      <dgm:prSet/>
      <dgm:spPr/>
      <dgm:t>
        <a:bodyPr/>
        <a:lstStyle/>
        <a:p>
          <a:endParaRPr lang="en-US"/>
        </a:p>
      </dgm:t>
    </dgm:pt>
    <dgm:pt modelId="{ADCBCD7F-C745-4767-971F-2D60C4CA9FEF}">
      <dgm:prSet phldrT="[Text]" custT="1"/>
      <dgm:spPr/>
      <dgm:t>
        <a:bodyPr/>
        <a:lstStyle/>
        <a:p>
          <a:r>
            <a:rPr lang="en-US" sz="1200" b="1" dirty="0"/>
            <a:t>Carve/Pre-Posturing of Transmission Outages</a:t>
          </a:r>
        </a:p>
      </dgm:t>
    </dgm:pt>
    <dgm:pt modelId="{664CA2FB-C751-4D61-8A67-6B571B002116}" type="parTrans" cxnId="{A08B8A1C-19DB-47CF-B782-CA2BAFEB150A}">
      <dgm:prSet/>
      <dgm:spPr/>
      <dgm:t>
        <a:bodyPr/>
        <a:lstStyle/>
        <a:p>
          <a:endParaRPr lang="en-US"/>
        </a:p>
      </dgm:t>
    </dgm:pt>
    <dgm:pt modelId="{0CEC2950-1DB6-4086-BC8D-0FC8D5320DA4}" type="sibTrans" cxnId="{A08B8A1C-19DB-47CF-B782-CA2BAFEB150A}">
      <dgm:prSet/>
      <dgm:spPr/>
      <dgm:t>
        <a:bodyPr/>
        <a:lstStyle/>
        <a:p>
          <a:endParaRPr lang="en-US"/>
        </a:p>
      </dgm:t>
    </dgm:pt>
    <dgm:pt modelId="{E204F7FC-B022-409E-B6D9-2166BF095DFE}" type="pres">
      <dgm:prSet presAssocID="{7A571142-6CF3-470E-B020-FA30DFFC7B8C}" presName="cycle" presStyleCnt="0">
        <dgm:presLayoutVars>
          <dgm:dir/>
          <dgm:resizeHandles val="exact"/>
        </dgm:presLayoutVars>
      </dgm:prSet>
      <dgm:spPr/>
    </dgm:pt>
    <dgm:pt modelId="{3761AF6A-7B29-48AE-9663-AA7C604437D4}" type="pres">
      <dgm:prSet presAssocID="{642190CF-9C79-452C-9976-DF1896ABF99A}" presName="dummy" presStyleCnt="0"/>
      <dgm:spPr/>
    </dgm:pt>
    <dgm:pt modelId="{CB0D4B4A-D87C-4024-8426-EFF680531691}" type="pres">
      <dgm:prSet presAssocID="{642190CF-9C79-452C-9976-DF1896ABF99A}" presName="node" presStyleLbl="revTx" presStyleIdx="0" presStyleCnt="3">
        <dgm:presLayoutVars>
          <dgm:bulletEnabled val="1"/>
        </dgm:presLayoutVars>
      </dgm:prSet>
      <dgm:spPr/>
    </dgm:pt>
    <dgm:pt modelId="{7CC53642-FE50-4F89-BCD1-5C8E677EFB98}" type="pres">
      <dgm:prSet presAssocID="{065A52E6-0300-41E1-B357-BD336415BD8C}" presName="sibTrans" presStyleLbl="node1" presStyleIdx="0" presStyleCnt="3"/>
      <dgm:spPr/>
    </dgm:pt>
    <dgm:pt modelId="{1721662A-668A-4485-A2CC-27F18C174D20}" type="pres">
      <dgm:prSet presAssocID="{78F146A5-A89E-4D33-8C9E-9810B48621C5}" presName="dummy" presStyleCnt="0"/>
      <dgm:spPr/>
    </dgm:pt>
    <dgm:pt modelId="{1E6FF9E8-06DE-4BDF-AE00-BDE15FB567AE}" type="pres">
      <dgm:prSet presAssocID="{78F146A5-A89E-4D33-8C9E-9810B48621C5}" presName="node" presStyleLbl="revTx" presStyleIdx="1" presStyleCnt="3">
        <dgm:presLayoutVars>
          <dgm:bulletEnabled val="1"/>
        </dgm:presLayoutVars>
      </dgm:prSet>
      <dgm:spPr/>
    </dgm:pt>
    <dgm:pt modelId="{B1E456C8-3234-41A7-913B-B7BDFA2B6342}" type="pres">
      <dgm:prSet presAssocID="{5D0F77F0-11EF-4BDE-8E6C-DC9745CB92AB}" presName="sibTrans" presStyleLbl="node1" presStyleIdx="1" presStyleCnt="3"/>
      <dgm:spPr/>
    </dgm:pt>
    <dgm:pt modelId="{B6DE969E-5543-4D2B-87E5-0668731B05B7}" type="pres">
      <dgm:prSet presAssocID="{ADCBCD7F-C745-4767-971F-2D60C4CA9FEF}" presName="dummy" presStyleCnt="0"/>
      <dgm:spPr/>
    </dgm:pt>
    <dgm:pt modelId="{AB06A681-E9B1-4B2B-AA10-C9B8D3A1C175}" type="pres">
      <dgm:prSet presAssocID="{ADCBCD7F-C745-4767-971F-2D60C4CA9FEF}" presName="node" presStyleLbl="revTx" presStyleIdx="2" presStyleCnt="3">
        <dgm:presLayoutVars>
          <dgm:bulletEnabled val="1"/>
        </dgm:presLayoutVars>
      </dgm:prSet>
      <dgm:spPr/>
    </dgm:pt>
    <dgm:pt modelId="{47F1148F-EF99-4341-823A-82DA4121E84E}" type="pres">
      <dgm:prSet presAssocID="{0CEC2950-1DB6-4086-BC8D-0FC8D5320DA4}" presName="sibTrans" presStyleLbl="node1" presStyleIdx="2" presStyleCnt="3"/>
      <dgm:spPr/>
    </dgm:pt>
  </dgm:ptLst>
  <dgm:cxnLst>
    <dgm:cxn modelId="{A08B8A1C-19DB-47CF-B782-CA2BAFEB150A}" srcId="{7A571142-6CF3-470E-B020-FA30DFFC7B8C}" destId="{ADCBCD7F-C745-4767-971F-2D60C4CA9FEF}" srcOrd="2" destOrd="0" parTransId="{664CA2FB-C751-4D61-8A67-6B571B002116}" sibTransId="{0CEC2950-1DB6-4086-BC8D-0FC8D5320DA4}"/>
    <dgm:cxn modelId="{85D9A22E-EB4C-4939-84BE-6292D2924BD4}" type="presOf" srcId="{0CEC2950-1DB6-4086-BC8D-0FC8D5320DA4}" destId="{47F1148F-EF99-4341-823A-82DA4121E84E}" srcOrd="0" destOrd="0" presId="urn:microsoft.com/office/officeart/2005/8/layout/cycle1"/>
    <dgm:cxn modelId="{35E7E446-8137-4F65-9681-3370ADE52E4D}" srcId="{7A571142-6CF3-470E-B020-FA30DFFC7B8C}" destId="{642190CF-9C79-452C-9976-DF1896ABF99A}" srcOrd="0" destOrd="0" parTransId="{C99AB75B-6CD9-4FED-942A-603E3975B4A6}" sibTransId="{065A52E6-0300-41E1-B357-BD336415BD8C}"/>
    <dgm:cxn modelId="{896DF04A-724B-48B8-9B3A-FB44FAC37889}" type="presOf" srcId="{ADCBCD7F-C745-4767-971F-2D60C4CA9FEF}" destId="{AB06A681-E9B1-4B2B-AA10-C9B8D3A1C175}" srcOrd="0" destOrd="0" presId="urn:microsoft.com/office/officeart/2005/8/layout/cycle1"/>
    <dgm:cxn modelId="{B7F98E71-FAA7-462D-AA00-FD9998D8D26E}" type="presOf" srcId="{642190CF-9C79-452C-9976-DF1896ABF99A}" destId="{CB0D4B4A-D87C-4024-8426-EFF680531691}" srcOrd="0" destOrd="0" presId="urn:microsoft.com/office/officeart/2005/8/layout/cycle1"/>
    <dgm:cxn modelId="{9EC2199E-1692-42EF-A3DD-9B1FA21EAED0}" type="presOf" srcId="{7A571142-6CF3-470E-B020-FA30DFFC7B8C}" destId="{E204F7FC-B022-409E-B6D9-2166BF095DFE}" srcOrd="0" destOrd="0" presId="urn:microsoft.com/office/officeart/2005/8/layout/cycle1"/>
    <dgm:cxn modelId="{BD3B05B0-B03F-40AC-A3C5-E618A2B0DA99}" type="presOf" srcId="{065A52E6-0300-41E1-B357-BD336415BD8C}" destId="{7CC53642-FE50-4F89-BCD1-5C8E677EFB98}" srcOrd="0" destOrd="0" presId="urn:microsoft.com/office/officeart/2005/8/layout/cycle1"/>
    <dgm:cxn modelId="{69A78BE4-F462-4DCA-8DF7-D58A0984A035}" type="presOf" srcId="{78F146A5-A89E-4D33-8C9E-9810B48621C5}" destId="{1E6FF9E8-06DE-4BDF-AE00-BDE15FB567AE}" srcOrd="0" destOrd="0" presId="urn:microsoft.com/office/officeart/2005/8/layout/cycle1"/>
    <dgm:cxn modelId="{099C89EC-7C4C-4C28-9863-C75B57553801}" type="presOf" srcId="{5D0F77F0-11EF-4BDE-8E6C-DC9745CB92AB}" destId="{B1E456C8-3234-41A7-913B-B7BDFA2B6342}" srcOrd="0" destOrd="0" presId="urn:microsoft.com/office/officeart/2005/8/layout/cycle1"/>
    <dgm:cxn modelId="{6C0B3EF6-0BBE-4B34-B598-A7E1AC390062}" srcId="{7A571142-6CF3-470E-B020-FA30DFFC7B8C}" destId="{78F146A5-A89E-4D33-8C9E-9810B48621C5}" srcOrd="1" destOrd="0" parTransId="{9F2AABCE-2A33-467E-83A3-1E81678113AD}" sibTransId="{5D0F77F0-11EF-4BDE-8E6C-DC9745CB92AB}"/>
    <dgm:cxn modelId="{6FAEB156-9BA4-4D37-B952-BA3F5D6DAEDB}" type="presParOf" srcId="{E204F7FC-B022-409E-B6D9-2166BF095DFE}" destId="{3761AF6A-7B29-48AE-9663-AA7C604437D4}" srcOrd="0" destOrd="0" presId="urn:microsoft.com/office/officeart/2005/8/layout/cycle1"/>
    <dgm:cxn modelId="{E2C9BC1A-5661-4837-8C1F-A06AA6164F73}" type="presParOf" srcId="{E204F7FC-B022-409E-B6D9-2166BF095DFE}" destId="{CB0D4B4A-D87C-4024-8426-EFF680531691}" srcOrd="1" destOrd="0" presId="urn:microsoft.com/office/officeart/2005/8/layout/cycle1"/>
    <dgm:cxn modelId="{122BF6F0-3C0F-4849-80FF-9C47A89FEB7F}" type="presParOf" srcId="{E204F7FC-B022-409E-B6D9-2166BF095DFE}" destId="{7CC53642-FE50-4F89-BCD1-5C8E677EFB98}" srcOrd="2" destOrd="0" presId="urn:microsoft.com/office/officeart/2005/8/layout/cycle1"/>
    <dgm:cxn modelId="{31C0E038-7844-4E1C-B143-02FE6917A305}" type="presParOf" srcId="{E204F7FC-B022-409E-B6D9-2166BF095DFE}" destId="{1721662A-668A-4485-A2CC-27F18C174D20}" srcOrd="3" destOrd="0" presId="urn:microsoft.com/office/officeart/2005/8/layout/cycle1"/>
    <dgm:cxn modelId="{F2DC5D3F-1735-457E-8A44-3EB8D1F7C7B0}" type="presParOf" srcId="{E204F7FC-B022-409E-B6D9-2166BF095DFE}" destId="{1E6FF9E8-06DE-4BDF-AE00-BDE15FB567AE}" srcOrd="4" destOrd="0" presId="urn:microsoft.com/office/officeart/2005/8/layout/cycle1"/>
    <dgm:cxn modelId="{AD4D5426-9636-4CB2-BBE8-815A799EDBE5}" type="presParOf" srcId="{E204F7FC-B022-409E-B6D9-2166BF095DFE}" destId="{B1E456C8-3234-41A7-913B-B7BDFA2B6342}" srcOrd="5" destOrd="0" presId="urn:microsoft.com/office/officeart/2005/8/layout/cycle1"/>
    <dgm:cxn modelId="{9AA34F67-0C67-48C2-8AD4-8E54BFE7997F}" type="presParOf" srcId="{E204F7FC-B022-409E-B6D9-2166BF095DFE}" destId="{B6DE969E-5543-4D2B-87E5-0668731B05B7}" srcOrd="6" destOrd="0" presId="urn:microsoft.com/office/officeart/2005/8/layout/cycle1"/>
    <dgm:cxn modelId="{073059C2-8853-473F-BFFA-4622EF7C415E}" type="presParOf" srcId="{E204F7FC-B022-409E-B6D9-2166BF095DFE}" destId="{AB06A681-E9B1-4B2B-AA10-C9B8D3A1C175}" srcOrd="7" destOrd="0" presId="urn:microsoft.com/office/officeart/2005/8/layout/cycle1"/>
    <dgm:cxn modelId="{B006B766-4C29-4855-9912-C0D039A21837}" type="presParOf" srcId="{E204F7FC-B022-409E-B6D9-2166BF095DFE}" destId="{47F1148F-EF99-4341-823A-82DA4121E84E}"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AA379-9CD6-4AD4-A0BE-0ED43BFECCF2}"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A29F1E6A-1A61-4CE0-B74B-48E2F8AFE371}">
      <dgm:prSet phldrT="[Text]" custT="1"/>
      <dgm:spPr/>
      <dgm:t>
        <a:bodyPr/>
        <a:lstStyle/>
        <a:p>
          <a:r>
            <a:rPr lang="en-US" sz="1100" dirty="0"/>
            <a:t>Current Status</a:t>
          </a:r>
        </a:p>
      </dgm:t>
    </dgm:pt>
    <dgm:pt modelId="{0F61F1CB-CADB-4D77-9B3E-2ABF48147316}" type="parTrans" cxnId="{C39BE186-EC8F-45B9-B15C-D62A7966FB0A}">
      <dgm:prSet/>
      <dgm:spPr/>
      <dgm:t>
        <a:bodyPr/>
        <a:lstStyle/>
        <a:p>
          <a:endParaRPr lang="en-US"/>
        </a:p>
      </dgm:t>
    </dgm:pt>
    <dgm:pt modelId="{15429A60-0C0F-43FF-B3F8-FB824410C22E}" type="sibTrans" cxnId="{C39BE186-EC8F-45B9-B15C-D62A7966FB0A}">
      <dgm:prSet/>
      <dgm:spPr/>
      <dgm:t>
        <a:bodyPr/>
        <a:lstStyle/>
        <a:p>
          <a:endParaRPr lang="en-US"/>
        </a:p>
      </dgm:t>
    </dgm:pt>
    <dgm:pt modelId="{0D4220EE-F9E3-466D-AC55-2E533278FDC2}">
      <dgm:prSet custT="1"/>
      <dgm:spPr/>
      <dgm:t>
        <a:bodyPr/>
        <a:lstStyle/>
        <a:p>
          <a:r>
            <a:rPr lang="en-US" sz="1100" dirty="0"/>
            <a:t>Consumers and Reliant have filed comments in the NPRR, with Consumers proposal being characterized has “narrowed, and well defined, as Reliant’s comments involving more extensive reforms. </a:t>
          </a:r>
        </a:p>
      </dgm:t>
    </dgm:pt>
    <dgm:pt modelId="{241235A7-CD53-44F0-A022-F45B11F618C7}" type="parTrans" cxnId="{6F64E134-35E2-4488-8D40-2B26139A28FA}">
      <dgm:prSet/>
      <dgm:spPr/>
      <dgm:t>
        <a:bodyPr/>
        <a:lstStyle/>
        <a:p>
          <a:endParaRPr lang="en-US"/>
        </a:p>
      </dgm:t>
    </dgm:pt>
    <dgm:pt modelId="{C92669E6-6677-48B7-B4FE-4258E2A44A54}" type="sibTrans" cxnId="{6F64E134-35E2-4488-8D40-2B26139A28FA}">
      <dgm:prSet/>
      <dgm:spPr/>
      <dgm:t>
        <a:bodyPr/>
        <a:lstStyle/>
        <a:p>
          <a:endParaRPr lang="en-US"/>
        </a:p>
      </dgm:t>
    </dgm:pt>
    <dgm:pt modelId="{1D4D244E-6AEA-474C-AC16-412B979D801A}">
      <dgm:prSet custT="1"/>
      <dgm:spPr/>
      <dgm:t>
        <a:bodyPr/>
        <a:lstStyle/>
        <a:p>
          <a:r>
            <a:rPr lang="en-US" sz="1100" dirty="0"/>
            <a:t>WMWG has yet to discuss and/or introduce Reliant’s comments formally, as a result, the issue has remained tabled </a:t>
          </a:r>
        </a:p>
      </dgm:t>
    </dgm:pt>
    <dgm:pt modelId="{5BEBCA4C-820C-4001-8462-88DA81EA0BCF}" type="parTrans" cxnId="{F58BCA2C-A0F0-4A91-978C-1000650B62EE}">
      <dgm:prSet/>
      <dgm:spPr/>
      <dgm:t>
        <a:bodyPr/>
        <a:lstStyle/>
        <a:p>
          <a:endParaRPr lang="en-US"/>
        </a:p>
      </dgm:t>
    </dgm:pt>
    <dgm:pt modelId="{9A6F36ED-57C0-4FA7-9BF5-12DBD9C97E41}" type="sibTrans" cxnId="{F58BCA2C-A0F0-4A91-978C-1000650B62EE}">
      <dgm:prSet/>
      <dgm:spPr/>
      <dgm:t>
        <a:bodyPr/>
        <a:lstStyle/>
        <a:p>
          <a:endParaRPr lang="en-US"/>
        </a:p>
      </dgm:t>
    </dgm:pt>
    <dgm:pt modelId="{FA006412-E6DA-4752-A75A-C8D908A5C89F}">
      <dgm:prSet custT="1"/>
      <dgm:spPr/>
      <dgm:t>
        <a:bodyPr/>
        <a:lstStyle/>
        <a:p>
          <a:r>
            <a:rPr lang="en-US" sz="1100" dirty="0"/>
            <a:t>Major Issues</a:t>
          </a:r>
        </a:p>
      </dgm:t>
    </dgm:pt>
    <dgm:pt modelId="{B9059626-89E7-4090-B86D-07AFCA0F05A4}" type="parTrans" cxnId="{CBED9CAC-0216-4ECC-8F44-0063146DDAD1}">
      <dgm:prSet/>
      <dgm:spPr/>
      <dgm:t>
        <a:bodyPr/>
        <a:lstStyle/>
        <a:p>
          <a:endParaRPr lang="en-US"/>
        </a:p>
      </dgm:t>
    </dgm:pt>
    <dgm:pt modelId="{AF499962-9228-4AAB-8729-869AC7915963}" type="sibTrans" cxnId="{CBED9CAC-0216-4ECC-8F44-0063146DDAD1}">
      <dgm:prSet/>
      <dgm:spPr/>
      <dgm:t>
        <a:bodyPr/>
        <a:lstStyle/>
        <a:p>
          <a:endParaRPr lang="en-US"/>
        </a:p>
      </dgm:t>
    </dgm:pt>
    <dgm:pt modelId="{7191364B-E3F6-46B2-99B2-6D5244E2601A}">
      <dgm:prSet custT="1"/>
      <dgm:spPr/>
      <dgm:t>
        <a:bodyPr/>
        <a:lstStyle/>
        <a:p>
          <a:r>
            <a:rPr lang="en-US" sz="1100" dirty="0"/>
            <a:t>Consumer comments suggest a preference for narrowing the conditions under which HDL override payments are made, aligning them more closely with their original intent, which was to compensate resources disadvantaged by contractual obligations not being met due to the HDL override.</a:t>
          </a:r>
        </a:p>
      </dgm:t>
    </dgm:pt>
    <dgm:pt modelId="{D70DF1E7-E456-4F9C-A648-E02E7A2AC1D8}" type="parTrans" cxnId="{C7D3941F-76F4-4551-B3EE-15D804C35148}">
      <dgm:prSet/>
      <dgm:spPr/>
      <dgm:t>
        <a:bodyPr/>
        <a:lstStyle/>
        <a:p>
          <a:endParaRPr lang="en-US"/>
        </a:p>
      </dgm:t>
    </dgm:pt>
    <dgm:pt modelId="{4ED55471-1027-4675-978D-804799051611}" type="sibTrans" cxnId="{C7D3941F-76F4-4551-B3EE-15D804C35148}">
      <dgm:prSet/>
      <dgm:spPr/>
      <dgm:t>
        <a:bodyPr/>
        <a:lstStyle/>
        <a:p>
          <a:endParaRPr lang="en-US"/>
        </a:p>
      </dgm:t>
    </dgm:pt>
    <dgm:pt modelId="{5561EC4A-6F47-45EF-8C96-A21C62489DAD}">
      <dgm:prSet custT="1"/>
      <dgm:spPr/>
      <dgm:t>
        <a:bodyPr/>
        <a:lstStyle/>
        <a:p>
          <a:r>
            <a:rPr lang="en-US" sz="1100" dirty="0"/>
            <a:t>Stakeholders have also debated potentially including HDL override payments for transmission outages and whether SCED could address some issues preemptively by adjusting limits before outages to avoid unnecessary payments.</a:t>
          </a:r>
        </a:p>
      </dgm:t>
    </dgm:pt>
    <dgm:pt modelId="{49A51ABD-4997-4EA1-BE8B-94B512D5D76D}" type="parTrans" cxnId="{EC6777A6-D315-42CB-A34E-80FC7ABD3CDC}">
      <dgm:prSet/>
      <dgm:spPr/>
      <dgm:t>
        <a:bodyPr/>
        <a:lstStyle/>
        <a:p>
          <a:endParaRPr lang="en-US"/>
        </a:p>
      </dgm:t>
    </dgm:pt>
    <dgm:pt modelId="{A250AE7A-A6B0-4E2B-A226-7B39FB3B9DEA}" type="sibTrans" cxnId="{EC6777A6-D315-42CB-A34E-80FC7ABD3CDC}">
      <dgm:prSet/>
      <dgm:spPr/>
      <dgm:t>
        <a:bodyPr/>
        <a:lstStyle/>
        <a:p>
          <a:endParaRPr lang="en-US"/>
        </a:p>
      </dgm:t>
    </dgm:pt>
    <dgm:pt modelId="{FD0F8209-88A1-4C67-BC7B-3A08F3FEBF0E}">
      <dgm:prSet custT="1"/>
      <dgm:spPr/>
      <dgm:t>
        <a:bodyPr/>
        <a:lstStyle/>
        <a:p>
          <a:r>
            <a:rPr lang="en-US" sz="1100" dirty="0"/>
            <a:t>Commenters in WMWG have also raised market design issues regarding if payments should be made in situations where SCED could have resolved the issue at a lower LMP, and how HDL override payments should be handled, regarding contractual obligations.</a:t>
          </a:r>
        </a:p>
      </dgm:t>
    </dgm:pt>
    <dgm:pt modelId="{1B724D8B-8C49-47FA-966D-9FE8598FE99F}" type="parTrans" cxnId="{553F74B7-A3CF-496A-97BA-BAF09AC75397}">
      <dgm:prSet/>
      <dgm:spPr/>
      <dgm:t>
        <a:bodyPr/>
        <a:lstStyle/>
        <a:p>
          <a:endParaRPr lang="en-US"/>
        </a:p>
      </dgm:t>
    </dgm:pt>
    <dgm:pt modelId="{D81619CC-57AE-4AA3-9441-37EF10238A3C}" type="sibTrans" cxnId="{553F74B7-A3CF-496A-97BA-BAF09AC75397}">
      <dgm:prSet/>
      <dgm:spPr/>
      <dgm:t>
        <a:bodyPr/>
        <a:lstStyle/>
        <a:p>
          <a:endParaRPr lang="en-US"/>
        </a:p>
      </dgm:t>
    </dgm:pt>
    <dgm:pt modelId="{EA065E0A-4EF1-46B5-9730-5037EAED0DF6}">
      <dgm:prSet custT="1"/>
      <dgm:spPr/>
      <dgm:t>
        <a:bodyPr/>
        <a:lstStyle/>
        <a:p>
          <a:r>
            <a:rPr lang="en-US" sz="1100" dirty="0"/>
            <a:t>In WMWG the major </a:t>
          </a:r>
          <a:r>
            <a:rPr lang="en-US" sz="1100" dirty="0" err="1"/>
            <a:t>cmponents</a:t>
          </a:r>
          <a:r>
            <a:rPr lang="en-US" sz="1100" dirty="0"/>
            <a:t> of Reliant’s comments were provided, however WMWG did not get into detailed debate between the two set of comments, as of Feb 13, 2024. </a:t>
          </a:r>
        </a:p>
      </dgm:t>
    </dgm:pt>
    <dgm:pt modelId="{D6486A50-0333-4AB8-8D63-BF6FE04A7A7A}" type="parTrans" cxnId="{4EADAA3F-5F9E-44DF-A793-8FD340A262D4}">
      <dgm:prSet/>
      <dgm:spPr/>
      <dgm:t>
        <a:bodyPr/>
        <a:lstStyle/>
        <a:p>
          <a:endParaRPr lang="en-US"/>
        </a:p>
      </dgm:t>
    </dgm:pt>
    <dgm:pt modelId="{3B3608DF-78A1-4D0B-B4D4-25094B0DB347}" type="sibTrans" cxnId="{4EADAA3F-5F9E-44DF-A793-8FD340A262D4}">
      <dgm:prSet/>
      <dgm:spPr/>
      <dgm:t>
        <a:bodyPr/>
        <a:lstStyle/>
        <a:p>
          <a:endParaRPr lang="en-US"/>
        </a:p>
      </dgm:t>
    </dgm:pt>
    <dgm:pt modelId="{8A968060-1722-471C-9CAA-A8327C95476B}">
      <dgm:prSet custT="1"/>
      <dgm:spPr/>
      <dgm:t>
        <a:bodyPr/>
        <a:lstStyle/>
        <a:p>
          <a:r>
            <a:rPr lang="en-US" sz="1100" dirty="0"/>
            <a:t>Next Steps</a:t>
          </a:r>
        </a:p>
      </dgm:t>
    </dgm:pt>
    <dgm:pt modelId="{B70EDD54-4E51-4F13-AAFA-24896AD194D3}" type="parTrans" cxnId="{E8FA4E04-2032-4335-9621-5D41BAF016EF}">
      <dgm:prSet/>
      <dgm:spPr/>
      <dgm:t>
        <a:bodyPr/>
        <a:lstStyle/>
        <a:p>
          <a:endParaRPr lang="en-US"/>
        </a:p>
      </dgm:t>
    </dgm:pt>
    <dgm:pt modelId="{808706EF-798B-4D65-B6D1-C32D9B9F2AE8}" type="sibTrans" cxnId="{E8FA4E04-2032-4335-9621-5D41BAF016EF}">
      <dgm:prSet/>
      <dgm:spPr/>
      <dgm:t>
        <a:bodyPr/>
        <a:lstStyle/>
        <a:p>
          <a:endParaRPr lang="en-US"/>
        </a:p>
      </dgm:t>
    </dgm:pt>
    <dgm:pt modelId="{14A157B2-B77A-4245-ADE9-A517C63F4557}">
      <dgm:prSet custT="1"/>
      <dgm:spPr/>
      <dgm:t>
        <a:bodyPr/>
        <a:lstStyle/>
        <a:p>
          <a:r>
            <a:rPr lang="en-US" sz="1100" dirty="0"/>
            <a:t>Further discussion and debate regarding Reliant’s comments is expected in WMS or the next WMWG meeting, as to date only the major aspects</a:t>
          </a:r>
        </a:p>
      </dgm:t>
    </dgm:pt>
    <dgm:pt modelId="{8113B5BD-D6B6-49B8-B8B0-1FE910EDDE4F}" type="parTrans" cxnId="{BA206D5F-5F55-4E52-8940-DCE0D0984B76}">
      <dgm:prSet/>
      <dgm:spPr/>
      <dgm:t>
        <a:bodyPr/>
        <a:lstStyle/>
        <a:p>
          <a:endParaRPr lang="en-US"/>
        </a:p>
      </dgm:t>
    </dgm:pt>
    <dgm:pt modelId="{C656A62B-4E0C-4C68-81B9-45EFBCF599B2}" type="sibTrans" cxnId="{BA206D5F-5F55-4E52-8940-DCE0D0984B76}">
      <dgm:prSet/>
      <dgm:spPr/>
      <dgm:t>
        <a:bodyPr/>
        <a:lstStyle/>
        <a:p>
          <a:endParaRPr lang="en-US"/>
        </a:p>
      </dgm:t>
    </dgm:pt>
    <dgm:pt modelId="{BA563D0D-B6F2-4360-A7D3-7C337AD9467C}">
      <dgm:prSet custT="1"/>
      <dgm:spPr/>
      <dgm:t>
        <a:bodyPr/>
        <a:lstStyle/>
        <a:p>
          <a:r>
            <a:rPr lang="en-US" sz="1100" dirty="0"/>
            <a:t>WMWG is expected to provide additional updates pending further discussions in March</a:t>
          </a:r>
        </a:p>
      </dgm:t>
    </dgm:pt>
    <dgm:pt modelId="{AF79DE3F-0612-45DF-AECE-4162CBAB0A70}" type="parTrans" cxnId="{0C338D05-AD04-49EC-AC06-F1AC80E5CFBA}">
      <dgm:prSet/>
      <dgm:spPr/>
      <dgm:t>
        <a:bodyPr/>
        <a:lstStyle/>
        <a:p>
          <a:endParaRPr lang="en-US"/>
        </a:p>
      </dgm:t>
    </dgm:pt>
    <dgm:pt modelId="{234258DF-48DA-4AB5-AD28-D44C30682C92}" type="sibTrans" cxnId="{0C338D05-AD04-49EC-AC06-F1AC80E5CFBA}">
      <dgm:prSet/>
      <dgm:spPr/>
      <dgm:t>
        <a:bodyPr/>
        <a:lstStyle/>
        <a:p>
          <a:endParaRPr lang="en-US"/>
        </a:p>
      </dgm:t>
    </dgm:pt>
    <dgm:pt modelId="{EA65EFF8-C8F3-4DEC-82CF-34BCC4954178}">
      <dgm:prSet custT="1"/>
      <dgm:spPr/>
      <dgm:t>
        <a:bodyPr/>
        <a:lstStyle/>
        <a:p>
          <a:endParaRPr lang="en-US" sz="1100" dirty="0"/>
        </a:p>
      </dgm:t>
    </dgm:pt>
    <dgm:pt modelId="{80F403ED-C359-4EA0-9CD2-71CCAD1EEC8C}" type="parTrans" cxnId="{2B224B6F-FF7F-497E-9931-F5AB955A191D}">
      <dgm:prSet/>
      <dgm:spPr/>
      <dgm:t>
        <a:bodyPr/>
        <a:lstStyle/>
        <a:p>
          <a:endParaRPr lang="en-US"/>
        </a:p>
      </dgm:t>
    </dgm:pt>
    <dgm:pt modelId="{045F332C-2FCA-440A-93BB-8BA86F756E71}" type="sibTrans" cxnId="{2B224B6F-FF7F-497E-9931-F5AB955A191D}">
      <dgm:prSet/>
      <dgm:spPr/>
      <dgm:t>
        <a:bodyPr/>
        <a:lstStyle/>
        <a:p>
          <a:endParaRPr lang="en-US"/>
        </a:p>
      </dgm:t>
    </dgm:pt>
    <dgm:pt modelId="{62C921C2-94D2-46CC-AF38-266C2CE933E0}">
      <dgm:prSet custT="1"/>
      <dgm:spPr/>
      <dgm:t>
        <a:bodyPr/>
        <a:lstStyle/>
        <a:p>
          <a:endParaRPr lang="en-US" sz="1100" dirty="0"/>
        </a:p>
      </dgm:t>
    </dgm:pt>
    <dgm:pt modelId="{E2F18A5E-CBC3-4EB0-8460-3BE34900167E}" type="parTrans" cxnId="{F3B30FB0-B636-45E4-86B7-60A5A855C558}">
      <dgm:prSet/>
      <dgm:spPr/>
      <dgm:t>
        <a:bodyPr/>
        <a:lstStyle/>
        <a:p>
          <a:endParaRPr lang="en-US"/>
        </a:p>
      </dgm:t>
    </dgm:pt>
    <dgm:pt modelId="{1C3F35D4-5AEE-4D86-A52E-293F0FA44795}" type="sibTrans" cxnId="{F3B30FB0-B636-45E4-86B7-60A5A855C558}">
      <dgm:prSet/>
      <dgm:spPr/>
      <dgm:t>
        <a:bodyPr/>
        <a:lstStyle/>
        <a:p>
          <a:endParaRPr lang="en-US"/>
        </a:p>
      </dgm:t>
    </dgm:pt>
    <dgm:pt modelId="{A793E1AA-4E84-4672-86DA-20C04724B89C}">
      <dgm:prSet custT="1"/>
      <dgm:spPr/>
      <dgm:t>
        <a:bodyPr/>
        <a:lstStyle/>
        <a:p>
          <a:endParaRPr lang="en-US" sz="1100" dirty="0"/>
        </a:p>
      </dgm:t>
    </dgm:pt>
    <dgm:pt modelId="{DA72449C-DBBC-44A5-915F-9D19D14A23BA}" type="parTrans" cxnId="{2C1C07DB-6625-4153-83E3-0BAE90A8C2B3}">
      <dgm:prSet/>
      <dgm:spPr/>
      <dgm:t>
        <a:bodyPr/>
        <a:lstStyle/>
        <a:p>
          <a:endParaRPr lang="en-US"/>
        </a:p>
      </dgm:t>
    </dgm:pt>
    <dgm:pt modelId="{DEF1007D-297E-4C50-AAA4-BE35349DA599}" type="sibTrans" cxnId="{2C1C07DB-6625-4153-83E3-0BAE90A8C2B3}">
      <dgm:prSet/>
      <dgm:spPr/>
      <dgm:t>
        <a:bodyPr/>
        <a:lstStyle/>
        <a:p>
          <a:endParaRPr lang="en-US"/>
        </a:p>
      </dgm:t>
    </dgm:pt>
    <dgm:pt modelId="{BBB9AF2F-6872-489A-99A3-BF1A1AC96AE2}">
      <dgm:prSet custT="1"/>
      <dgm:spPr/>
      <dgm:t>
        <a:bodyPr/>
        <a:lstStyle/>
        <a:p>
          <a:endParaRPr lang="en-US" sz="1100" dirty="0"/>
        </a:p>
      </dgm:t>
    </dgm:pt>
    <dgm:pt modelId="{5426315B-0A49-4B39-B90D-013739E14BEB}" type="parTrans" cxnId="{958EE415-D1A5-4B04-8E51-750819E9FF3F}">
      <dgm:prSet/>
      <dgm:spPr/>
      <dgm:t>
        <a:bodyPr/>
        <a:lstStyle/>
        <a:p>
          <a:endParaRPr lang="en-US"/>
        </a:p>
      </dgm:t>
    </dgm:pt>
    <dgm:pt modelId="{E2C273EA-1856-45B2-BCE7-3D156F4D4DE1}" type="sibTrans" cxnId="{958EE415-D1A5-4B04-8E51-750819E9FF3F}">
      <dgm:prSet/>
      <dgm:spPr/>
      <dgm:t>
        <a:bodyPr/>
        <a:lstStyle/>
        <a:p>
          <a:endParaRPr lang="en-US"/>
        </a:p>
      </dgm:t>
    </dgm:pt>
    <dgm:pt modelId="{D7BC8BFF-C9D1-43A8-9A86-B8BF1F603164}">
      <dgm:prSet custT="1"/>
      <dgm:spPr/>
      <dgm:t>
        <a:bodyPr/>
        <a:lstStyle/>
        <a:p>
          <a:endParaRPr lang="en-US" sz="1100" dirty="0"/>
        </a:p>
      </dgm:t>
    </dgm:pt>
    <dgm:pt modelId="{AE981496-DCF2-43D0-A126-BBE4FD6F8517}" type="parTrans" cxnId="{E4DF9DAC-CE41-4CED-88EE-DD2DB157006C}">
      <dgm:prSet/>
      <dgm:spPr/>
      <dgm:t>
        <a:bodyPr/>
        <a:lstStyle/>
        <a:p>
          <a:endParaRPr lang="en-US"/>
        </a:p>
      </dgm:t>
    </dgm:pt>
    <dgm:pt modelId="{03891644-4349-40B7-BFC6-F1E705E64B77}" type="sibTrans" cxnId="{E4DF9DAC-CE41-4CED-88EE-DD2DB157006C}">
      <dgm:prSet/>
      <dgm:spPr/>
      <dgm:t>
        <a:bodyPr/>
        <a:lstStyle/>
        <a:p>
          <a:endParaRPr lang="en-US"/>
        </a:p>
      </dgm:t>
    </dgm:pt>
    <dgm:pt modelId="{B6185486-AEC1-4322-AC12-7FA5A325AF1D}">
      <dgm:prSet custT="1"/>
      <dgm:spPr/>
      <dgm:t>
        <a:bodyPr/>
        <a:lstStyle/>
        <a:p>
          <a:r>
            <a:rPr lang="en-US" sz="1100" dirty="0"/>
            <a:t>Lastly, several comments have been raised related to transitioning to a nodal market design to improve price signals and reduce side payments, and if  these resources should receive override payments if they were supposed to cover load within the same QSE without a contract.</a:t>
          </a:r>
        </a:p>
      </dgm:t>
    </dgm:pt>
    <dgm:pt modelId="{E58FF6EE-5429-4742-8B3F-CC008D302FAE}" type="parTrans" cxnId="{0DA10D84-3369-45D6-B0BE-07A605C13CC7}">
      <dgm:prSet/>
      <dgm:spPr/>
      <dgm:t>
        <a:bodyPr/>
        <a:lstStyle/>
        <a:p>
          <a:endParaRPr lang="en-US"/>
        </a:p>
      </dgm:t>
    </dgm:pt>
    <dgm:pt modelId="{131A6B99-37CB-49CD-B8E0-077D1B3888D9}" type="sibTrans" cxnId="{0DA10D84-3369-45D6-B0BE-07A605C13CC7}">
      <dgm:prSet/>
      <dgm:spPr/>
      <dgm:t>
        <a:bodyPr/>
        <a:lstStyle/>
        <a:p>
          <a:endParaRPr lang="en-US"/>
        </a:p>
      </dgm:t>
    </dgm:pt>
    <dgm:pt modelId="{CCAD6BBE-A061-482D-A4EB-A493E5E34694}">
      <dgm:prSet custT="1"/>
      <dgm:spPr/>
      <dgm:t>
        <a:bodyPr/>
        <a:lstStyle/>
        <a:p>
          <a:endParaRPr lang="en-US" sz="1100" dirty="0"/>
        </a:p>
      </dgm:t>
    </dgm:pt>
    <dgm:pt modelId="{B6D94828-79DD-4987-9BCC-AA92C1B24283}" type="parTrans" cxnId="{8B590911-C956-49FF-B2E2-F38A8E81B854}">
      <dgm:prSet/>
      <dgm:spPr/>
      <dgm:t>
        <a:bodyPr/>
        <a:lstStyle/>
        <a:p>
          <a:endParaRPr lang="en-US"/>
        </a:p>
      </dgm:t>
    </dgm:pt>
    <dgm:pt modelId="{6BE26270-275D-40DD-82BB-C50D6815CE85}" type="sibTrans" cxnId="{8B590911-C956-49FF-B2E2-F38A8E81B854}">
      <dgm:prSet/>
      <dgm:spPr/>
      <dgm:t>
        <a:bodyPr/>
        <a:lstStyle/>
        <a:p>
          <a:endParaRPr lang="en-US"/>
        </a:p>
      </dgm:t>
    </dgm:pt>
    <dgm:pt modelId="{06DABA74-B169-4A9C-92B6-87BC20B5F4D9}" type="pres">
      <dgm:prSet presAssocID="{E6EAA379-9CD6-4AD4-A0BE-0ED43BFECCF2}" presName="linear" presStyleCnt="0">
        <dgm:presLayoutVars>
          <dgm:dir/>
          <dgm:animLvl val="lvl"/>
          <dgm:resizeHandles val="exact"/>
        </dgm:presLayoutVars>
      </dgm:prSet>
      <dgm:spPr/>
    </dgm:pt>
    <dgm:pt modelId="{A5F7B851-BF6A-4931-A0E6-3265E2AD6057}" type="pres">
      <dgm:prSet presAssocID="{A29F1E6A-1A61-4CE0-B74B-48E2F8AFE371}" presName="parentLin" presStyleCnt="0"/>
      <dgm:spPr/>
    </dgm:pt>
    <dgm:pt modelId="{FAB912D0-2E8C-4166-8A01-A72D7128EF1F}" type="pres">
      <dgm:prSet presAssocID="{A29F1E6A-1A61-4CE0-B74B-48E2F8AFE371}" presName="parentLeftMargin" presStyleLbl="node1" presStyleIdx="0" presStyleCnt="3"/>
      <dgm:spPr/>
    </dgm:pt>
    <dgm:pt modelId="{D8B9EA21-4513-437D-B38E-C62D660737FB}" type="pres">
      <dgm:prSet presAssocID="{A29F1E6A-1A61-4CE0-B74B-48E2F8AFE371}" presName="parentText" presStyleLbl="node1" presStyleIdx="0" presStyleCnt="3" custScaleY="53856">
        <dgm:presLayoutVars>
          <dgm:chMax val="0"/>
          <dgm:bulletEnabled val="1"/>
        </dgm:presLayoutVars>
      </dgm:prSet>
      <dgm:spPr/>
    </dgm:pt>
    <dgm:pt modelId="{6A8471F5-0464-4711-821D-4F71C5AEF92D}" type="pres">
      <dgm:prSet presAssocID="{A29F1E6A-1A61-4CE0-B74B-48E2F8AFE371}" presName="negativeSpace" presStyleCnt="0"/>
      <dgm:spPr/>
    </dgm:pt>
    <dgm:pt modelId="{DC4698AD-0335-4119-A023-42C562AA8494}" type="pres">
      <dgm:prSet presAssocID="{A29F1E6A-1A61-4CE0-B74B-48E2F8AFE371}" presName="childText" presStyleLbl="conFgAcc1" presStyleIdx="0" presStyleCnt="3">
        <dgm:presLayoutVars>
          <dgm:bulletEnabled val="1"/>
        </dgm:presLayoutVars>
      </dgm:prSet>
      <dgm:spPr/>
    </dgm:pt>
    <dgm:pt modelId="{57667DAB-57D6-487F-B011-A9C35921D43D}" type="pres">
      <dgm:prSet presAssocID="{15429A60-0C0F-43FF-B3F8-FB824410C22E}" presName="spaceBetweenRectangles" presStyleCnt="0"/>
      <dgm:spPr/>
    </dgm:pt>
    <dgm:pt modelId="{A916B3F3-EC1A-483A-B192-ABDC98C41D80}" type="pres">
      <dgm:prSet presAssocID="{FA006412-E6DA-4752-A75A-C8D908A5C89F}" presName="parentLin" presStyleCnt="0"/>
      <dgm:spPr/>
    </dgm:pt>
    <dgm:pt modelId="{1AD4A5F8-FF7B-42BF-A963-B6D612ED7BBC}" type="pres">
      <dgm:prSet presAssocID="{FA006412-E6DA-4752-A75A-C8D908A5C89F}" presName="parentLeftMargin" presStyleLbl="node1" presStyleIdx="0" presStyleCnt="3"/>
      <dgm:spPr/>
    </dgm:pt>
    <dgm:pt modelId="{0AA1ABD5-BC39-407F-9B03-2F5A69BD65A8}" type="pres">
      <dgm:prSet presAssocID="{FA006412-E6DA-4752-A75A-C8D908A5C89F}" presName="parentText" presStyleLbl="node1" presStyleIdx="1" presStyleCnt="3" custScaleY="58415">
        <dgm:presLayoutVars>
          <dgm:chMax val="0"/>
          <dgm:bulletEnabled val="1"/>
        </dgm:presLayoutVars>
      </dgm:prSet>
      <dgm:spPr/>
    </dgm:pt>
    <dgm:pt modelId="{FCCB7002-5CC7-4221-84BC-0413607828E9}" type="pres">
      <dgm:prSet presAssocID="{FA006412-E6DA-4752-A75A-C8D908A5C89F}" presName="negativeSpace" presStyleCnt="0"/>
      <dgm:spPr/>
    </dgm:pt>
    <dgm:pt modelId="{1A71459E-10BF-4C6C-A81D-4185DCD8C92C}" type="pres">
      <dgm:prSet presAssocID="{FA006412-E6DA-4752-A75A-C8D908A5C89F}" presName="childText" presStyleLbl="conFgAcc1" presStyleIdx="1" presStyleCnt="3">
        <dgm:presLayoutVars>
          <dgm:bulletEnabled val="1"/>
        </dgm:presLayoutVars>
      </dgm:prSet>
      <dgm:spPr/>
    </dgm:pt>
    <dgm:pt modelId="{DBBE3576-EE7A-4B2E-9B90-B0A4C202B77F}" type="pres">
      <dgm:prSet presAssocID="{AF499962-9228-4AAB-8729-869AC7915963}" presName="spaceBetweenRectangles" presStyleCnt="0"/>
      <dgm:spPr/>
    </dgm:pt>
    <dgm:pt modelId="{332EE7EC-B42B-495B-A5D2-E26B3C4BB9EE}" type="pres">
      <dgm:prSet presAssocID="{8A968060-1722-471C-9CAA-A8327C95476B}" presName="parentLin" presStyleCnt="0"/>
      <dgm:spPr/>
    </dgm:pt>
    <dgm:pt modelId="{05B8E09E-257A-4B40-99FA-98594D679EF7}" type="pres">
      <dgm:prSet presAssocID="{8A968060-1722-471C-9CAA-A8327C95476B}" presName="parentLeftMargin" presStyleLbl="node1" presStyleIdx="1" presStyleCnt="3"/>
      <dgm:spPr/>
    </dgm:pt>
    <dgm:pt modelId="{CD4602C4-DDDC-4D6F-9199-0A540115C4B5}" type="pres">
      <dgm:prSet presAssocID="{8A968060-1722-471C-9CAA-A8327C95476B}" presName="parentText" presStyleLbl="node1" presStyleIdx="2" presStyleCnt="3" custScaleY="45528">
        <dgm:presLayoutVars>
          <dgm:chMax val="0"/>
          <dgm:bulletEnabled val="1"/>
        </dgm:presLayoutVars>
      </dgm:prSet>
      <dgm:spPr/>
    </dgm:pt>
    <dgm:pt modelId="{BA38A16D-5142-4D31-A71C-59F2AEF40128}" type="pres">
      <dgm:prSet presAssocID="{8A968060-1722-471C-9CAA-A8327C95476B}" presName="negativeSpace" presStyleCnt="0"/>
      <dgm:spPr/>
    </dgm:pt>
    <dgm:pt modelId="{74A6E598-42D6-45D9-B54A-590B733FB5F3}" type="pres">
      <dgm:prSet presAssocID="{8A968060-1722-471C-9CAA-A8327C95476B}" presName="childText" presStyleLbl="conFgAcc1" presStyleIdx="2" presStyleCnt="3">
        <dgm:presLayoutVars>
          <dgm:bulletEnabled val="1"/>
        </dgm:presLayoutVars>
      </dgm:prSet>
      <dgm:spPr/>
    </dgm:pt>
  </dgm:ptLst>
  <dgm:cxnLst>
    <dgm:cxn modelId="{E8FA4E04-2032-4335-9621-5D41BAF016EF}" srcId="{E6EAA379-9CD6-4AD4-A0BE-0ED43BFECCF2}" destId="{8A968060-1722-471C-9CAA-A8327C95476B}" srcOrd="2" destOrd="0" parTransId="{B70EDD54-4E51-4F13-AAFA-24896AD194D3}" sibTransId="{808706EF-798B-4D65-B6D1-C32D9B9F2AE8}"/>
    <dgm:cxn modelId="{0C338D05-AD04-49EC-AC06-F1AC80E5CFBA}" srcId="{8A968060-1722-471C-9CAA-A8327C95476B}" destId="{BA563D0D-B6F2-4360-A7D3-7C337AD9467C}" srcOrd="2" destOrd="0" parTransId="{AF79DE3F-0612-45DF-AECE-4162CBAB0A70}" sibTransId="{234258DF-48DA-4AB5-AD28-D44C30682C92}"/>
    <dgm:cxn modelId="{8B590911-C956-49FF-B2E2-F38A8E81B854}" srcId="{FA006412-E6DA-4752-A75A-C8D908A5C89F}" destId="{CCAD6BBE-A061-482D-A4EB-A493E5E34694}" srcOrd="7" destOrd="0" parTransId="{B6D94828-79DD-4987-9BCC-AA92C1B24283}" sibTransId="{6BE26270-275D-40DD-82BB-C50D6815CE85}"/>
    <dgm:cxn modelId="{46E89F12-1BC1-458B-9F2E-837DB7A029B1}" type="presOf" srcId="{FA006412-E6DA-4752-A75A-C8D908A5C89F}" destId="{1AD4A5F8-FF7B-42BF-A963-B6D612ED7BBC}" srcOrd="0" destOrd="0" presId="urn:microsoft.com/office/officeart/2005/8/layout/list1"/>
    <dgm:cxn modelId="{958EE415-D1A5-4B04-8E51-750819E9FF3F}" srcId="{FA006412-E6DA-4752-A75A-C8D908A5C89F}" destId="{BBB9AF2F-6872-489A-99A3-BF1A1AC96AE2}" srcOrd="3" destOrd="0" parTransId="{5426315B-0A49-4B39-B90D-013739E14BEB}" sibTransId="{E2C273EA-1856-45B2-BCE7-3D156F4D4DE1}"/>
    <dgm:cxn modelId="{C7D3941F-76F4-4551-B3EE-15D804C35148}" srcId="{FA006412-E6DA-4752-A75A-C8D908A5C89F}" destId="{7191364B-E3F6-46B2-99B2-6D5244E2601A}" srcOrd="0" destOrd="0" parTransId="{D70DF1E7-E456-4F9C-A648-E02E7A2AC1D8}" sibTransId="{4ED55471-1027-4675-978D-804799051611}"/>
    <dgm:cxn modelId="{F6AC3323-06AC-4482-AFF1-44962590FC88}" type="presOf" srcId="{B6185486-AEC1-4322-AC12-7FA5A325AF1D}" destId="{1A71459E-10BF-4C6C-A81D-4185DCD8C92C}" srcOrd="0" destOrd="8" presId="urn:microsoft.com/office/officeart/2005/8/layout/list1"/>
    <dgm:cxn modelId="{04579826-7CE9-44E3-8A8D-FA2560D09F80}" type="presOf" srcId="{A29F1E6A-1A61-4CE0-B74B-48E2F8AFE371}" destId="{FAB912D0-2E8C-4166-8A01-A72D7128EF1F}" srcOrd="0" destOrd="0" presId="urn:microsoft.com/office/officeart/2005/8/layout/list1"/>
    <dgm:cxn modelId="{222FD127-42CF-4EED-86BB-3AC4E6E79FE1}" type="presOf" srcId="{8A968060-1722-471C-9CAA-A8327C95476B}" destId="{CD4602C4-DDDC-4D6F-9199-0A540115C4B5}" srcOrd="1" destOrd="0" presId="urn:microsoft.com/office/officeart/2005/8/layout/list1"/>
    <dgm:cxn modelId="{F58BCA2C-A0F0-4A91-978C-1000650B62EE}" srcId="{A29F1E6A-1A61-4CE0-B74B-48E2F8AFE371}" destId="{1D4D244E-6AEA-474C-AC16-412B979D801A}" srcOrd="2" destOrd="0" parTransId="{5BEBCA4C-820C-4001-8462-88DA81EA0BCF}" sibTransId="{9A6F36ED-57C0-4FA7-9BF5-12DBD9C97E41}"/>
    <dgm:cxn modelId="{8C30D132-4C34-48BB-8E7D-F709D45216B1}" type="presOf" srcId="{D7BC8BFF-C9D1-43A8-9A86-B8BF1F603164}" destId="{74A6E598-42D6-45D9-B54A-590B733FB5F3}" srcOrd="0" destOrd="1" presId="urn:microsoft.com/office/officeart/2005/8/layout/list1"/>
    <dgm:cxn modelId="{6F64E134-35E2-4488-8D40-2B26139A28FA}" srcId="{A29F1E6A-1A61-4CE0-B74B-48E2F8AFE371}" destId="{0D4220EE-F9E3-466D-AC55-2E533278FDC2}" srcOrd="0" destOrd="0" parTransId="{241235A7-CD53-44F0-A022-F45B11F618C7}" sibTransId="{C92669E6-6677-48B7-B4FE-4258E2A44A54}"/>
    <dgm:cxn modelId="{1EE2D63A-370F-43A6-A843-F556E8FB94E1}" type="presOf" srcId="{5561EC4A-6F47-45EF-8C96-A21C62489DAD}" destId="{1A71459E-10BF-4C6C-A81D-4185DCD8C92C}" srcOrd="0" destOrd="2" presId="urn:microsoft.com/office/officeart/2005/8/layout/list1"/>
    <dgm:cxn modelId="{F068DC3A-C693-4AE9-B4C9-EF17A8806F64}" type="presOf" srcId="{EA065E0A-4EF1-46B5-9730-5037EAED0DF6}" destId="{1A71459E-10BF-4C6C-A81D-4185DCD8C92C}" srcOrd="0" destOrd="6" presId="urn:microsoft.com/office/officeart/2005/8/layout/list1"/>
    <dgm:cxn modelId="{4EADAA3F-5F9E-44DF-A793-8FD340A262D4}" srcId="{FA006412-E6DA-4752-A75A-C8D908A5C89F}" destId="{EA065E0A-4EF1-46B5-9730-5037EAED0DF6}" srcOrd="6" destOrd="0" parTransId="{D6486A50-0333-4AB8-8D63-BF6FE04A7A7A}" sibTransId="{3B3608DF-78A1-4D0B-B4D4-25094B0DB347}"/>
    <dgm:cxn modelId="{BA206D5F-5F55-4E52-8940-DCE0D0984B76}" srcId="{8A968060-1722-471C-9CAA-A8327C95476B}" destId="{14A157B2-B77A-4245-ADE9-A517C63F4557}" srcOrd="0" destOrd="0" parTransId="{8113B5BD-D6B6-49B8-B8B0-1FE910EDDE4F}" sibTransId="{C656A62B-4E0C-4C68-81B9-45EFBCF599B2}"/>
    <dgm:cxn modelId="{95D15767-31AF-4111-AC1E-A0BAC1C4285D}" type="presOf" srcId="{A29F1E6A-1A61-4CE0-B74B-48E2F8AFE371}" destId="{D8B9EA21-4513-437D-B38E-C62D660737FB}" srcOrd="1" destOrd="0" presId="urn:microsoft.com/office/officeart/2005/8/layout/list1"/>
    <dgm:cxn modelId="{2B224B6F-FF7F-497E-9931-F5AB955A191D}" srcId="{A29F1E6A-1A61-4CE0-B74B-48E2F8AFE371}" destId="{EA65EFF8-C8F3-4DEC-82CF-34BCC4954178}" srcOrd="1" destOrd="0" parTransId="{80F403ED-C359-4EA0-9CD2-71CCAD1EEC8C}" sibTransId="{045F332C-2FCA-440A-93BB-8BA86F756E71}"/>
    <dgm:cxn modelId="{94538952-3E23-4A39-BCD9-B37D3AD275B9}" type="presOf" srcId="{FA006412-E6DA-4752-A75A-C8D908A5C89F}" destId="{0AA1ABD5-BC39-407F-9B03-2F5A69BD65A8}" srcOrd="1" destOrd="0" presId="urn:microsoft.com/office/officeart/2005/8/layout/list1"/>
    <dgm:cxn modelId="{2519E074-D095-4559-B4BF-6DAEF4635EB0}" type="presOf" srcId="{8A968060-1722-471C-9CAA-A8327C95476B}" destId="{05B8E09E-257A-4B40-99FA-98594D679EF7}" srcOrd="0" destOrd="0" presId="urn:microsoft.com/office/officeart/2005/8/layout/list1"/>
    <dgm:cxn modelId="{80553275-97FB-4650-B3DA-C2ED94FDB410}" type="presOf" srcId="{FD0F8209-88A1-4C67-BC7B-3A08F3FEBF0E}" destId="{1A71459E-10BF-4C6C-A81D-4185DCD8C92C}" srcOrd="0" destOrd="4" presId="urn:microsoft.com/office/officeart/2005/8/layout/list1"/>
    <dgm:cxn modelId="{23960576-BBA8-45A8-A225-32504F6F1010}" type="presOf" srcId="{1D4D244E-6AEA-474C-AC16-412B979D801A}" destId="{DC4698AD-0335-4119-A023-42C562AA8494}" srcOrd="0" destOrd="2" presId="urn:microsoft.com/office/officeart/2005/8/layout/list1"/>
    <dgm:cxn modelId="{C2E45D7A-F48D-4293-B74E-6CDDA8F84037}" type="presOf" srcId="{BA563D0D-B6F2-4360-A7D3-7C337AD9467C}" destId="{74A6E598-42D6-45D9-B54A-590B733FB5F3}" srcOrd="0" destOrd="2" presId="urn:microsoft.com/office/officeart/2005/8/layout/list1"/>
    <dgm:cxn modelId="{3058B381-5088-403C-A515-685815D30F78}" type="presOf" srcId="{E6EAA379-9CD6-4AD4-A0BE-0ED43BFECCF2}" destId="{06DABA74-B169-4A9C-92B6-87BC20B5F4D9}" srcOrd="0" destOrd="0" presId="urn:microsoft.com/office/officeart/2005/8/layout/list1"/>
    <dgm:cxn modelId="{0DA10D84-3369-45D6-B0BE-07A605C13CC7}" srcId="{FA006412-E6DA-4752-A75A-C8D908A5C89F}" destId="{B6185486-AEC1-4322-AC12-7FA5A325AF1D}" srcOrd="8" destOrd="0" parTransId="{E58FF6EE-5429-4742-8B3F-CC008D302FAE}" sibTransId="{131A6B99-37CB-49CD-B8E0-077D1B3888D9}"/>
    <dgm:cxn modelId="{C39BE186-EC8F-45B9-B15C-D62A7966FB0A}" srcId="{E6EAA379-9CD6-4AD4-A0BE-0ED43BFECCF2}" destId="{A29F1E6A-1A61-4CE0-B74B-48E2F8AFE371}" srcOrd="0" destOrd="0" parTransId="{0F61F1CB-CADB-4D77-9B3E-2ABF48147316}" sibTransId="{15429A60-0C0F-43FF-B3F8-FB824410C22E}"/>
    <dgm:cxn modelId="{EC6777A6-D315-42CB-A34E-80FC7ABD3CDC}" srcId="{FA006412-E6DA-4752-A75A-C8D908A5C89F}" destId="{5561EC4A-6F47-45EF-8C96-A21C62489DAD}" srcOrd="2" destOrd="0" parTransId="{49A51ABD-4997-4EA1-BE8B-94B512D5D76D}" sibTransId="{A250AE7A-A6B0-4E2B-A226-7B39FB3B9DEA}"/>
    <dgm:cxn modelId="{CBED9CAC-0216-4ECC-8F44-0063146DDAD1}" srcId="{E6EAA379-9CD6-4AD4-A0BE-0ED43BFECCF2}" destId="{FA006412-E6DA-4752-A75A-C8D908A5C89F}" srcOrd="1" destOrd="0" parTransId="{B9059626-89E7-4090-B86D-07AFCA0F05A4}" sibTransId="{AF499962-9228-4AAB-8729-869AC7915963}"/>
    <dgm:cxn modelId="{E4DF9DAC-CE41-4CED-88EE-DD2DB157006C}" srcId="{8A968060-1722-471C-9CAA-A8327C95476B}" destId="{D7BC8BFF-C9D1-43A8-9A86-B8BF1F603164}" srcOrd="1" destOrd="0" parTransId="{AE981496-DCF2-43D0-A126-BBE4FD6F8517}" sibTransId="{03891644-4349-40B7-BFC6-F1E705E64B77}"/>
    <dgm:cxn modelId="{6BA472AF-9270-43AE-92FF-E16BC2CDDBAE}" type="presOf" srcId="{0D4220EE-F9E3-466D-AC55-2E533278FDC2}" destId="{DC4698AD-0335-4119-A023-42C562AA8494}" srcOrd="0" destOrd="0" presId="urn:microsoft.com/office/officeart/2005/8/layout/list1"/>
    <dgm:cxn modelId="{F3B30FB0-B636-45E4-86B7-60A5A855C558}" srcId="{FA006412-E6DA-4752-A75A-C8D908A5C89F}" destId="{62C921C2-94D2-46CC-AF38-266C2CE933E0}" srcOrd="1" destOrd="0" parTransId="{E2F18A5E-CBC3-4EB0-8460-3BE34900167E}" sibTransId="{1C3F35D4-5AEE-4D86-A52E-293F0FA44795}"/>
    <dgm:cxn modelId="{553F74B7-A3CF-496A-97BA-BAF09AC75397}" srcId="{FA006412-E6DA-4752-A75A-C8D908A5C89F}" destId="{FD0F8209-88A1-4C67-BC7B-3A08F3FEBF0E}" srcOrd="4" destOrd="0" parTransId="{1B724D8B-8C49-47FA-966D-9FE8598FE99F}" sibTransId="{D81619CC-57AE-4AA3-9441-37EF10238A3C}"/>
    <dgm:cxn modelId="{1968F3D0-B6AA-4485-BDEA-2DBAC4257CEA}" type="presOf" srcId="{A793E1AA-4E84-4672-86DA-20C04724B89C}" destId="{1A71459E-10BF-4C6C-A81D-4185DCD8C92C}" srcOrd="0" destOrd="5" presId="urn:microsoft.com/office/officeart/2005/8/layout/list1"/>
    <dgm:cxn modelId="{3F1C65D2-BB69-4E48-A664-A8B17CD940B4}" type="presOf" srcId="{CCAD6BBE-A061-482D-A4EB-A493E5E34694}" destId="{1A71459E-10BF-4C6C-A81D-4185DCD8C92C}" srcOrd="0" destOrd="7" presId="urn:microsoft.com/office/officeart/2005/8/layout/list1"/>
    <dgm:cxn modelId="{2C1C07DB-6625-4153-83E3-0BAE90A8C2B3}" srcId="{FA006412-E6DA-4752-A75A-C8D908A5C89F}" destId="{A793E1AA-4E84-4672-86DA-20C04724B89C}" srcOrd="5" destOrd="0" parTransId="{DA72449C-DBBC-44A5-915F-9D19D14A23BA}" sibTransId="{DEF1007D-297E-4C50-AAA4-BE35349DA599}"/>
    <dgm:cxn modelId="{A40D92F2-AD2F-4A29-B265-C918C3917ED1}" type="presOf" srcId="{14A157B2-B77A-4245-ADE9-A517C63F4557}" destId="{74A6E598-42D6-45D9-B54A-590B733FB5F3}" srcOrd="0" destOrd="0" presId="urn:microsoft.com/office/officeart/2005/8/layout/list1"/>
    <dgm:cxn modelId="{B91DC8F2-77B5-4023-9A7E-A3A8FE0E1BFC}" type="presOf" srcId="{BBB9AF2F-6872-489A-99A3-BF1A1AC96AE2}" destId="{1A71459E-10BF-4C6C-A81D-4185DCD8C92C}" srcOrd="0" destOrd="3" presId="urn:microsoft.com/office/officeart/2005/8/layout/list1"/>
    <dgm:cxn modelId="{EF6FF7F5-5C04-456B-B888-8AE326BFB98C}" type="presOf" srcId="{EA65EFF8-C8F3-4DEC-82CF-34BCC4954178}" destId="{DC4698AD-0335-4119-A023-42C562AA8494}" srcOrd="0" destOrd="1" presId="urn:microsoft.com/office/officeart/2005/8/layout/list1"/>
    <dgm:cxn modelId="{0E85C7F6-F2E8-4DAC-A8A2-F081925F35ED}" type="presOf" srcId="{7191364B-E3F6-46B2-99B2-6D5244E2601A}" destId="{1A71459E-10BF-4C6C-A81D-4185DCD8C92C}" srcOrd="0" destOrd="0" presId="urn:microsoft.com/office/officeart/2005/8/layout/list1"/>
    <dgm:cxn modelId="{1F59D1F6-EA5B-4450-AB8C-C454FE003761}" type="presOf" srcId="{62C921C2-94D2-46CC-AF38-266C2CE933E0}" destId="{1A71459E-10BF-4C6C-A81D-4185DCD8C92C}" srcOrd="0" destOrd="1" presId="urn:microsoft.com/office/officeart/2005/8/layout/list1"/>
    <dgm:cxn modelId="{5DB84FFB-56CE-41FF-82D1-DDDF596B9E1E}" type="presParOf" srcId="{06DABA74-B169-4A9C-92B6-87BC20B5F4D9}" destId="{A5F7B851-BF6A-4931-A0E6-3265E2AD6057}" srcOrd="0" destOrd="0" presId="urn:microsoft.com/office/officeart/2005/8/layout/list1"/>
    <dgm:cxn modelId="{2D746A80-F41E-491F-B67D-E5BBFCA9C19C}" type="presParOf" srcId="{A5F7B851-BF6A-4931-A0E6-3265E2AD6057}" destId="{FAB912D0-2E8C-4166-8A01-A72D7128EF1F}" srcOrd="0" destOrd="0" presId="urn:microsoft.com/office/officeart/2005/8/layout/list1"/>
    <dgm:cxn modelId="{B3AE5048-C9D7-4555-9BDD-2D203027BBC7}" type="presParOf" srcId="{A5F7B851-BF6A-4931-A0E6-3265E2AD6057}" destId="{D8B9EA21-4513-437D-B38E-C62D660737FB}" srcOrd="1" destOrd="0" presId="urn:microsoft.com/office/officeart/2005/8/layout/list1"/>
    <dgm:cxn modelId="{E13B403B-BFBB-481F-BF9E-513532D14E85}" type="presParOf" srcId="{06DABA74-B169-4A9C-92B6-87BC20B5F4D9}" destId="{6A8471F5-0464-4711-821D-4F71C5AEF92D}" srcOrd="1" destOrd="0" presId="urn:microsoft.com/office/officeart/2005/8/layout/list1"/>
    <dgm:cxn modelId="{0CC81358-39D5-4483-A6AC-39DD553A5A0C}" type="presParOf" srcId="{06DABA74-B169-4A9C-92B6-87BC20B5F4D9}" destId="{DC4698AD-0335-4119-A023-42C562AA8494}" srcOrd="2" destOrd="0" presId="urn:microsoft.com/office/officeart/2005/8/layout/list1"/>
    <dgm:cxn modelId="{73EE28FE-AC6D-4642-B7B6-384085E2BD4E}" type="presParOf" srcId="{06DABA74-B169-4A9C-92B6-87BC20B5F4D9}" destId="{57667DAB-57D6-487F-B011-A9C35921D43D}" srcOrd="3" destOrd="0" presId="urn:microsoft.com/office/officeart/2005/8/layout/list1"/>
    <dgm:cxn modelId="{F5C7953A-4523-4AD1-AA8F-048E2EF17E2B}" type="presParOf" srcId="{06DABA74-B169-4A9C-92B6-87BC20B5F4D9}" destId="{A916B3F3-EC1A-483A-B192-ABDC98C41D80}" srcOrd="4" destOrd="0" presId="urn:microsoft.com/office/officeart/2005/8/layout/list1"/>
    <dgm:cxn modelId="{437B2FE4-E598-4B95-AB9D-D25228E4B6D1}" type="presParOf" srcId="{A916B3F3-EC1A-483A-B192-ABDC98C41D80}" destId="{1AD4A5F8-FF7B-42BF-A963-B6D612ED7BBC}" srcOrd="0" destOrd="0" presId="urn:microsoft.com/office/officeart/2005/8/layout/list1"/>
    <dgm:cxn modelId="{EF852832-AD13-4961-B00A-9F174AAB490C}" type="presParOf" srcId="{A916B3F3-EC1A-483A-B192-ABDC98C41D80}" destId="{0AA1ABD5-BC39-407F-9B03-2F5A69BD65A8}" srcOrd="1" destOrd="0" presId="urn:microsoft.com/office/officeart/2005/8/layout/list1"/>
    <dgm:cxn modelId="{106ED08E-BBB0-40C1-B8CB-3EA1D30C066D}" type="presParOf" srcId="{06DABA74-B169-4A9C-92B6-87BC20B5F4D9}" destId="{FCCB7002-5CC7-4221-84BC-0413607828E9}" srcOrd="5" destOrd="0" presId="urn:microsoft.com/office/officeart/2005/8/layout/list1"/>
    <dgm:cxn modelId="{BBC859E5-4A32-42EA-A266-7A4E760F78C3}" type="presParOf" srcId="{06DABA74-B169-4A9C-92B6-87BC20B5F4D9}" destId="{1A71459E-10BF-4C6C-A81D-4185DCD8C92C}" srcOrd="6" destOrd="0" presId="urn:microsoft.com/office/officeart/2005/8/layout/list1"/>
    <dgm:cxn modelId="{E2FA805C-5EAD-49D5-A516-6C1D3E71061C}" type="presParOf" srcId="{06DABA74-B169-4A9C-92B6-87BC20B5F4D9}" destId="{DBBE3576-EE7A-4B2E-9B90-B0A4C202B77F}" srcOrd="7" destOrd="0" presId="urn:microsoft.com/office/officeart/2005/8/layout/list1"/>
    <dgm:cxn modelId="{AB695C36-4D49-4CB9-BB7D-B694BBADB1E6}" type="presParOf" srcId="{06DABA74-B169-4A9C-92B6-87BC20B5F4D9}" destId="{332EE7EC-B42B-495B-A5D2-E26B3C4BB9EE}" srcOrd="8" destOrd="0" presId="urn:microsoft.com/office/officeart/2005/8/layout/list1"/>
    <dgm:cxn modelId="{970163D6-80B4-409E-96C9-4CF70616DF23}" type="presParOf" srcId="{332EE7EC-B42B-495B-A5D2-E26B3C4BB9EE}" destId="{05B8E09E-257A-4B40-99FA-98594D679EF7}" srcOrd="0" destOrd="0" presId="urn:microsoft.com/office/officeart/2005/8/layout/list1"/>
    <dgm:cxn modelId="{DBBB0D58-C3C1-45AD-9D83-317E32178BC6}" type="presParOf" srcId="{332EE7EC-B42B-495B-A5D2-E26B3C4BB9EE}" destId="{CD4602C4-DDDC-4D6F-9199-0A540115C4B5}" srcOrd="1" destOrd="0" presId="urn:microsoft.com/office/officeart/2005/8/layout/list1"/>
    <dgm:cxn modelId="{46E322AF-B3E9-4682-84C6-3EE1B6BE623B}" type="presParOf" srcId="{06DABA74-B169-4A9C-92B6-87BC20B5F4D9}" destId="{BA38A16D-5142-4D31-A71C-59F2AEF40128}" srcOrd="9" destOrd="0" presId="urn:microsoft.com/office/officeart/2005/8/layout/list1"/>
    <dgm:cxn modelId="{45C86C27-76CD-4777-927E-09F53061B8AA}" type="presParOf" srcId="{06DABA74-B169-4A9C-92B6-87BC20B5F4D9}" destId="{74A6E598-42D6-45D9-B54A-590B733FB5F3}"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AA379-9CD6-4AD4-A0BE-0ED43BFECCF2}"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A29F1E6A-1A61-4CE0-B74B-48E2F8AFE371}">
      <dgm:prSet phldrT="[Text]" custT="1"/>
      <dgm:spPr/>
      <dgm:t>
        <a:bodyPr/>
        <a:lstStyle/>
        <a:p>
          <a:r>
            <a:rPr lang="en-US" sz="1200" b="0" i="0" dirty="0"/>
            <a:t>This change was sponsored by the IMM and approved by the PUCT. The NPRR adjusts the RUC overflow price from $1500 per MWh to $250 per MWh and modifies the RUC opt-out provisions. This was implemented in response to changes in market behavior post-winter storms, particularly noting more frequent RUC instances and reduced self-commitments.</a:t>
          </a:r>
          <a:endParaRPr lang="en-US" sz="1200" dirty="0"/>
        </a:p>
      </dgm:t>
    </dgm:pt>
    <dgm:pt modelId="{0F61F1CB-CADB-4D77-9B3E-2ABF48147316}" type="parTrans" cxnId="{C39BE186-EC8F-45B9-B15C-D62A7966FB0A}">
      <dgm:prSet/>
      <dgm:spPr/>
      <dgm:t>
        <a:bodyPr/>
        <a:lstStyle/>
        <a:p>
          <a:endParaRPr lang="en-US"/>
        </a:p>
      </dgm:t>
    </dgm:pt>
    <dgm:pt modelId="{15429A60-0C0F-43FF-B3F8-FB824410C22E}" type="sibTrans" cxnId="{C39BE186-EC8F-45B9-B15C-D62A7966FB0A}">
      <dgm:prSet/>
      <dgm:spPr/>
      <dgm:t>
        <a:bodyPr/>
        <a:lstStyle/>
        <a:p>
          <a:endParaRPr lang="en-US"/>
        </a:p>
      </dgm:t>
    </dgm:pt>
    <dgm:pt modelId="{76D58B4E-E93D-4894-A92D-20D45A68BB98}">
      <dgm:prSet phldrT="[Text]" custT="1"/>
      <dgm:spPr/>
      <dgm:t>
        <a:bodyPr/>
        <a:lstStyle/>
        <a:p>
          <a:r>
            <a:rPr lang="en-US" sz="1200" dirty="0"/>
            <a:t>Current Status</a:t>
          </a:r>
        </a:p>
      </dgm:t>
    </dgm:pt>
    <dgm:pt modelId="{38883BED-9815-46CD-9F75-3622AD60480F}" type="parTrans" cxnId="{7DD4B155-0162-445B-AEEA-0A084557BBB6}">
      <dgm:prSet/>
      <dgm:spPr/>
      <dgm:t>
        <a:bodyPr/>
        <a:lstStyle/>
        <a:p>
          <a:endParaRPr lang="en-US"/>
        </a:p>
      </dgm:t>
    </dgm:pt>
    <dgm:pt modelId="{1D766738-1502-4803-B9EF-92F04D6377E7}" type="sibTrans" cxnId="{7DD4B155-0162-445B-AEEA-0A084557BBB6}">
      <dgm:prSet/>
      <dgm:spPr/>
      <dgm:t>
        <a:bodyPr/>
        <a:lstStyle/>
        <a:p>
          <a:endParaRPr lang="en-US"/>
        </a:p>
      </dgm:t>
    </dgm:pt>
    <dgm:pt modelId="{B84324FF-611B-4283-B1FA-B0146298BF8F}">
      <dgm:prSet phldrT="[Text]" custT="1"/>
      <dgm:spPr/>
      <dgm:t>
        <a:bodyPr/>
        <a:lstStyle/>
        <a:p>
          <a:r>
            <a:rPr lang="en-US" sz="1200" dirty="0" err="1"/>
            <a:t>Habio</a:t>
          </a:r>
          <a:r>
            <a:rPr lang="en-US" sz="1200" dirty="0"/>
            <a:t> You provided a presentation in the Feb 2024, WMWG meeting regarding the NPRR and its recent implementation.</a:t>
          </a:r>
        </a:p>
      </dgm:t>
    </dgm:pt>
    <dgm:pt modelId="{A0B66357-30A0-4E83-BE95-230FA8BEDBD1}" type="parTrans" cxnId="{08337621-FF8B-4193-A376-774BFC214FC9}">
      <dgm:prSet/>
      <dgm:spPr/>
      <dgm:t>
        <a:bodyPr/>
        <a:lstStyle/>
        <a:p>
          <a:endParaRPr lang="en-US"/>
        </a:p>
      </dgm:t>
    </dgm:pt>
    <dgm:pt modelId="{6C1C0565-6B4B-4CAA-A38C-385DBB114A91}" type="sibTrans" cxnId="{08337621-FF8B-4193-A376-774BFC214FC9}">
      <dgm:prSet/>
      <dgm:spPr/>
      <dgm:t>
        <a:bodyPr/>
        <a:lstStyle/>
        <a:p>
          <a:endParaRPr lang="en-US"/>
        </a:p>
      </dgm:t>
    </dgm:pt>
    <dgm:pt modelId="{E261C9AF-6B24-433F-93CA-4E7C3CBFC1AA}">
      <dgm:prSet phldrT="[Text]" custT="1"/>
      <dgm:spPr/>
      <dgm:t>
        <a:bodyPr/>
        <a:lstStyle/>
        <a:p>
          <a:r>
            <a:rPr lang="en-US" sz="1200" dirty="0"/>
            <a:t>Implemented Reforms:</a:t>
          </a:r>
        </a:p>
      </dgm:t>
    </dgm:pt>
    <dgm:pt modelId="{731C68E8-C7B6-4D45-A043-26371BF875B9}" type="parTrans" cxnId="{67FC46A1-2752-437D-ACFF-F50F0868597E}">
      <dgm:prSet/>
      <dgm:spPr/>
      <dgm:t>
        <a:bodyPr/>
        <a:lstStyle/>
        <a:p>
          <a:endParaRPr lang="en-US"/>
        </a:p>
      </dgm:t>
    </dgm:pt>
    <dgm:pt modelId="{2DD98886-386B-43E3-9BAE-9EAC4D8AE073}" type="sibTrans" cxnId="{67FC46A1-2752-437D-ACFF-F50F0868597E}">
      <dgm:prSet/>
      <dgm:spPr/>
      <dgm:t>
        <a:bodyPr/>
        <a:lstStyle/>
        <a:p>
          <a:endParaRPr lang="en-US"/>
        </a:p>
      </dgm:t>
    </dgm:pt>
    <dgm:pt modelId="{89580D4B-322A-4F20-99E4-94196EAD0FB5}">
      <dgm:prSet phldrT="[Text]" custT="1"/>
      <dgm:spPr/>
      <dgm:t>
        <a:bodyPr/>
        <a:lstStyle/>
        <a:p>
          <a:r>
            <a:rPr lang="en-US" sz="1200" b="1" i="0" dirty="0"/>
            <a:t>Implementation Dates</a:t>
          </a:r>
          <a:r>
            <a:rPr lang="en-US" sz="1200" b="0" i="0" dirty="0"/>
            <a:t>: The change in RUC overflow pricing took effect on May 13, 2022, while the new RUC opt-out provisions were implemented on January 25, 2024.</a:t>
          </a:r>
          <a:endParaRPr lang="en-US" sz="1200" dirty="0"/>
        </a:p>
      </dgm:t>
    </dgm:pt>
    <dgm:pt modelId="{6052E4E1-3F1B-4EA3-BBD3-D4C6F62385F0}" type="parTrans" cxnId="{773AB36A-FA80-4F0A-A7EC-159354CDFBA2}">
      <dgm:prSet/>
      <dgm:spPr/>
      <dgm:t>
        <a:bodyPr/>
        <a:lstStyle/>
        <a:p>
          <a:endParaRPr lang="en-US"/>
        </a:p>
      </dgm:t>
    </dgm:pt>
    <dgm:pt modelId="{4E2BFB38-19F2-4FC7-9185-A383B5207C1E}" type="sibTrans" cxnId="{773AB36A-FA80-4F0A-A7EC-159354CDFBA2}">
      <dgm:prSet/>
      <dgm:spPr/>
      <dgm:t>
        <a:bodyPr/>
        <a:lstStyle/>
        <a:p>
          <a:endParaRPr lang="en-US"/>
        </a:p>
      </dgm:t>
    </dgm:pt>
    <dgm:pt modelId="{2448BBE7-C90E-4C07-B5E3-9C529FFA4209}">
      <dgm:prSet phldrT="[Text]" custT="1"/>
      <dgm:spPr/>
      <dgm:t>
        <a:bodyPr/>
        <a:lstStyle/>
        <a:p>
          <a:r>
            <a:rPr lang="en-US" sz="1200" b="1" i="0" dirty="0"/>
            <a:t>Opt-Out Provisions</a:t>
          </a:r>
          <a:r>
            <a:rPr lang="en-US" sz="1200" b="0" i="0" dirty="0"/>
            <a:t>: The new rules modify how generators can opt-out of RUC, changing from a system based on scatter telemetry to one based on a snapshot time concept. This aims to limit the use of RUC opt-out to long-lead-time RUCs and reduce incentives for late self-commitments, while still allowing resources sufficient time to opt-out if they receive early RUC instructions.</a:t>
          </a:r>
          <a:endParaRPr lang="en-US" sz="1200" dirty="0"/>
        </a:p>
      </dgm:t>
    </dgm:pt>
    <dgm:pt modelId="{F34DBB7F-1698-45D1-BF0E-6E151B2E6DB3}" type="parTrans" cxnId="{C284CB68-08B9-45F9-9E3A-B2A34B017025}">
      <dgm:prSet/>
      <dgm:spPr/>
      <dgm:t>
        <a:bodyPr/>
        <a:lstStyle/>
        <a:p>
          <a:endParaRPr lang="en-US"/>
        </a:p>
      </dgm:t>
    </dgm:pt>
    <dgm:pt modelId="{93A49377-4604-422F-80B1-0E48F4C4C5A2}" type="sibTrans" cxnId="{C284CB68-08B9-45F9-9E3A-B2A34B017025}">
      <dgm:prSet/>
      <dgm:spPr/>
      <dgm:t>
        <a:bodyPr/>
        <a:lstStyle/>
        <a:p>
          <a:endParaRPr lang="en-US"/>
        </a:p>
      </dgm:t>
    </dgm:pt>
    <dgm:pt modelId="{277336F9-1D7C-477D-8CAF-54747313FC31}">
      <dgm:prSet phldrT="[Text]" custT="1"/>
      <dgm:spPr/>
      <dgm:t>
        <a:bodyPr/>
        <a:lstStyle/>
        <a:p>
          <a:r>
            <a:rPr lang="en-US" sz="1200" b="1" i="0" dirty="0"/>
            <a:t>Snapshot Time Concept</a:t>
          </a:r>
          <a:r>
            <a:rPr lang="en-US" sz="1200" b="0" i="0" dirty="0"/>
            <a:t>: Explained as the earlier of two calculations involving the end of the adjustment period for RUC-committed hours or a set time before the start of the first RUC-committed hour, this concept aims to establish a clear deadline for QSEs (Qualified Scheduling Entities) to make their opt-out decisions.</a:t>
          </a:r>
          <a:endParaRPr lang="en-US" sz="1200" dirty="0"/>
        </a:p>
      </dgm:t>
    </dgm:pt>
    <dgm:pt modelId="{6CD5AF90-BF8E-472D-80E1-CB7B69106E4B}" type="parTrans" cxnId="{4AE6B54F-EDB3-47AD-811F-B44A2E1C2930}">
      <dgm:prSet/>
      <dgm:spPr/>
      <dgm:t>
        <a:bodyPr/>
        <a:lstStyle/>
        <a:p>
          <a:endParaRPr lang="en-US"/>
        </a:p>
      </dgm:t>
    </dgm:pt>
    <dgm:pt modelId="{793B5D55-843E-4EF3-A483-B33C02C30A55}" type="sibTrans" cxnId="{4AE6B54F-EDB3-47AD-811F-B44A2E1C2930}">
      <dgm:prSet/>
      <dgm:spPr/>
      <dgm:t>
        <a:bodyPr/>
        <a:lstStyle/>
        <a:p>
          <a:endParaRPr lang="en-US"/>
        </a:p>
      </dgm:t>
    </dgm:pt>
    <dgm:pt modelId="{4C38913E-24F6-4602-8F68-CF41247F3E0E}">
      <dgm:prSet phldrT="[Text]" custT="1"/>
      <dgm:spPr/>
      <dgm:t>
        <a:bodyPr/>
        <a:lstStyle/>
        <a:p>
          <a:r>
            <a:rPr lang="en-US" sz="1200" b="1" i="0" dirty="0"/>
            <a:t>QSE Instructions</a:t>
          </a:r>
          <a:r>
            <a:rPr lang="en-US" sz="1200" b="0" i="0" dirty="0"/>
            <a:t>: The NPRR details how QSEs should update their operations to comply with the new rules, including how to opt out of RUC instructions under different scenarios.</a:t>
          </a:r>
          <a:endParaRPr lang="en-US" sz="1200" dirty="0"/>
        </a:p>
      </dgm:t>
    </dgm:pt>
    <dgm:pt modelId="{8E147AA6-C593-410F-BD8E-F33FA01875CD}" type="parTrans" cxnId="{41903A56-2C0B-4A4A-A0B7-51843F8ECBCA}">
      <dgm:prSet/>
      <dgm:spPr/>
      <dgm:t>
        <a:bodyPr/>
        <a:lstStyle/>
        <a:p>
          <a:endParaRPr lang="en-US"/>
        </a:p>
      </dgm:t>
    </dgm:pt>
    <dgm:pt modelId="{B066319A-E297-401C-B210-C93D4DFFBBDF}" type="sibTrans" cxnId="{41903A56-2C0B-4A4A-A0B7-51843F8ECBCA}">
      <dgm:prSet/>
      <dgm:spPr/>
      <dgm:t>
        <a:bodyPr/>
        <a:lstStyle/>
        <a:p>
          <a:endParaRPr lang="en-US"/>
        </a:p>
      </dgm:t>
    </dgm:pt>
    <dgm:pt modelId="{BB5BA8BA-8FB7-4966-B396-48A2E14D41E7}">
      <dgm:prSet phldrT="[Text]" custT="1"/>
      <dgm:spPr/>
      <dgm:t>
        <a:bodyPr/>
        <a:lstStyle/>
        <a:p>
          <a:r>
            <a:rPr lang="en-US" sz="1200" dirty="0"/>
            <a:t>Implemented Reforms</a:t>
          </a:r>
        </a:p>
      </dgm:t>
    </dgm:pt>
    <dgm:pt modelId="{3E5B4B69-87E0-4300-98A5-F54B831FF2F7}" type="parTrans" cxnId="{0B63AF53-F12C-4828-8A1A-B0A17738BAD7}">
      <dgm:prSet/>
      <dgm:spPr/>
      <dgm:t>
        <a:bodyPr/>
        <a:lstStyle/>
        <a:p>
          <a:endParaRPr lang="en-US"/>
        </a:p>
      </dgm:t>
    </dgm:pt>
    <dgm:pt modelId="{E24E0F9E-CCDC-4CC5-93BF-88825DBE53B9}" type="sibTrans" cxnId="{0B63AF53-F12C-4828-8A1A-B0A17738BAD7}">
      <dgm:prSet/>
      <dgm:spPr/>
      <dgm:t>
        <a:bodyPr/>
        <a:lstStyle/>
        <a:p>
          <a:endParaRPr lang="en-US"/>
        </a:p>
      </dgm:t>
    </dgm:pt>
    <dgm:pt modelId="{8D9DA73F-3552-4954-840D-FD68FAA02400}">
      <dgm:prSet phldrT="[Text]" custT="1"/>
      <dgm:spPr/>
      <dgm:t>
        <a:bodyPr/>
        <a:lstStyle/>
        <a:p>
          <a:r>
            <a:rPr lang="en-US" sz="1200" dirty="0"/>
            <a:t>The NPRR reduces the value of the offer floor on Resources that have the status of ONRUC and limit the use of the ONOPTOUT status. Previously, the change to the offer floor was previously implemented and the remaining Protocol language, which is part of this second phase of implementation, will change the timing and process for a Qualified Scheduling Entity (QSE) to opt out of Reliability Unit Commitment (RUC) settlement for its Resources that have received a RUC instructions. </a:t>
          </a:r>
        </a:p>
      </dgm:t>
    </dgm:pt>
    <dgm:pt modelId="{C13BC062-BC6E-494B-BD8C-A76DBC8F8BB9}" type="parTrans" cxnId="{AFA91D8C-F54E-428F-8E08-CF42FD3629E8}">
      <dgm:prSet/>
      <dgm:spPr/>
      <dgm:t>
        <a:bodyPr/>
        <a:lstStyle/>
        <a:p>
          <a:endParaRPr lang="en-US"/>
        </a:p>
      </dgm:t>
    </dgm:pt>
    <dgm:pt modelId="{246A093E-9B8E-4DAA-B7B7-59649E4CF4EA}" type="sibTrans" cxnId="{AFA91D8C-F54E-428F-8E08-CF42FD3629E8}">
      <dgm:prSet/>
      <dgm:spPr/>
      <dgm:t>
        <a:bodyPr/>
        <a:lstStyle/>
        <a:p>
          <a:endParaRPr lang="en-US"/>
        </a:p>
      </dgm:t>
    </dgm:pt>
    <dgm:pt modelId="{06DABA74-B169-4A9C-92B6-87BC20B5F4D9}" type="pres">
      <dgm:prSet presAssocID="{E6EAA379-9CD6-4AD4-A0BE-0ED43BFECCF2}" presName="linear" presStyleCnt="0">
        <dgm:presLayoutVars>
          <dgm:dir/>
          <dgm:animLvl val="lvl"/>
          <dgm:resizeHandles val="exact"/>
        </dgm:presLayoutVars>
      </dgm:prSet>
      <dgm:spPr/>
    </dgm:pt>
    <dgm:pt modelId="{E6E1289E-FFD6-474B-9938-3CBFBBEA36EE}" type="pres">
      <dgm:prSet presAssocID="{76D58B4E-E93D-4894-A92D-20D45A68BB98}" presName="parentLin" presStyleCnt="0"/>
      <dgm:spPr/>
    </dgm:pt>
    <dgm:pt modelId="{95A63069-C9DD-4B70-A57D-16560084237E}" type="pres">
      <dgm:prSet presAssocID="{76D58B4E-E93D-4894-A92D-20D45A68BB98}" presName="parentLeftMargin" presStyleLbl="node1" presStyleIdx="0" presStyleCnt="3"/>
      <dgm:spPr/>
    </dgm:pt>
    <dgm:pt modelId="{FFD5850B-6B8B-42CB-9F88-A4057E35EEC1}" type="pres">
      <dgm:prSet presAssocID="{76D58B4E-E93D-4894-A92D-20D45A68BB98}" presName="parentText" presStyleLbl="node1" presStyleIdx="0" presStyleCnt="3">
        <dgm:presLayoutVars>
          <dgm:chMax val="0"/>
          <dgm:bulletEnabled val="1"/>
        </dgm:presLayoutVars>
      </dgm:prSet>
      <dgm:spPr/>
    </dgm:pt>
    <dgm:pt modelId="{FCD2884A-49E5-42C1-9184-D546D86B15AC}" type="pres">
      <dgm:prSet presAssocID="{76D58B4E-E93D-4894-A92D-20D45A68BB98}" presName="negativeSpace" presStyleCnt="0"/>
      <dgm:spPr/>
    </dgm:pt>
    <dgm:pt modelId="{D07F639E-37C0-4BFD-A5FC-5F3896A78931}" type="pres">
      <dgm:prSet presAssocID="{76D58B4E-E93D-4894-A92D-20D45A68BB98}" presName="childText" presStyleLbl="conFgAcc1" presStyleIdx="0" presStyleCnt="3">
        <dgm:presLayoutVars>
          <dgm:bulletEnabled val="1"/>
        </dgm:presLayoutVars>
      </dgm:prSet>
      <dgm:spPr/>
    </dgm:pt>
    <dgm:pt modelId="{881FDCA8-37F2-4201-89A9-B8E7D6868385}" type="pres">
      <dgm:prSet presAssocID="{1D766738-1502-4803-B9EF-92F04D6377E7}" presName="spaceBetweenRectangles" presStyleCnt="0"/>
      <dgm:spPr/>
    </dgm:pt>
    <dgm:pt modelId="{DAEA94DE-81F8-46F9-8C73-30A0B437AF2E}" type="pres">
      <dgm:prSet presAssocID="{E261C9AF-6B24-433F-93CA-4E7C3CBFC1AA}" presName="parentLin" presStyleCnt="0"/>
      <dgm:spPr/>
    </dgm:pt>
    <dgm:pt modelId="{1D057213-1A1F-48B4-8564-3299A424085E}" type="pres">
      <dgm:prSet presAssocID="{E261C9AF-6B24-433F-93CA-4E7C3CBFC1AA}" presName="parentLeftMargin" presStyleLbl="node1" presStyleIdx="0" presStyleCnt="3"/>
      <dgm:spPr/>
    </dgm:pt>
    <dgm:pt modelId="{4CB6932D-8D3A-461F-90ED-846703DFA02A}" type="pres">
      <dgm:prSet presAssocID="{E261C9AF-6B24-433F-93CA-4E7C3CBFC1AA}" presName="parentText" presStyleLbl="node1" presStyleIdx="1" presStyleCnt="3">
        <dgm:presLayoutVars>
          <dgm:chMax val="0"/>
          <dgm:bulletEnabled val="1"/>
        </dgm:presLayoutVars>
      </dgm:prSet>
      <dgm:spPr/>
    </dgm:pt>
    <dgm:pt modelId="{9046C09C-9B0A-4CD3-B59C-67F17B088EE9}" type="pres">
      <dgm:prSet presAssocID="{E261C9AF-6B24-433F-93CA-4E7C3CBFC1AA}" presName="negativeSpace" presStyleCnt="0"/>
      <dgm:spPr/>
    </dgm:pt>
    <dgm:pt modelId="{56C5C83B-85D6-42F3-A18B-DC421BC7B846}" type="pres">
      <dgm:prSet presAssocID="{E261C9AF-6B24-433F-93CA-4E7C3CBFC1AA}" presName="childText" presStyleLbl="conFgAcc1" presStyleIdx="1" presStyleCnt="3">
        <dgm:presLayoutVars>
          <dgm:bulletEnabled val="1"/>
        </dgm:presLayoutVars>
      </dgm:prSet>
      <dgm:spPr/>
    </dgm:pt>
    <dgm:pt modelId="{396C2372-040B-4C9B-882B-1836412DD64C}" type="pres">
      <dgm:prSet presAssocID="{2DD98886-386B-43E3-9BAE-9EAC4D8AE073}" presName="spaceBetweenRectangles" presStyleCnt="0"/>
      <dgm:spPr/>
    </dgm:pt>
    <dgm:pt modelId="{90600028-0514-4768-BB42-4CA4BE95CDAD}" type="pres">
      <dgm:prSet presAssocID="{BB5BA8BA-8FB7-4966-B396-48A2E14D41E7}" presName="parentLin" presStyleCnt="0"/>
      <dgm:spPr/>
    </dgm:pt>
    <dgm:pt modelId="{3FC08FD4-05F7-45F0-9D66-52462D46F7E1}" type="pres">
      <dgm:prSet presAssocID="{BB5BA8BA-8FB7-4966-B396-48A2E14D41E7}" presName="parentLeftMargin" presStyleLbl="node1" presStyleIdx="1" presStyleCnt="3"/>
      <dgm:spPr/>
    </dgm:pt>
    <dgm:pt modelId="{426E68EE-AAC9-4BF9-ADFA-ED8589C8C772}" type="pres">
      <dgm:prSet presAssocID="{BB5BA8BA-8FB7-4966-B396-48A2E14D41E7}" presName="parentText" presStyleLbl="node1" presStyleIdx="2" presStyleCnt="3">
        <dgm:presLayoutVars>
          <dgm:chMax val="0"/>
          <dgm:bulletEnabled val="1"/>
        </dgm:presLayoutVars>
      </dgm:prSet>
      <dgm:spPr/>
    </dgm:pt>
    <dgm:pt modelId="{375EF98C-77E2-43AF-ACF2-262702107CA8}" type="pres">
      <dgm:prSet presAssocID="{BB5BA8BA-8FB7-4966-B396-48A2E14D41E7}" presName="negativeSpace" presStyleCnt="0"/>
      <dgm:spPr/>
    </dgm:pt>
    <dgm:pt modelId="{F9672572-F1AC-4152-934C-7C9AA28323D1}" type="pres">
      <dgm:prSet presAssocID="{BB5BA8BA-8FB7-4966-B396-48A2E14D41E7}" presName="childText" presStyleLbl="conFgAcc1" presStyleIdx="2" presStyleCnt="3">
        <dgm:presLayoutVars>
          <dgm:bulletEnabled val="1"/>
        </dgm:presLayoutVars>
      </dgm:prSet>
      <dgm:spPr/>
    </dgm:pt>
  </dgm:ptLst>
  <dgm:cxnLst>
    <dgm:cxn modelId="{B55A810C-C468-4306-97DE-229A240BAA1C}" type="presOf" srcId="{76D58B4E-E93D-4894-A92D-20D45A68BB98}" destId="{95A63069-C9DD-4B70-A57D-16560084237E}" srcOrd="0" destOrd="0" presId="urn:microsoft.com/office/officeart/2005/8/layout/list1"/>
    <dgm:cxn modelId="{BB566F1C-30B1-4D98-8C5F-59651BEFA9DC}" type="presOf" srcId="{89580D4B-322A-4F20-99E4-94196EAD0FB5}" destId="{56C5C83B-85D6-42F3-A18B-DC421BC7B846}" srcOrd="0" destOrd="1" presId="urn:microsoft.com/office/officeart/2005/8/layout/list1"/>
    <dgm:cxn modelId="{08337621-FF8B-4193-A376-774BFC214FC9}" srcId="{76D58B4E-E93D-4894-A92D-20D45A68BB98}" destId="{B84324FF-611B-4283-B1FA-B0146298BF8F}" srcOrd="0" destOrd="0" parTransId="{A0B66357-30A0-4E83-BE95-230FA8BEDBD1}" sibTransId="{6C1C0565-6B4B-4CAA-A38C-385DBB114A91}"/>
    <dgm:cxn modelId="{F797EE21-6FC4-4D26-8FFE-3022F2D68C5F}" type="presOf" srcId="{277336F9-1D7C-477D-8CAF-54747313FC31}" destId="{56C5C83B-85D6-42F3-A18B-DC421BC7B846}" srcOrd="0" destOrd="3" presId="urn:microsoft.com/office/officeart/2005/8/layout/list1"/>
    <dgm:cxn modelId="{498A9B37-20E5-4EA4-927F-7B219D0E1B84}" type="presOf" srcId="{76D58B4E-E93D-4894-A92D-20D45A68BB98}" destId="{FFD5850B-6B8B-42CB-9F88-A4057E35EEC1}" srcOrd="1" destOrd="0" presId="urn:microsoft.com/office/officeart/2005/8/layout/list1"/>
    <dgm:cxn modelId="{C284CB68-08B9-45F9-9E3A-B2A34B017025}" srcId="{A29F1E6A-1A61-4CE0-B74B-48E2F8AFE371}" destId="{2448BBE7-C90E-4C07-B5E3-9C529FFA4209}" srcOrd="1" destOrd="0" parTransId="{F34DBB7F-1698-45D1-BF0E-6E151B2E6DB3}" sibTransId="{93A49377-4604-422F-80B1-0E48F4C4C5A2}"/>
    <dgm:cxn modelId="{773AB36A-FA80-4F0A-A7EC-159354CDFBA2}" srcId="{A29F1E6A-1A61-4CE0-B74B-48E2F8AFE371}" destId="{89580D4B-322A-4F20-99E4-94196EAD0FB5}" srcOrd="0" destOrd="0" parTransId="{6052E4E1-3F1B-4EA3-BBD3-D4C6F62385F0}" sibTransId="{4E2BFB38-19F2-4FC7-9185-A383B5207C1E}"/>
    <dgm:cxn modelId="{4AE6B54F-EDB3-47AD-811F-B44A2E1C2930}" srcId="{A29F1E6A-1A61-4CE0-B74B-48E2F8AFE371}" destId="{277336F9-1D7C-477D-8CAF-54747313FC31}" srcOrd="2" destOrd="0" parTransId="{6CD5AF90-BF8E-472D-80E1-CB7B69106E4B}" sibTransId="{793B5D55-843E-4EF3-A483-B33C02C30A55}"/>
    <dgm:cxn modelId="{0B63AF53-F12C-4828-8A1A-B0A17738BAD7}" srcId="{E6EAA379-9CD6-4AD4-A0BE-0ED43BFECCF2}" destId="{BB5BA8BA-8FB7-4966-B396-48A2E14D41E7}" srcOrd="2" destOrd="0" parTransId="{3E5B4B69-87E0-4300-98A5-F54B831FF2F7}" sibTransId="{E24E0F9E-CCDC-4CC5-93BF-88825DBE53B9}"/>
    <dgm:cxn modelId="{2BB7D053-C925-4CFF-8192-3AAD22423F18}" type="presOf" srcId="{A29F1E6A-1A61-4CE0-B74B-48E2F8AFE371}" destId="{56C5C83B-85D6-42F3-A18B-DC421BC7B846}" srcOrd="0" destOrd="0" presId="urn:microsoft.com/office/officeart/2005/8/layout/list1"/>
    <dgm:cxn modelId="{D3C2DD53-E47C-4BF7-AA6A-786ABBCC94F8}" type="presOf" srcId="{8D9DA73F-3552-4954-840D-FD68FAA02400}" destId="{F9672572-F1AC-4152-934C-7C9AA28323D1}" srcOrd="0" destOrd="0" presId="urn:microsoft.com/office/officeart/2005/8/layout/list1"/>
    <dgm:cxn modelId="{7DD4B155-0162-445B-AEEA-0A084557BBB6}" srcId="{E6EAA379-9CD6-4AD4-A0BE-0ED43BFECCF2}" destId="{76D58B4E-E93D-4894-A92D-20D45A68BB98}" srcOrd="0" destOrd="0" parTransId="{38883BED-9815-46CD-9F75-3622AD60480F}" sibTransId="{1D766738-1502-4803-B9EF-92F04D6377E7}"/>
    <dgm:cxn modelId="{41903A56-2C0B-4A4A-A0B7-51843F8ECBCA}" srcId="{A29F1E6A-1A61-4CE0-B74B-48E2F8AFE371}" destId="{4C38913E-24F6-4602-8F68-CF41247F3E0E}" srcOrd="3" destOrd="0" parTransId="{8E147AA6-C593-410F-BD8E-F33FA01875CD}" sibTransId="{B066319A-E297-401C-B210-C93D4DFFBBDF}"/>
    <dgm:cxn modelId="{CEB18A80-F112-41D7-95E0-99A8784EC536}" type="presOf" srcId="{E261C9AF-6B24-433F-93CA-4E7C3CBFC1AA}" destId="{1D057213-1A1F-48B4-8564-3299A424085E}" srcOrd="0" destOrd="0" presId="urn:microsoft.com/office/officeart/2005/8/layout/list1"/>
    <dgm:cxn modelId="{3058B381-5088-403C-A515-685815D30F78}" type="presOf" srcId="{E6EAA379-9CD6-4AD4-A0BE-0ED43BFECCF2}" destId="{06DABA74-B169-4A9C-92B6-87BC20B5F4D9}" srcOrd="0" destOrd="0" presId="urn:microsoft.com/office/officeart/2005/8/layout/list1"/>
    <dgm:cxn modelId="{C39BE186-EC8F-45B9-B15C-D62A7966FB0A}" srcId="{E261C9AF-6B24-433F-93CA-4E7C3CBFC1AA}" destId="{A29F1E6A-1A61-4CE0-B74B-48E2F8AFE371}" srcOrd="0" destOrd="0" parTransId="{0F61F1CB-CADB-4D77-9B3E-2ABF48147316}" sibTransId="{15429A60-0C0F-43FF-B3F8-FB824410C22E}"/>
    <dgm:cxn modelId="{AFA91D8C-F54E-428F-8E08-CF42FD3629E8}" srcId="{BB5BA8BA-8FB7-4966-B396-48A2E14D41E7}" destId="{8D9DA73F-3552-4954-840D-FD68FAA02400}" srcOrd="0" destOrd="0" parTransId="{C13BC062-BC6E-494B-BD8C-A76DBC8F8BB9}" sibTransId="{246A093E-9B8E-4DAA-B7B7-59649E4CF4EA}"/>
    <dgm:cxn modelId="{67FC46A1-2752-437D-ACFF-F50F0868597E}" srcId="{E6EAA379-9CD6-4AD4-A0BE-0ED43BFECCF2}" destId="{E261C9AF-6B24-433F-93CA-4E7C3CBFC1AA}" srcOrd="1" destOrd="0" parTransId="{731C68E8-C7B6-4D45-A043-26371BF875B9}" sibTransId="{2DD98886-386B-43E3-9BAE-9EAC4D8AE073}"/>
    <dgm:cxn modelId="{83DE04A6-731D-44B3-85B0-DE8001C8D035}" type="presOf" srcId="{BB5BA8BA-8FB7-4966-B396-48A2E14D41E7}" destId="{3FC08FD4-05F7-45F0-9D66-52462D46F7E1}" srcOrd="0" destOrd="0" presId="urn:microsoft.com/office/officeart/2005/8/layout/list1"/>
    <dgm:cxn modelId="{9DE932AB-554B-4873-8AF2-B87BEE6F2B7A}" type="presOf" srcId="{4C38913E-24F6-4602-8F68-CF41247F3E0E}" destId="{56C5C83B-85D6-42F3-A18B-DC421BC7B846}" srcOrd="0" destOrd="4" presId="urn:microsoft.com/office/officeart/2005/8/layout/list1"/>
    <dgm:cxn modelId="{533C1BB5-CABC-4440-A75A-C7531A57B563}" type="presOf" srcId="{B84324FF-611B-4283-B1FA-B0146298BF8F}" destId="{D07F639E-37C0-4BFD-A5FC-5F3896A78931}" srcOrd="0" destOrd="0" presId="urn:microsoft.com/office/officeart/2005/8/layout/list1"/>
    <dgm:cxn modelId="{C5C492B6-5F39-4BEB-A531-ACF2126DC53B}" type="presOf" srcId="{E261C9AF-6B24-433F-93CA-4E7C3CBFC1AA}" destId="{4CB6932D-8D3A-461F-90ED-846703DFA02A}" srcOrd="1" destOrd="0" presId="urn:microsoft.com/office/officeart/2005/8/layout/list1"/>
    <dgm:cxn modelId="{631A41BF-D92E-472B-A620-43CC14966C42}" type="presOf" srcId="{BB5BA8BA-8FB7-4966-B396-48A2E14D41E7}" destId="{426E68EE-AAC9-4BF9-ADFA-ED8589C8C772}" srcOrd="1" destOrd="0" presId="urn:microsoft.com/office/officeart/2005/8/layout/list1"/>
    <dgm:cxn modelId="{AD35DECC-E6C1-41F6-8D1F-A17346A11617}" type="presOf" srcId="{2448BBE7-C90E-4C07-B5E3-9C529FFA4209}" destId="{56C5C83B-85D6-42F3-A18B-DC421BC7B846}" srcOrd="0" destOrd="2" presId="urn:microsoft.com/office/officeart/2005/8/layout/list1"/>
    <dgm:cxn modelId="{E958335B-6B89-4698-9156-2F3F9C577AD6}" type="presParOf" srcId="{06DABA74-B169-4A9C-92B6-87BC20B5F4D9}" destId="{E6E1289E-FFD6-474B-9938-3CBFBBEA36EE}" srcOrd="0" destOrd="0" presId="urn:microsoft.com/office/officeart/2005/8/layout/list1"/>
    <dgm:cxn modelId="{C28F0972-B3B1-4A59-BBEE-5D90E7CCF3E8}" type="presParOf" srcId="{E6E1289E-FFD6-474B-9938-3CBFBBEA36EE}" destId="{95A63069-C9DD-4B70-A57D-16560084237E}" srcOrd="0" destOrd="0" presId="urn:microsoft.com/office/officeart/2005/8/layout/list1"/>
    <dgm:cxn modelId="{1E079BC8-5D0C-4C1A-BF9D-134C0760680D}" type="presParOf" srcId="{E6E1289E-FFD6-474B-9938-3CBFBBEA36EE}" destId="{FFD5850B-6B8B-42CB-9F88-A4057E35EEC1}" srcOrd="1" destOrd="0" presId="urn:microsoft.com/office/officeart/2005/8/layout/list1"/>
    <dgm:cxn modelId="{2355D92D-F5C8-4953-A78A-3E509D44810E}" type="presParOf" srcId="{06DABA74-B169-4A9C-92B6-87BC20B5F4D9}" destId="{FCD2884A-49E5-42C1-9184-D546D86B15AC}" srcOrd="1" destOrd="0" presId="urn:microsoft.com/office/officeart/2005/8/layout/list1"/>
    <dgm:cxn modelId="{73754E22-9B42-45A0-806C-6C1EE3D35362}" type="presParOf" srcId="{06DABA74-B169-4A9C-92B6-87BC20B5F4D9}" destId="{D07F639E-37C0-4BFD-A5FC-5F3896A78931}" srcOrd="2" destOrd="0" presId="urn:microsoft.com/office/officeart/2005/8/layout/list1"/>
    <dgm:cxn modelId="{48CE75E3-AEC6-44DC-832E-FB925AEC3191}" type="presParOf" srcId="{06DABA74-B169-4A9C-92B6-87BC20B5F4D9}" destId="{881FDCA8-37F2-4201-89A9-B8E7D6868385}" srcOrd="3" destOrd="0" presId="urn:microsoft.com/office/officeart/2005/8/layout/list1"/>
    <dgm:cxn modelId="{AC3630D4-E678-4B00-8EE7-F4C2BF48BC4A}" type="presParOf" srcId="{06DABA74-B169-4A9C-92B6-87BC20B5F4D9}" destId="{DAEA94DE-81F8-46F9-8C73-30A0B437AF2E}" srcOrd="4" destOrd="0" presId="urn:microsoft.com/office/officeart/2005/8/layout/list1"/>
    <dgm:cxn modelId="{03039E1F-3618-4203-A423-6F2A23418DC1}" type="presParOf" srcId="{DAEA94DE-81F8-46F9-8C73-30A0B437AF2E}" destId="{1D057213-1A1F-48B4-8564-3299A424085E}" srcOrd="0" destOrd="0" presId="urn:microsoft.com/office/officeart/2005/8/layout/list1"/>
    <dgm:cxn modelId="{FE37AC3A-315E-4E2C-84D4-1633D35968FA}" type="presParOf" srcId="{DAEA94DE-81F8-46F9-8C73-30A0B437AF2E}" destId="{4CB6932D-8D3A-461F-90ED-846703DFA02A}" srcOrd="1" destOrd="0" presId="urn:microsoft.com/office/officeart/2005/8/layout/list1"/>
    <dgm:cxn modelId="{B039F842-5DCC-4990-AD38-5A19BBBC567B}" type="presParOf" srcId="{06DABA74-B169-4A9C-92B6-87BC20B5F4D9}" destId="{9046C09C-9B0A-4CD3-B59C-67F17B088EE9}" srcOrd="5" destOrd="0" presId="urn:microsoft.com/office/officeart/2005/8/layout/list1"/>
    <dgm:cxn modelId="{6300E956-D4A0-4D5A-A0F0-F952E61DDC8D}" type="presParOf" srcId="{06DABA74-B169-4A9C-92B6-87BC20B5F4D9}" destId="{56C5C83B-85D6-42F3-A18B-DC421BC7B846}" srcOrd="6" destOrd="0" presId="urn:microsoft.com/office/officeart/2005/8/layout/list1"/>
    <dgm:cxn modelId="{7F5A2B4C-5B34-4D92-95BA-AE24B62D1A48}" type="presParOf" srcId="{06DABA74-B169-4A9C-92B6-87BC20B5F4D9}" destId="{396C2372-040B-4C9B-882B-1836412DD64C}" srcOrd="7" destOrd="0" presId="urn:microsoft.com/office/officeart/2005/8/layout/list1"/>
    <dgm:cxn modelId="{4894479B-08A3-4296-AF8C-CB578CD16C10}" type="presParOf" srcId="{06DABA74-B169-4A9C-92B6-87BC20B5F4D9}" destId="{90600028-0514-4768-BB42-4CA4BE95CDAD}" srcOrd="8" destOrd="0" presId="urn:microsoft.com/office/officeart/2005/8/layout/list1"/>
    <dgm:cxn modelId="{AC43DF35-C1BD-4CB7-80FC-72265066BC9A}" type="presParOf" srcId="{90600028-0514-4768-BB42-4CA4BE95CDAD}" destId="{3FC08FD4-05F7-45F0-9D66-52462D46F7E1}" srcOrd="0" destOrd="0" presId="urn:microsoft.com/office/officeart/2005/8/layout/list1"/>
    <dgm:cxn modelId="{5450BE8D-5D7B-4866-BEE7-385F63A70E69}" type="presParOf" srcId="{90600028-0514-4768-BB42-4CA4BE95CDAD}" destId="{426E68EE-AAC9-4BF9-ADFA-ED8589C8C772}" srcOrd="1" destOrd="0" presId="urn:microsoft.com/office/officeart/2005/8/layout/list1"/>
    <dgm:cxn modelId="{1C26B1A1-A37E-41BE-B8FC-8762BFA2C504}" type="presParOf" srcId="{06DABA74-B169-4A9C-92B6-87BC20B5F4D9}" destId="{375EF98C-77E2-43AF-ACF2-262702107CA8}" srcOrd="9" destOrd="0" presId="urn:microsoft.com/office/officeart/2005/8/layout/list1"/>
    <dgm:cxn modelId="{F42FB00F-FD6B-4461-8504-99361148D3A5}" type="presParOf" srcId="{06DABA74-B169-4A9C-92B6-87BC20B5F4D9}" destId="{F9672572-F1AC-4152-934C-7C9AA28323D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EAA379-9CD6-4AD4-A0BE-0ED43BFECCF2}"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76D58B4E-E93D-4894-A92D-20D45A68BB98}">
      <dgm:prSet phldrT="[Text]" custT="1"/>
      <dgm:spPr/>
      <dgm:t>
        <a:bodyPr/>
        <a:lstStyle/>
        <a:p>
          <a:r>
            <a:rPr lang="en-US" sz="1200" dirty="0"/>
            <a:t>Current Status</a:t>
          </a:r>
        </a:p>
      </dgm:t>
    </dgm:pt>
    <dgm:pt modelId="{38883BED-9815-46CD-9F75-3622AD60480F}" type="parTrans" cxnId="{7DD4B155-0162-445B-AEEA-0A084557BBB6}">
      <dgm:prSet/>
      <dgm:spPr/>
      <dgm:t>
        <a:bodyPr/>
        <a:lstStyle/>
        <a:p>
          <a:endParaRPr lang="en-US"/>
        </a:p>
      </dgm:t>
    </dgm:pt>
    <dgm:pt modelId="{1D766738-1502-4803-B9EF-92F04D6377E7}" type="sibTrans" cxnId="{7DD4B155-0162-445B-AEEA-0A084557BBB6}">
      <dgm:prSet/>
      <dgm:spPr/>
      <dgm:t>
        <a:bodyPr/>
        <a:lstStyle/>
        <a:p>
          <a:endParaRPr lang="en-US"/>
        </a:p>
      </dgm:t>
    </dgm:pt>
    <dgm:pt modelId="{307743D5-0D4F-49A7-B747-6D1AC1002ED0}">
      <dgm:prSet phldrT="[Text]" custT="1"/>
      <dgm:spPr/>
      <dgm:t>
        <a:bodyPr/>
        <a:lstStyle/>
        <a:p>
          <a:r>
            <a:rPr lang="en-US" sz="1200" dirty="0"/>
            <a:t>Next Steps</a:t>
          </a:r>
        </a:p>
      </dgm:t>
    </dgm:pt>
    <dgm:pt modelId="{689C409D-0591-471A-9985-DFB9AEF539AC}" type="parTrans" cxnId="{442B1B5F-7B54-453A-BA3C-B05FA57B8438}">
      <dgm:prSet/>
      <dgm:spPr/>
      <dgm:t>
        <a:bodyPr/>
        <a:lstStyle/>
        <a:p>
          <a:endParaRPr lang="en-US"/>
        </a:p>
      </dgm:t>
    </dgm:pt>
    <dgm:pt modelId="{12323BAA-7507-4005-B057-4F97CDAE2781}" type="sibTrans" cxnId="{442B1B5F-7B54-453A-BA3C-B05FA57B8438}">
      <dgm:prSet/>
      <dgm:spPr/>
      <dgm:t>
        <a:bodyPr/>
        <a:lstStyle/>
        <a:p>
          <a:endParaRPr lang="en-US"/>
        </a:p>
      </dgm:t>
    </dgm:pt>
    <dgm:pt modelId="{4C6E96FA-0CD4-4F9C-8BBA-2073310EC5FF}">
      <dgm:prSet phldrT="[Text]" custT="1"/>
      <dgm:spPr/>
      <dgm:t>
        <a:bodyPr/>
        <a:lstStyle/>
        <a:p>
          <a:r>
            <a:rPr lang="en-US" sz="1200" b="1" i="0" u="sng" dirty="0"/>
            <a:t>Cap Setting During EP</a:t>
          </a:r>
          <a:r>
            <a:rPr lang="en-US" sz="1200" b="0" i="0" dirty="0"/>
            <a:t>P: During the Effective Period Pricing (EPP), it aims to ensure the system cap is set at $2000. This cap is meant to provide a maximum price</a:t>
          </a:r>
          <a:endParaRPr lang="en-US" sz="1200" dirty="0"/>
        </a:p>
      </dgm:t>
    </dgm:pt>
    <dgm:pt modelId="{A5551C96-0BAD-4251-8F39-D2DB35AF5231}" type="parTrans" cxnId="{CF46016E-F1B5-49AC-B873-29D7B2872E75}">
      <dgm:prSet/>
      <dgm:spPr/>
      <dgm:t>
        <a:bodyPr/>
        <a:lstStyle/>
        <a:p>
          <a:endParaRPr lang="en-US"/>
        </a:p>
      </dgm:t>
    </dgm:pt>
    <dgm:pt modelId="{0BB3A9A9-E7EF-41F6-BE77-F8DEE46DAEB4}" type="sibTrans" cxnId="{CF46016E-F1B5-49AC-B873-29D7B2872E75}">
      <dgm:prSet/>
      <dgm:spPr/>
      <dgm:t>
        <a:bodyPr/>
        <a:lstStyle/>
        <a:p>
          <a:endParaRPr lang="en-US"/>
        </a:p>
      </dgm:t>
    </dgm:pt>
    <dgm:pt modelId="{CD6C9F25-B6AD-4B6E-AAA2-78B30A6A520F}">
      <dgm:prSet phldrT="[Text]" custT="1"/>
      <dgm:spPr/>
      <dgm:t>
        <a:bodyPr/>
        <a:lstStyle/>
        <a:p>
          <a:r>
            <a:rPr lang="en-US" sz="1200" dirty="0"/>
            <a:t>Previously WMS tabled the matter and referred to it WMWG for further discussion. The revisions were discussed in the prior WMWG meeting with no major issues or questions raised during WMWG, as a result there are no outstanding issues remaining</a:t>
          </a:r>
        </a:p>
      </dgm:t>
    </dgm:pt>
    <dgm:pt modelId="{1B6D3729-2FDD-4911-AA68-4B01DACE2F5B}" type="parTrans" cxnId="{5265E5E5-1CA4-4CFC-8C66-D84EFF5DA3E1}">
      <dgm:prSet/>
      <dgm:spPr/>
      <dgm:t>
        <a:bodyPr/>
        <a:lstStyle/>
        <a:p>
          <a:endParaRPr lang="en-US"/>
        </a:p>
      </dgm:t>
    </dgm:pt>
    <dgm:pt modelId="{FE8EF488-CEA0-430B-8982-F88949160EC6}" type="sibTrans" cxnId="{5265E5E5-1CA4-4CFC-8C66-D84EFF5DA3E1}">
      <dgm:prSet/>
      <dgm:spPr/>
      <dgm:t>
        <a:bodyPr/>
        <a:lstStyle/>
        <a:p>
          <a:endParaRPr lang="en-US"/>
        </a:p>
      </dgm:t>
    </dgm:pt>
    <dgm:pt modelId="{1552C4DE-1A73-4F6D-A129-E73CD1443777}">
      <dgm:prSet phldrT="[Text]" custT="1"/>
      <dgm:spPr/>
      <dgm:t>
        <a:bodyPr/>
        <a:lstStyle/>
        <a:p>
          <a:r>
            <a:rPr lang="en-US" sz="1200" dirty="0"/>
            <a:t>Ino Gonzalez from ERCOT provided a presentation of the proposed reforms included in NPRR 1216, the verifiable cost manual revisions proposed in VCMRR.</a:t>
          </a:r>
        </a:p>
      </dgm:t>
    </dgm:pt>
    <dgm:pt modelId="{C3154380-A655-44F9-9042-50FD734A221B}" type="parTrans" cxnId="{309C7ECB-796E-4794-8A8A-E665C9368EAE}">
      <dgm:prSet/>
      <dgm:spPr/>
      <dgm:t>
        <a:bodyPr/>
        <a:lstStyle/>
        <a:p>
          <a:endParaRPr lang="en-US"/>
        </a:p>
      </dgm:t>
    </dgm:pt>
    <dgm:pt modelId="{E69287BE-C194-45BC-A971-14A50E4E83C9}" type="sibTrans" cxnId="{309C7ECB-796E-4794-8A8A-E665C9368EAE}">
      <dgm:prSet/>
      <dgm:spPr/>
      <dgm:t>
        <a:bodyPr/>
        <a:lstStyle/>
        <a:p>
          <a:endParaRPr lang="en-US"/>
        </a:p>
      </dgm:t>
    </dgm:pt>
    <dgm:pt modelId="{017AD4D1-605F-4413-8FFD-AD67ABB1B0F8}">
      <dgm:prSet phldrT="[Text]" custT="1"/>
      <dgm:spPr/>
      <dgm:t>
        <a:bodyPr/>
        <a:lstStyle/>
        <a:p>
          <a:r>
            <a:rPr lang="en-US" sz="1200" dirty="0"/>
            <a:t> Implemented Reforms:</a:t>
          </a:r>
        </a:p>
      </dgm:t>
    </dgm:pt>
    <dgm:pt modelId="{15BF11D4-7271-4787-972A-C0E3A65EECDF}" type="parTrans" cxnId="{F00236E2-B2DE-4144-9C90-0109726A9035}">
      <dgm:prSet/>
      <dgm:spPr/>
      <dgm:t>
        <a:bodyPr/>
        <a:lstStyle/>
        <a:p>
          <a:endParaRPr lang="en-US"/>
        </a:p>
      </dgm:t>
    </dgm:pt>
    <dgm:pt modelId="{651ABB93-B8FE-4E65-B9B8-5A6CC2EF0ED4}" type="sibTrans" cxnId="{F00236E2-B2DE-4144-9C90-0109726A9035}">
      <dgm:prSet/>
      <dgm:spPr/>
      <dgm:t>
        <a:bodyPr/>
        <a:lstStyle/>
        <a:p>
          <a:endParaRPr lang="en-US"/>
        </a:p>
      </dgm:t>
    </dgm:pt>
    <dgm:pt modelId="{62FF7844-1ADE-4CCC-9C6F-FF014141A550}">
      <dgm:prSet phldrT="[Text]" custT="1"/>
      <dgm:spPr/>
      <dgm:t>
        <a:bodyPr/>
        <a:lstStyle/>
        <a:p>
          <a:r>
            <a:rPr lang="en-US" sz="1200" b="0" i="0" dirty="0"/>
            <a:t>In the presentation provided by ERCOT, NPRR1216 (VCMRR039) ERCOT presented on the NPRR’s  two primary objectives:</a:t>
          </a:r>
          <a:endParaRPr lang="en-US" sz="1200" dirty="0"/>
        </a:p>
      </dgm:t>
    </dgm:pt>
    <dgm:pt modelId="{661A200C-E563-4391-AD49-1572FCB613D0}" type="parTrans" cxnId="{ADAFC82F-EA89-4ED0-98A5-E8B4CADAD2F8}">
      <dgm:prSet/>
      <dgm:spPr/>
      <dgm:t>
        <a:bodyPr/>
        <a:lstStyle/>
        <a:p>
          <a:endParaRPr lang="en-US"/>
        </a:p>
      </dgm:t>
    </dgm:pt>
    <dgm:pt modelId="{F5D919D3-A411-46A3-A9BC-C601BA899022}" type="sibTrans" cxnId="{ADAFC82F-EA89-4ED0-98A5-E8B4CADAD2F8}">
      <dgm:prSet/>
      <dgm:spPr/>
      <dgm:t>
        <a:bodyPr/>
        <a:lstStyle/>
        <a:p>
          <a:endParaRPr lang="en-US"/>
        </a:p>
      </dgm:t>
    </dgm:pt>
    <dgm:pt modelId="{F9DCBFFC-E9D4-46B5-8BF3-D14828F7A360}">
      <dgm:prSet phldrT="[Text]" custT="1"/>
      <dgm:spPr/>
      <dgm:t>
        <a:bodyPr/>
        <a:lstStyle/>
        <a:p>
          <a:r>
            <a:rPr lang="en-US" sz="1200" b="1" i="0" u="sng" dirty="0"/>
            <a:t>ERCOT provided an example in the meeting, in which:</a:t>
          </a:r>
          <a:endParaRPr lang="en-US" sz="1200" b="1" u="sng" dirty="0"/>
        </a:p>
      </dgm:t>
    </dgm:pt>
    <dgm:pt modelId="{F57A3AF9-D938-4ECC-BFF6-5E52C182A6F4}" type="parTrans" cxnId="{D41BEBDD-8D0C-49C5-A53C-D389911D0E03}">
      <dgm:prSet/>
      <dgm:spPr/>
      <dgm:t>
        <a:bodyPr/>
        <a:lstStyle/>
        <a:p>
          <a:endParaRPr lang="en-US"/>
        </a:p>
      </dgm:t>
    </dgm:pt>
    <dgm:pt modelId="{B30598E8-C157-4927-A8DE-E64C86D92F7B}" type="sibTrans" cxnId="{D41BEBDD-8D0C-49C5-A53C-D389911D0E03}">
      <dgm:prSet/>
      <dgm:spPr/>
      <dgm:t>
        <a:bodyPr/>
        <a:lstStyle/>
        <a:p>
          <a:endParaRPr lang="en-US"/>
        </a:p>
      </dgm:t>
    </dgm:pt>
    <dgm:pt modelId="{B35062BB-1560-42DA-A7DC-445A9BA085CC}">
      <dgm:prSet phldrT="[Text]" custT="1"/>
      <dgm:spPr/>
      <dgm:t>
        <a:bodyPr/>
        <a:lstStyle/>
        <a:p>
          <a:r>
            <a:rPr lang="en-US" sz="1200" b="0" i="0" dirty="0"/>
            <a:t>If a resource purchases fuel at $300 per MMBtu with a heat rate of 10, this results in a cost of $3000. However, with the system cap at $2000, the resource cannot fully recover this through real-time prices and can, therefore, submit a dispute to recover these additional costs.</a:t>
          </a:r>
          <a:endParaRPr lang="en-US" sz="1200" dirty="0"/>
        </a:p>
      </dgm:t>
    </dgm:pt>
    <dgm:pt modelId="{A210636F-00E2-435B-8D73-44EA11DAB519}" type="parTrans" cxnId="{B3AAFD3F-8E1F-4A6E-AC64-BE12A2E8D8F8}">
      <dgm:prSet/>
      <dgm:spPr/>
      <dgm:t>
        <a:bodyPr/>
        <a:lstStyle/>
        <a:p>
          <a:endParaRPr lang="en-US"/>
        </a:p>
      </dgm:t>
    </dgm:pt>
    <dgm:pt modelId="{ACE1D294-9B37-485A-8B87-144403C9849D}" type="sibTrans" cxnId="{B3AAFD3F-8E1F-4A6E-AC64-BE12A2E8D8F8}">
      <dgm:prSet/>
      <dgm:spPr/>
      <dgm:t>
        <a:bodyPr/>
        <a:lstStyle/>
        <a:p>
          <a:endParaRPr lang="en-US"/>
        </a:p>
      </dgm:t>
    </dgm:pt>
    <dgm:pt modelId="{E47FE63C-1D5A-4670-BEE4-120461BAC55F}">
      <dgm:prSet phldrT="[Text]" custT="1"/>
      <dgm:spPr/>
      <dgm:t>
        <a:bodyPr/>
        <a:lstStyle/>
        <a:p>
          <a:r>
            <a:rPr lang="en-US" sz="1200" b="1" i="0" u="sng" dirty="0"/>
            <a:t>Additional Issues and matters addressed in the presentation included</a:t>
          </a:r>
          <a:r>
            <a:rPr lang="en-US" sz="1200" b="0" i="0" dirty="0"/>
            <a:t>:</a:t>
          </a:r>
          <a:endParaRPr lang="en-US" sz="1200" dirty="0"/>
        </a:p>
      </dgm:t>
    </dgm:pt>
    <dgm:pt modelId="{4D014509-E09A-4358-B517-D97D82B70DFE}" type="parTrans" cxnId="{0B8F2614-DB17-47F5-87BA-79A5A5AF79C1}">
      <dgm:prSet/>
      <dgm:spPr/>
      <dgm:t>
        <a:bodyPr/>
        <a:lstStyle/>
        <a:p>
          <a:endParaRPr lang="en-US"/>
        </a:p>
      </dgm:t>
    </dgm:pt>
    <dgm:pt modelId="{A7AFFDBA-7BF5-443F-AB0E-70566DE6DE3F}" type="sibTrans" cxnId="{0B8F2614-DB17-47F5-87BA-79A5A5AF79C1}">
      <dgm:prSet/>
      <dgm:spPr/>
      <dgm:t>
        <a:bodyPr/>
        <a:lstStyle/>
        <a:p>
          <a:endParaRPr lang="en-US"/>
        </a:p>
      </dgm:t>
    </dgm:pt>
    <dgm:pt modelId="{5D40E3B7-A744-4CAB-B875-4167765AE977}">
      <dgm:prSet phldrT="[Text]" custT="1"/>
      <dgm:spPr/>
      <dgm:t>
        <a:bodyPr/>
        <a:lstStyle/>
        <a:p>
          <a:r>
            <a:rPr lang="en-US" sz="1200" b="0" i="1" u="sng" dirty="0"/>
            <a:t>Fuel Adders</a:t>
          </a:r>
          <a:r>
            <a:rPr lang="en-US" sz="1200" b="0" i="0" dirty="0"/>
            <a:t>: The proposal also addresses the issue of fuel adders, in which, a resource is subject to real-time price mitigation, the mitigated offer cap increases by the multiplier of the fuel adder. The concern is that if a resource has already recovered additional fuel costs through a dispute, and later includes this higher fuel cost in the calculation of fuel adders, it could result in recovering the same fuel costs multiple times over six months.</a:t>
          </a:r>
          <a:endParaRPr lang="en-US" sz="1200" dirty="0"/>
        </a:p>
      </dgm:t>
    </dgm:pt>
    <dgm:pt modelId="{6BE70512-AE5F-4E65-9C32-403C21DFEA9C}" type="parTrans" cxnId="{8BCE4811-08EF-48EE-82BC-C8BBD6402AE5}">
      <dgm:prSet/>
      <dgm:spPr/>
      <dgm:t>
        <a:bodyPr/>
        <a:lstStyle/>
        <a:p>
          <a:endParaRPr lang="en-US"/>
        </a:p>
      </dgm:t>
    </dgm:pt>
    <dgm:pt modelId="{83511087-F765-48A9-9F72-87E085D23DAD}" type="sibTrans" cxnId="{8BCE4811-08EF-48EE-82BC-C8BBD6402AE5}">
      <dgm:prSet/>
      <dgm:spPr/>
      <dgm:t>
        <a:bodyPr/>
        <a:lstStyle/>
        <a:p>
          <a:endParaRPr lang="en-US"/>
        </a:p>
      </dgm:t>
    </dgm:pt>
    <dgm:pt modelId="{B2639835-7970-41C3-96FD-4AF210974DA4}">
      <dgm:prSet phldrT="[Text]" custT="1"/>
      <dgm:spPr/>
      <dgm:t>
        <a:bodyPr/>
        <a:lstStyle/>
        <a:p>
          <a:r>
            <a:rPr lang="en-US" sz="1200" b="0" i="1" u="sng" dirty="0"/>
            <a:t>Prevention of Double Recovery</a:t>
          </a:r>
          <a:r>
            <a:rPr lang="en-US" sz="1200" b="0" i="0" dirty="0"/>
            <a:t>: NPRR1216 aims to prevent resources from including already recovered fuel prices in future fuel adder calculations. This is consistent with previous protocols, preventing double recovery of fuel costs. The rule intends to protect the market from the impact of including these already recovered fuel prices in fuel adders, which could significantly affect pricing and payments.</a:t>
          </a:r>
          <a:endParaRPr lang="en-US" sz="1200" dirty="0"/>
        </a:p>
      </dgm:t>
    </dgm:pt>
    <dgm:pt modelId="{241CD01D-B514-4BFD-81DE-D39CEB52A5CD}" type="parTrans" cxnId="{0E42C84D-C1CF-44C2-B903-54A4B11532D0}">
      <dgm:prSet/>
      <dgm:spPr/>
      <dgm:t>
        <a:bodyPr/>
        <a:lstStyle/>
        <a:p>
          <a:endParaRPr lang="en-US"/>
        </a:p>
      </dgm:t>
    </dgm:pt>
    <dgm:pt modelId="{FC543904-31A6-47A5-B28E-4BB7A823C963}" type="sibTrans" cxnId="{0E42C84D-C1CF-44C2-B903-54A4B11532D0}">
      <dgm:prSet/>
      <dgm:spPr/>
      <dgm:t>
        <a:bodyPr/>
        <a:lstStyle/>
        <a:p>
          <a:endParaRPr lang="en-US"/>
        </a:p>
      </dgm:t>
    </dgm:pt>
    <dgm:pt modelId="{0B684AC0-A3B5-4682-8D74-13777782E931}">
      <dgm:prSet phldrT="[Text]" custT="1"/>
      <dgm:spPr/>
      <dgm:t>
        <a:bodyPr/>
        <a:lstStyle/>
        <a:p>
          <a:r>
            <a:rPr lang="en-US" sz="1200" b="1" i="0" u="sng" dirty="0"/>
            <a:t>Fuel Cost Recovery</a:t>
          </a:r>
          <a:r>
            <a:rPr lang="en-US" sz="1200" b="0" i="0" dirty="0"/>
            <a:t>: It allows resources needing fuel purchase during the EPP to recover their marginal costs above a certain threshold. If a resource incurs fuel costs higher than what can be covered by the real-time prices (due to the system cap), they can submit a dispute to recover the additional marginal costs associated with purchasing the fuel, along with an Operations and Maintenance (O&amp;M) component.’</a:t>
          </a:r>
          <a:endParaRPr lang="en-US" sz="1200" dirty="0"/>
        </a:p>
      </dgm:t>
    </dgm:pt>
    <dgm:pt modelId="{EA12FA20-9E2E-4BE4-984C-1C505559AED0}" type="parTrans" cxnId="{2CD6D9F4-E84C-4B73-8031-AD8C3502B8FB}">
      <dgm:prSet/>
      <dgm:spPr/>
      <dgm:t>
        <a:bodyPr/>
        <a:lstStyle/>
        <a:p>
          <a:endParaRPr lang="en-US"/>
        </a:p>
      </dgm:t>
    </dgm:pt>
    <dgm:pt modelId="{ECAA33C2-9669-4ACD-9A7B-946871BA856A}" type="sibTrans" cxnId="{2CD6D9F4-E84C-4B73-8031-AD8C3502B8FB}">
      <dgm:prSet/>
      <dgm:spPr/>
      <dgm:t>
        <a:bodyPr/>
        <a:lstStyle/>
        <a:p>
          <a:endParaRPr lang="en-US"/>
        </a:p>
      </dgm:t>
    </dgm:pt>
    <dgm:pt modelId="{06DABA74-B169-4A9C-92B6-87BC20B5F4D9}" type="pres">
      <dgm:prSet presAssocID="{E6EAA379-9CD6-4AD4-A0BE-0ED43BFECCF2}" presName="linear" presStyleCnt="0">
        <dgm:presLayoutVars>
          <dgm:dir/>
          <dgm:animLvl val="lvl"/>
          <dgm:resizeHandles val="exact"/>
        </dgm:presLayoutVars>
      </dgm:prSet>
      <dgm:spPr/>
    </dgm:pt>
    <dgm:pt modelId="{E6E1289E-FFD6-474B-9938-3CBFBBEA36EE}" type="pres">
      <dgm:prSet presAssocID="{76D58B4E-E93D-4894-A92D-20D45A68BB98}" presName="parentLin" presStyleCnt="0"/>
      <dgm:spPr/>
    </dgm:pt>
    <dgm:pt modelId="{95A63069-C9DD-4B70-A57D-16560084237E}" type="pres">
      <dgm:prSet presAssocID="{76D58B4E-E93D-4894-A92D-20D45A68BB98}" presName="parentLeftMargin" presStyleLbl="node1" presStyleIdx="0" presStyleCnt="3"/>
      <dgm:spPr/>
    </dgm:pt>
    <dgm:pt modelId="{FFD5850B-6B8B-42CB-9F88-A4057E35EEC1}" type="pres">
      <dgm:prSet presAssocID="{76D58B4E-E93D-4894-A92D-20D45A68BB98}" presName="parentText" presStyleLbl="node1" presStyleIdx="0" presStyleCnt="3">
        <dgm:presLayoutVars>
          <dgm:chMax val="0"/>
          <dgm:bulletEnabled val="1"/>
        </dgm:presLayoutVars>
      </dgm:prSet>
      <dgm:spPr/>
    </dgm:pt>
    <dgm:pt modelId="{FCD2884A-49E5-42C1-9184-D546D86B15AC}" type="pres">
      <dgm:prSet presAssocID="{76D58B4E-E93D-4894-A92D-20D45A68BB98}" presName="negativeSpace" presStyleCnt="0"/>
      <dgm:spPr/>
    </dgm:pt>
    <dgm:pt modelId="{D07F639E-37C0-4BFD-A5FC-5F3896A78931}" type="pres">
      <dgm:prSet presAssocID="{76D58B4E-E93D-4894-A92D-20D45A68BB98}" presName="childText" presStyleLbl="conFgAcc1" presStyleIdx="0" presStyleCnt="3">
        <dgm:presLayoutVars>
          <dgm:bulletEnabled val="1"/>
        </dgm:presLayoutVars>
      </dgm:prSet>
      <dgm:spPr/>
    </dgm:pt>
    <dgm:pt modelId="{881FDCA8-37F2-4201-89A9-B8E7D6868385}" type="pres">
      <dgm:prSet presAssocID="{1D766738-1502-4803-B9EF-92F04D6377E7}" presName="spaceBetweenRectangles" presStyleCnt="0"/>
      <dgm:spPr/>
    </dgm:pt>
    <dgm:pt modelId="{9DD40825-8F5B-40D0-B24F-B7EED3B10689}" type="pres">
      <dgm:prSet presAssocID="{017AD4D1-605F-4413-8FFD-AD67ABB1B0F8}" presName="parentLin" presStyleCnt="0"/>
      <dgm:spPr/>
    </dgm:pt>
    <dgm:pt modelId="{FCCD48F4-86F2-4929-B1E5-92EF07B8F4F8}" type="pres">
      <dgm:prSet presAssocID="{017AD4D1-605F-4413-8FFD-AD67ABB1B0F8}" presName="parentLeftMargin" presStyleLbl="node1" presStyleIdx="0" presStyleCnt="3"/>
      <dgm:spPr/>
    </dgm:pt>
    <dgm:pt modelId="{149E0BB8-D549-4150-BD8D-546110C8C8F2}" type="pres">
      <dgm:prSet presAssocID="{017AD4D1-605F-4413-8FFD-AD67ABB1B0F8}" presName="parentText" presStyleLbl="node1" presStyleIdx="1" presStyleCnt="3">
        <dgm:presLayoutVars>
          <dgm:chMax val="0"/>
          <dgm:bulletEnabled val="1"/>
        </dgm:presLayoutVars>
      </dgm:prSet>
      <dgm:spPr/>
    </dgm:pt>
    <dgm:pt modelId="{3E482900-3B4D-4C7E-BDD1-FFA065559B02}" type="pres">
      <dgm:prSet presAssocID="{017AD4D1-605F-4413-8FFD-AD67ABB1B0F8}" presName="negativeSpace" presStyleCnt="0"/>
      <dgm:spPr/>
    </dgm:pt>
    <dgm:pt modelId="{07BFA4D4-ACA3-4ECA-822F-0EB09B266EF6}" type="pres">
      <dgm:prSet presAssocID="{017AD4D1-605F-4413-8FFD-AD67ABB1B0F8}" presName="childText" presStyleLbl="conFgAcc1" presStyleIdx="1" presStyleCnt="3">
        <dgm:presLayoutVars>
          <dgm:bulletEnabled val="1"/>
        </dgm:presLayoutVars>
      </dgm:prSet>
      <dgm:spPr/>
    </dgm:pt>
    <dgm:pt modelId="{065C6D3C-1671-48C9-B6C9-D37D7F64FB7A}" type="pres">
      <dgm:prSet presAssocID="{651ABB93-B8FE-4E65-B9B8-5A6CC2EF0ED4}" presName="spaceBetweenRectangles" presStyleCnt="0"/>
      <dgm:spPr/>
    </dgm:pt>
    <dgm:pt modelId="{66B2976F-BAFA-4940-8FF4-DEF4E4E0C5F7}" type="pres">
      <dgm:prSet presAssocID="{307743D5-0D4F-49A7-B747-6D1AC1002ED0}" presName="parentLin" presStyleCnt="0"/>
      <dgm:spPr/>
    </dgm:pt>
    <dgm:pt modelId="{9796225D-C09F-4176-B7C0-03F852E08B32}" type="pres">
      <dgm:prSet presAssocID="{307743D5-0D4F-49A7-B747-6D1AC1002ED0}" presName="parentLeftMargin" presStyleLbl="node1" presStyleIdx="1" presStyleCnt="3"/>
      <dgm:spPr/>
    </dgm:pt>
    <dgm:pt modelId="{67C7EA66-39C0-4596-B8DA-1A2899A08F11}" type="pres">
      <dgm:prSet presAssocID="{307743D5-0D4F-49A7-B747-6D1AC1002ED0}" presName="parentText" presStyleLbl="node1" presStyleIdx="2" presStyleCnt="3">
        <dgm:presLayoutVars>
          <dgm:chMax val="0"/>
          <dgm:bulletEnabled val="1"/>
        </dgm:presLayoutVars>
      </dgm:prSet>
      <dgm:spPr/>
    </dgm:pt>
    <dgm:pt modelId="{B781963C-9DF1-4991-B948-B47C438433D3}" type="pres">
      <dgm:prSet presAssocID="{307743D5-0D4F-49A7-B747-6D1AC1002ED0}" presName="negativeSpace" presStyleCnt="0"/>
      <dgm:spPr/>
    </dgm:pt>
    <dgm:pt modelId="{A4D7D6EC-E60C-4740-A10F-B2ED38792CB5}" type="pres">
      <dgm:prSet presAssocID="{307743D5-0D4F-49A7-B747-6D1AC1002ED0}" presName="childText" presStyleLbl="conFgAcc1" presStyleIdx="2" presStyleCnt="3">
        <dgm:presLayoutVars>
          <dgm:bulletEnabled val="1"/>
        </dgm:presLayoutVars>
      </dgm:prSet>
      <dgm:spPr/>
    </dgm:pt>
  </dgm:ptLst>
  <dgm:cxnLst>
    <dgm:cxn modelId="{B55A810C-C468-4306-97DE-229A240BAA1C}" type="presOf" srcId="{76D58B4E-E93D-4894-A92D-20D45A68BB98}" destId="{95A63069-C9DD-4B70-A57D-16560084237E}" srcOrd="0" destOrd="0" presId="urn:microsoft.com/office/officeart/2005/8/layout/list1"/>
    <dgm:cxn modelId="{BB27BE10-8EDE-4E30-8DB5-1427EFF922AA}" type="presOf" srcId="{017AD4D1-605F-4413-8FFD-AD67ABB1B0F8}" destId="{149E0BB8-D549-4150-BD8D-546110C8C8F2}" srcOrd="1" destOrd="0" presId="urn:microsoft.com/office/officeart/2005/8/layout/list1"/>
    <dgm:cxn modelId="{8BCE4811-08EF-48EE-82BC-C8BBD6402AE5}" srcId="{E47FE63C-1D5A-4670-BEE4-120461BAC55F}" destId="{5D40E3B7-A744-4CAB-B875-4167765AE977}" srcOrd="0" destOrd="0" parTransId="{6BE70512-AE5F-4E65-9C32-403C21DFEA9C}" sibTransId="{83511087-F765-48A9-9F72-87E085D23DAD}"/>
    <dgm:cxn modelId="{0B8F2614-DB17-47F5-87BA-79A5A5AF79C1}" srcId="{017AD4D1-605F-4413-8FFD-AD67ABB1B0F8}" destId="{E47FE63C-1D5A-4670-BEE4-120461BAC55F}" srcOrd="2" destOrd="0" parTransId="{4D014509-E09A-4358-B517-D97D82B70DFE}" sibTransId="{A7AFFDBA-7BF5-443F-AB0E-70566DE6DE3F}"/>
    <dgm:cxn modelId="{65D3DF17-90B5-4E77-A649-795B7CCD0D73}" type="presOf" srcId="{017AD4D1-605F-4413-8FFD-AD67ABB1B0F8}" destId="{FCCD48F4-86F2-4929-B1E5-92EF07B8F4F8}" srcOrd="0" destOrd="0" presId="urn:microsoft.com/office/officeart/2005/8/layout/list1"/>
    <dgm:cxn modelId="{ADAFC82F-EA89-4ED0-98A5-E8B4CADAD2F8}" srcId="{017AD4D1-605F-4413-8FFD-AD67ABB1B0F8}" destId="{62FF7844-1ADE-4CCC-9C6F-FF014141A550}" srcOrd="0" destOrd="0" parTransId="{661A200C-E563-4391-AD49-1572FCB613D0}" sibTransId="{F5D919D3-A411-46A3-A9BC-C601BA899022}"/>
    <dgm:cxn modelId="{498A9B37-20E5-4EA4-927F-7B219D0E1B84}" type="presOf" srcId="{76D58B4E-E93D-4894-A92D-20D45A68BB98}" destId="{FFD5850B-6B8B-42CB-9F88-A4057E35EEC1}" srcOrd="1" destOrd="0" presId="urn:microsoft.com/office/officeart/2005/8/layout/list1"/>
    <dgm:cxn modelId="{CA196238-5730-4BF1-A3F8-91F59C44291C}" type="presOf" srcId="{4C6E96FA-0CD4-4F9C-8BBA-2073310EC5FF}" destId="{07BFA4D4-ACA3-4ECA-822F-0EB09B266EF6}" srcOrd="0" destOrd="1" presId="urn:microsoft.com/office/officeart/2005/8/layout/list1"/>
    <dgm:cxn modelId="{B3AAFD3F-8E1F-4A6E-AC64-BE12A2E8D8F8}" srcId="{F9DCBFFC-E9D4-46B5-8BF3-D14828F7A360}" destId="{B35062BB-1560-42DA-A7DC-445A9BA085CC}" srcOrd="0" destOrd="0" parTransId="{A210636F-00E2-435B-8D73-44EA11DAB519}" sibTransId="{ACE1D294-9B37-485A-8B87-144403C9849D}"/>
    <dgm:cxn modelId="{442B1B5F-7B54-453A-BA3C-B05FA57B8438}" srcId="{E6EAA379-9CD6-4AD4-A0BE-0ED43BFECCF2}" destId="{307743D5-0D4F-49A7-B747-6D1AC1002ED0}" srcOrd="2" destOrd="0" parTransId="{689C409D-0591-471A-9985-DFB9AEF539AC}" sibTransId="{12323BAA-7507-4005-B057-4F97CDAE2781}"/>
    <dgm:cxn modelId="{9B897666-6D7E-416D-BF8E-141FA7601BE4}" type="presOf" srcId="{5D40E3B7-A744-4CAB-B875-4167765AE977}" destId="{07BFA4D4-ACA3-4ECA-822F-0EB09B266EF6}" srcOrd="0" destOrd="6" presId="urn:microsoft.com/office/officeart/2005/8/layout/list1"/>
    <dgm:cxn modelId="{1B3F0149-A23B-4AA6-84A3-17CE0D0BF713}" type="presOf" srcId="{307743D5-0D4F-49A7-B747-6D1AC1002ED0}" destId="{67C7EA66-39C0-4596-B8DA-1A2899A08F11}" srcOrd="1" destOrd="0" presId="urn:microsoft.com/office/officeart/2005/8/layout/list1"/>
    <dgm:cxn modelId="{243E084B-E5B6-4475-AF1C-AC757E8CA656}" type="presOf" srcId="{B35062BB-1560-42DA-A7DC-445A9BA085CC}" destId="{07BFA4D4-ACA3-4ECA-822F-0EB09B266EF6}" srcOrd="0" destOrd="4" presId="urn:microsoft.com/office/officeart/2005/8/layout/list1"/>
    <dgm:cxn modelId="{0E42C84D-C1CF-44C2-B903-54A4B11532D0}" srcId="{E47FE63C-1D5A-4670-BEE4-120461BAC55F}" destId="{B2639835-7970-41C3-96FD-4AF210974DA4}" srcOrd="1" destOrd="0" parTransId="{241CD01D-B514-4BFD-81DE-D39CEB52A5CD}" sibTransId="{FC543904-31A6-47A5-B28E-4BB7A823C963}"/>
    <dgm:cxn modelId="{CF46016E-F1B5-49AC-B873-29D7B2872E75}" srcId="{62FF7844-1ADE-4CCC-9C6F-FF014141A550}" destId="{4C6E96FA-0CD4-4F9C-8BBA-2073310EC5FF}" srcOrd="0" destOrd="0" parTransId="{A5551C96-0BAD-4251-8F39-D2DB35AF5231}" sibTransId="{0BB3A9A9-E7EF-41F6-BE77-F8DEE46DAEB4}"/>
    <dgm:cxn modelId="{87272575-71F7-4C82-9AD9-CEA1A6799BA4}" type="presOf" srcId="{F9DCBFFC-E9D4-46B5-8BF3-D14828F7A360}" destId="{07BFA4D4-ACA3-4ECA-822F-0EB09B266EF6}" srcOrd="0" destOrd="3" presId="urn:microsoft.com/office/officeart/2005/8/layout/list1"/>
    <dgm:cxn modelId="{7DD4B155-0162-445B-AEEA-0A084557BBB6}" srcId="{E6EAA379-9CD6-4AD4-A0BE-0ED43BFECCF2}" destId="{76D58B4E-E93D-4894-A92D-20D45A68BB98}" srcOrd="0" destOrd="0" parTransId="{38883BED-9815-46CD-9F75-3622AD60480F}" sibTransId="{1D766738-1502-4803-B9EF-92F04D6377E7}"/>
    <dgm:cxn modelId="{C8F14879-E5E4-4015-BDE6-61542C55B0A7}" type="presOf" srcId="{0B684AC0-A3B5-4682-8D74-13777782E931}" destId="{07BFA4D4-ACA3-4ECA-822F-0EB09B266EF6}" srcOrd="0" destOrd="2" presId="urn:microsoft.com/office/officeart/2005/8/layout/list1"/>
    <dgm:cxn modelId="{3058B381-5088-403C-A515-685815D30F78}" type="presOf" srcId="{E6EAA379-9CD6-4AD4-A0BE-0ED43BFECCF2}" destId="{06DABA74-B169-4A9C-92B6-87BC20B5F4D9}" srcOrd="0" destOrd="0" presId="urn:microsoft.com/office/officeart/2005/8/layout/list1"/>
    <dgm:cxn modelId="{2BBC30A0-460D-4782-91AF-0F6ADC0D9FD5}" type="presOf" srcId="{CD6C9F25-B6AD-4B6E-AAA2-78B30A6A520F}" destId="{A4D7D6EC-E60C-4740-A10F-B2ED38792CB5}" srcOrd="0" destOrd="0" presId="urn:microsoft.com/office/officeart/2005/8/layout/list1"/>
    <dgm:cxn modelId="{F9F3A8A7-B5ED-4863-A3FF-217EF9BA71CE}" type="presOf" srcId="{62FF7844-1ADE-4CCC-9C6F-FF014141A550}" destId="{07BFA4D4-ACA3-4ECA-822F-0EB09B266EF6}" srcOrd="0" destOrd="0" presId="urn:microsoft.com/office/officeart/2005/8/layout/list1"/>
    <dgm:cxn modelId="{6C0A0EB5-7427-4269-8528-077396A4F051}" type="presOf" srcId="{1552C4DE-1A73-4F6D-A129-E73CD1443777}" destId="{D07F639E-37C0-4BFD-A5FC-5F3896A78931}" srcOrd="0" destOrd="0" presId="urn:microsoft.com/office/officeart/2005/8/layout/list1"/>
    <dgm:cxn modelId="{C5C65BC0-781E-4C0E-8C30-3D2C111334B6}" type="presOf" srcId="{B2639835-7970-41C3-96FD-4AF210974DA4}" destId="{07BFA4D4-ACA3-4ECA-822F-0EB09B266EF6}" srcOrd="0" destOrd="7" presId="urn:microsoft.com/office/officeart/2005/8/layout/list1"/>
    <dgm:cxn modelId="{309C7ECB-796E-4794-8A8A-E665C9368EAE}" srcId="{76D58B4E-E93D-4894-A92D-20D45A68BB98}" destId="{1552C4DE-1A73-4F6D-A129-E73CD1443777}" srcOrd="0" destOrd="0" parTransId="{C3154380-A655-44F9-9042-50FD734A221B}" sibTransId="{E69287BE-C194-45BC-A971-14A50E4E83C9}"/>
    <dgm:cxn modelId="{EF4849CE-9D3D-4054-9924-A26E55C41BF5}" type="presOf" srcId="{E47FE63C-1D5A-4670-BEE4-120461BAC55F}" destId="{07BFA4D4-ACA3-4ECA-822F-0EB09B266EF6}" srcOrd="0" destOrd="5" presId="urn:microsoft.com/office/officeart/2005/8/layout/list1"/>
    <dgm:cxn modelId="{D41BEBDD-8D0C-49C5-A53C-D389911D0E03}" srcId="{017AD4D1-605F-4413-8FFD-AD67ABB1B0F8}" destId="{F9DCBFFC-E9D4-46B5-8BF3-D14828F7A360}" srcOrd="1" destOrd="0" parTransId="{F57A3AF9-D938-4ECC-BFF6-5E52C182A6F4}" sibTransId="{B30598E8-C157-4927-A8DE-E64C86D92F7B}"/>
    <dgm:cxn modelId="{F00236E2-B2DE-4144-9C90-0109726A9035}" srcId="{E6EAA379-9CD6-4AD4-A0BE-0ED43BFECCF2}" destId="{017AD4D1-605F-4413-8FFD-AD67ABB1B0F8}" srcOrd="1" destOrd="0" parTransId="{15BF11D4-7271-4787-972A-C0E3A65EECDF}" sibTransId="{651ABB93-B8FE-4E65-B9B8-5A6CC2EF0ED4}"/>
    <dgm:cxn modelId="{5265E5E5-1CA4-4CFC-8C66-D84EFF5DA3E1}" srcId="{307743D5-0D4F-49A7-B747-6D1AC1002ED0}" destId="{CD6C9F25-B6AD-4B6E-AAA2-78B30A6A520F}" srcOrd="0" destOrd="0" parTransId="{1B6D3729-2FDD-4911-AA68-4B01DACE2F5B}" sibTransId="{FE8EF488-CEA0-430B-8982-F88949160EC6}"/>
    <dgm:cxn modelId="{CC06CCF3-41A6-4B05-8430-5DFC488D117A}" type="presOf" srcId="{307743D5-0D4F-49A7-B747-6D1AC1002ED0}" destId="{9796225D-C09F-4176-B7C0-03F852E08B32}" srcOrd="0" destOrd="0" presId="urn:microsoft.com/office/officeart/2005/8/layout/list1"/>
    <dgm:cxn modelId="{2CD6D9F4-E84C-4B73-8031-AD8C3502B8FB}" srcId="{62FF7844-1ADE-4CCC-9C6F-FF014141A550}" destId="{0B684AC0-A3B5-4682-8D74-13777782E931}" srcOrd="1" destOrd="0" parTransId="{EA12FA20-9E2E-4BE4-984C-1C505559AED0}" sibTransId="{ECAA33C2-9669-4ACD-9A7B-946871BA856A}"/>
    <dgm:cxn modelId="{E958335B-6B89-4698-9156-2F3F9C577AD6}" type="presParOf" srcId="{06DABA74-B169-4A9C-92B6-87BC20B5F4D9}" destId="{E6E1289E-FFD6-474B-9938-3CBFBBEA36EE}" srcOrd="0" destOrd="0" presId="urn:microsoft.com/office/officeart/2005/8/layout/list1"/>
    <dgm:cxn modelId="{C28F0972-B3B1-4A59-BBEE-5D90E7CCF3E8}" type="presParOf" srcId="{E6E1289E-FFD6-474B-9938-3CBFBBEA36EE}" destId="{95A63069-C9DD-4B70-A57D-16560084237E}" srcOrd="0" destOrd="0" presId="urn:microsoft.com/office/officeart/2005/8/layout/list1"/>
    <dgm:cxn modelId="{1E079BC8-5D0C-4C1A-BF9D-134C0760680D}" type="presParOf" srcId="{E6E1289E-FFD6-474B-9938-3CBFBBEA36EE}" destId="{FFD5850B-6B8B-42CB-9F88-A4057E35EEC1}" srcOrd="1" destOrd="0" presId="urn:microsoft.com/office/officeart/2005/8/layout/list1"/>
    <dgm:cxn modelId="{2355D92D-F5C8-4953-A78A-3E509D44810E}" type="presParOf" srcId="{06DABA74-B169-4A9C-92B6-87BC20B5F4D9}" destId="{FCD2884A-49E5-42C1-9184-D546D86B15AC}" srcOrd="1" destOrd="0" presId="urn:microsoft.com/office/officeart/2005/8/layout/list1"/>
    <dgm:cxn modelId="{73754E22-9B42-45A0-806C-6C1EE3D35362}" type="presParOf" srcId="{06DABA74-B169-4A9C-92B6-87BC20B5F4D9}" destId="{D07F639E-37C0-4BFD-A5FC-5F3896A78931}" srcOrd="2" destOrd="0" presId="urn:microsoft.com/office/officeart/2005/8/layout/list1"/>
    <dgm:cxn modelId="{48CE75E3-AEC6-44DC-832E-FB925AEC3191}" type="presParOf" srcId="{06DABA74-B169-4A9C-92B6-87BC20B5F4D9}" destId="{881FDCA8-37F2-4201-89A9-B8E7D6868385}" srcOrd="3" destOrd="0" presId="urn:microsoft.com/office/officeart/2005/8/layout/list1"/>
    <dgm:cxn modelId="{05C1D7E8-EA50-4684-B7E4-6A15D075B9DB}" type="presParOf" srcId="{06DABA74-B169-4A9C-92B6-87BC20B5F4D9}" destId="{9DD40825-8F5B-40D0-B24F-B7EED3B10689}" srcOrd="4" destOrd="0" presId="urn:microsoft.com/office/officeart/2005/8/layout/list1"/>
    <dgm:cxn modelId="{07EDB8A8-7C1A-4B9D-8D8A-716B67B48692}" type="presParOf" srcId="{9DD40825-8F5B-40D0-B24F-B7EED3B10689}" destId="{FCCD48F4-86F2-4929-B1E5-92EF07B8F4F8}" srcOrd="0" destOrd="0" presId="urn:microsoft.com/office/officeart/2005/8/layout/list1"/>
    <dgm:cxn modelId="{B859625E-58C5-468E-9CE6-B691EE9287F8}" type="presParOf" srcId="{9DD40825-8F5B-40D0-B24F-B7EED3B10689}" destId="{149E0BB8-D549-4150-BD8D-546110C8C8F2}" srcOrd="1" destOrd="0" presId="urn:microsoft.com/office/officeart/2005/8/layout/list1"/>
    <dgm:cxn modelId="{0C65D964-F8E2-4081-A721-F161723B87C2}" type="presParOf" srcId="{06DABA74-B169-4A9C-92B6-87BC20B5F4D9}" destId="{3E482900-3B4D-4C7E-BDD1-FFA065559B02}" srcOrd="5" destOrd="0" presId="urn:microsoft.com/office/officeart/2005/8/layout/list1"/>
    <dgm:cxn modelId="{DEE59D2A-85D5-4768-9D83-219B1D79235E}" type="presParOf" srcId="{06DABA74-B169-4A9C-92B6-87BC20B5F4D9}" destId="{07BFA4D4-ACA3-4ECA-822F-0EB09B266EF6}" srcOrd="6" destOrd="0" presId="urn:microsoft.com/office/officeart/2005/8/layout/list1"/>
    <dgm:cxn modelId="{AAEEF87C-E2AB-432A-8001-4A5FADEC665D}" type="presParOf" srcId="{06DABA74-B169-4A9C-92B6-87BC20B5F4D9}" destId="{065C6D3C-1671-48C9-B6C9-D37D7F64FB7A}" srcOrd="7" destOrd="0" presId="urn:microsoft.com/office/officeart/2005/8/layout/list1"/>
    <dgm:cxn modelId="{A229661B-CB3C-475E-AF81-F143967C578E}" type="presParOf" srcId="{06DABA74-B169-4A9C-92B6-87BC20B5F4D9}" destId="{66B2976F-BAFA-4940-8FF4-DEF4E4E0C5F7}" srcOrd="8" destOrd="0" presId="urn:microsoft.com/office/officeart/2005/8/layout/list1"/>
    <dgm:cxn modelId="{6C4A1C1B-B88E-44C7-B59D-377998F7948A}" type="presParOf" srcId="{66B2976F-BAFA-4940-8FF4-DEF4E4E0C5F7}" destId="{9796225D-C09F-4176-B7C0-03F852E08B32}" srcOrd="0" destOrd="0" presId="urn:microsoft.com/office/officeart/2005/8/layout/list1"/>
    <dgm:cxn modelId="{39F19476-FC65-4C8E-AABC-34AB8D6B2652}" type="presParOf" srcId="{66B2976F-BAFA-4940-8FF4-DEF4E4E0C5F7}" destId="{67C7EA66-39C0-4596-B8DA-1A2899A08F11}" srcOrd="1" destOrd="0" presId="urn:microsoft.com/office/officeart/2005/8/layout/list1"/>
    <dgm:cxn modelId="{93D3BD8C-F1AA-46CD-A9A4-7152297009EC}" type="presParOf" srcId="{06DABA74-B169-4A9C-92B6-87BC20B5F4D9}" destId="{B781963C-9DF1-4991-B948-B47C438433D3}" srcOrd="9" destOrd="0" presId="urn:microsoft.com/office/officeart/2005/8/layout/list1"/>
    <dgm:cxn modelId="{13CA8CB3-8FE7-4759-A32B-F1566A136936}" type="presParOf" srcId="{06DABA74-B169-4A9C-92B6-87BC20B5F4D9}" destId="{A4D7D6EC-E60C-4740-A10F-B2ED38792CB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EAA379-9CD6-4AD4-A0BE-0ED43BFECCF2}"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76D58B4E-E93D-4894-A92D-20D45A68BB98}">
      <dgm:prSet phldrT="[Text]" custT="1"/>
      <dgm:spPr/>
      <dgm:t>
        <a:bodyPr/>
        <a:lstStyle/>
        <a:p>
          <a:r>
            <a:rPr lang="en-US" sz="1200" dirty="0"/>
            <a:t>Current Status</a:t>
          </a:r>
        </a:p>
      </dgm:t>
    </dgm:pt>
    <dgm:pt modelId="{38883BED-9815-46CD-9F75-3622AD60480F}" type="parTrans" cxnId="{7DD4B155-0162-445B-AEEA-0A084557BBB6}">
      <dgm:prSet/>
      <dgm:spPr/>
      <dgm:t>
        <a:bodyPr/>
        <a:lstStyle/>
        <a:p>
          <a:endParaRPr lang="en-US"/>
        </a:p>
      </dgm:t>
    </dgm:pt>
    <dgm:pt modelId="{1D766738-1502-4803-B9EF-92F04D6377E7}" type="sibTrans" cxnId="{7DD4B155-0162-445B-AEEA-0A084557BBB6}">
      <dgm:prSet/>
      <dgm:spPr/>
      <dgm:t>
        <a:bodyPr/>
        <a:lstStyle/>
        <a:p>
          <a:endParaRPr lang="en-US"/>
        </a:p>
      </dgm:t>
    </dgm:pt>
    <dgm:pt modelId="{307743D5-0D4F-49A7-B747-6D1AC1002ED0}">
      <dgm:prSet phldrT="[Text]" custT="1"/>
      <dgm:spPr/>
      <dgm:t>
        <a:bodyPr/>
        <a:lstStyle/>
        <a:p>
          <a:r>
            <a:rPr lang="en-US" sz="1200" dirty="0"/>
            <a:t>Next Steps</a:t>
          </a:r>
        </a:p>
      </dgm:t>
    </dgm:pt>
    <dgm:pt modelId="{689C409D-0591-471A-9985-DFB9AEF539AC}" type="parTrans" cxnId="{442B1B5F-7B54-453A-BA3C-B05FA57B8438}">
      <dgm:prSet/>
      <dgm:spPr/>
      <dgm:t>
        <a:bodyPr/>
        <a:lstStyle/>
        <a:p>
          <a:endParaRPr lang="en-US"/>
        </a:p>
      </dgm:t>
    </dgm:pt>
    <dgm:pt modelId="{12323BAA-7507-4005-B057-4F97CDAE2781}" type="sibTrans" cxnId="{442B1B5F-7B54-453A-BA3C-B05FA57B8438}">
      <dgm:prSet/>
      <dgm:spPr/>
      <dgm:t>
        <a:bodyPr/>
        <a:lstStyle/>
        <a:p>
          <a:endParaRPr lang="en-US"/>
        </a:p>
      </dgm:t>
    </dgm:pt>
    <dgm:pt modelId="{CD6C9F25-B6AD-4B6E-AAA2-78B30A6A520F}">
      <dgm:prSet phldrT="[Text]" custT="1"/>
      <dgm:spPr/>
      <dgm:t>
        <a:bodyPr/>
        <a:lstStyle/>
        <a:p>
          <a:r>
            <a:rPr lang="en-US" sz="1200" dirty="0"/>
            <a:t>Previously WMS tabled the matter and referred to it WMWG for further discussion. The revisions were discussed in the prior WMWG meeting with no major issues or questions raised during WMWG, as a result there are no outstanding issues remaining</a:t>
          </a:r>
        </a:p>
      </dgm:t>
    </dgm:pt>
    <dgm:pt modelId="{1B6D3729-2FDD-4911-AA68-4B01DACE2F5B}" type="parTrans" cxnId="{5265E5E5-1CA4-4CFC-8C66-D84EFF5DA3E1}">
      <dgm:prSet/>
      <dgm:spPr/>
      <dgm:t>
        <a:bodyPr/>
        <a:lstStyle/>
        <a:p>
          <a:endParaRPr lang="en-US"/>
        </a:p>
      </dgm:t>
    </dgm:pt>
    <dgm:pt modelId="{FE8EF488-CEA0-430B-8982-F88949160EC6}" type="sibTrans" cxnId="{5265E5E5-1CA4-4CFC-8C66-D84EFF5DA3E1}">
      <dgm:prSet/>
      <dgm:spPr/>
      <dgm:t>
        <a:bodyPr/>
        <a:lstStyle/>
        <a:p>
          <a:endParaRPr lang="en-US"/>
        </a:p>
      </dgm:t>
    </dgm:pt>
    <dgm:pt modelId="{1552C4DE-1A73-4F6D-A129-E73CD1443777}">
      <dgm:prSet phldrT="[Text]" custT="1"/>
      <dgm:spPr/>
      <dgm:t>
        <a:bodyPr/>
        <a:lstStyle/>
        <a:p>
          <a:r>
            <a:rPr lang="en-US" sz="1200" dirty="0"/>
            <a:t>Lancium has sponsored a proposed NPRR, that was first introduced at the Large Flexible Load Task Force (LFLTF), which would implement refundable deposits.</a:t>
          </a:r>
        </a:p>
      </dgm:t>
    </dgm:pt>
    <dgm:pt modelId="{C3154380-A655-44F9-9042-50FD734A221B}" type="parTrans" cxnId="{309C7ECB-796E-4794-8A8A-E665C9368EAE}">
      <dgm:prSet/>
      <dgm:spPr/>
      <dgm:t>
        <a:bodyPr/>
        <a:lstStyle/>
        <a:p>
          <a:endParaRPr lang="en-US"/>
        </a:p>
      </dgm:t>
    </dgm:pt>
    <dgm:pt modelId="{E69287BE-C194-45BC-A971-14A50E4E83C9}" type="sibTrans" cxnId="{309C7ECB-796E-4794-8A8A-E665C9368EAE}">
      <dgm:prSet/>
      <dgm:spPr/>
      <dgm:t>
        <a:bodyPr/>
        <a:lstStyle/>
        <a:p>
          <a:endParaRPr lang="en-US"/>
        </a:p>
      </dgm:t>
    </dgm:pt>
    <dgm:pt modelId="{747C6C43-7F88-4B34-AE55-BDE948C024EE}">
      <dgm:prSet phldrT="[Text]" custT="1"/>
      <dgm:spPr/>
      <dgm:t>
        <a:bodyPr/>
        <a:lstStyle/>
        <a:p>
          <a:r>
            <a:rPr lang="en-US" sz="1200" dirty="0"/>
            <a:t>As proposed the initial deposit would be based on a flat fee for the large load interconnection study, and then a recurring quarterly deposit that would be based on a function of your capacity. </a:t>
          </a:r>
        </a:p>
      </dgm:t>
    </dgm:pt>
    <dgm:pt modelId="{1634860C-D579-43DA-AD9D-C548E5D13247}" type="parTrans" cxnId="{32D5E2D1-8A4F-499E-8F2A-09E433161542}">
      <dgm:prSet/>
      <dgm:spPr/>
      <dgm:t>
        <a:bodyPr/>
        <a:lstStyle/>
        <a:p>
          <a:endParaRPr lang="en-US"/>
        </a:p>
      </dgm:t>
    </dgm:pt>
    <dgm:pt modelId="{7A24EB13-3DAB-403E-A0C1-1D9F238E6FF6}" type="sibTrans" cxnId="{32D5E2D1-8A4F-499E-8F2A-09E433161542}">
      <dgm:prSet/>
      <dgm:spPr/>
      <dgm:t>
        <a:bodyPr/>
        <a:lstStyle/>
        <a:p>
          <a:endParaRPr lang="en-US"/>
        </a:p>
      </dgm:t>
    </dgm:pt>
    <dgm:pt modelId="{AC8EF6D6-1CCD-4010-89C6-0CBE25E08538}">
      <dgm:prSet phldrT="[Text]" custT="1"/>
      <dgm:spPr/>
      <dgm:t>
        <a:bodyPr/>
        <a:lstStyle/>
        <a:p>
          <a:r>
            <a:rPr lang="en-US" sz="1200" dirty="0"/>
            <a:t>Under the tentative draft proposal, there would be an initial deposit fee for running the large load interconnection study, and then an initial deposit prior to the interconnection, as well as, a quarterly recurring deposit </a:t>
          </a:r>
        </a:p>
      </dgm:t>
    </dgm:pt>
    <dgm:pt modelId="{89CE46DA-DF2D-4107-850C-999AFBAFF8DD}" type="parTrans" cxnId="{2DD3821D-5EF4-4290-9BA5-F4438595B0A4}">
      <dgm:prSet/>
      <dgm:spPr/>
      <dgm:t>
        <a:bodyPr/>
        <a:lstStyle/>
        <a:p>
          <a:endParaRPr lang="en-US"/>
        </a:p>
      </dgm:t>
    </dgm:pt>
    <dgm:pt modelId="{B7B78D4D-09D6-4516-AF02-BBFEF6971AD5}" type="sibTrans" cxnId="{2DD3821D-5EF4-4290-9BA5-F4438595B0A4}">
      <dgm:prSet/>
      <dgm:spPr/>
      <dgm:t>
        <a:bodyPr/>
        <a:lstStyle/>
        <a:p>
          <a:endParaRPr lang="en-US"/>
        </a:p>
      </dgm:t>
    </dgm:pt>
    <dgm:pt modelId="{017AD4D1-605F-4413-8FFD-AD67ABB1B0F8}">
      <dgm:prSet phldrT="[Text]" custT="1"/>
      <dgm:spPr/>
      <dgm:t>
        <a:bodyPr/>
        <a:lstStyle/>
        <a:p>
          <a:r>
            <a:rPr lang="en-US" sz="1200" dirty="0"/>
            <a:t> Implemented Reforms:</a:t>
          </a:r>
        </a:p>
      </dgm:t>
    </dgm:pt>
    <dgm:pt modelId="{651ABB93-B8FE-4E65-B9B8-5A6CC2EF0ED4}" type="sibTrans" cxnId="{F00236E2-B2DE-4144-9C90-0109726A9035}">
      <dgm:prSet/>
      <dgm:spPr/>
      <dgm:t>
        <a:bodyPr/>
        <a:lstStyle/>
        <a:p>
          <a:endParaRPr lang="en-US"/>
        </a:p>
      </dgm:t>
    </dgm:pt>
    <dgm:pt modelId="{15BF11D4-7271-4787-972A-C0E3A65EECDF}" type="parTrans" cxnId="{F00236E2-B2DE-4144-9C90-0109726A9035}">
      <dgm:prSet/>
      <dgm:spPr/>
      <dgm:t>
        <a:bodyPr/>
        <a:lstStyle/>
        <a:p>
          <a:endParaRPr lang="en-US"/>
        </a:p>
      </dgm:t>
    </dgm:pt>
    <dgm:pt modelId="{B2639835-7970-41C3-96FD-4AF210974DA4}">
      <dgm:prSet phldrT="[Text]" custT="1"/>
      <dgm:spPr/>
      <dgm:t>
        <a:bodyPr/>
        <a:lstStyle/>
        <a:p>
          <a:r>
            <a:rPr lang="en-US" sz="1200" b="0" i="0" dirty="0"/>
            <a:t>Lancium provided  some potential suggested amounts in the Feb 13WMWG meeting, for potential fees that included:</a:t>
          </a:r>
          <a:endParaRPr lang="en-US" sz="1200" dirty="0"/>
        </a:p>
      </dgm:t>
    </dgm:pt>
    <dgm:pt modelId="{FC543904-31A6-47A5-B28E-4BB7A823C963}" type="sibTrans" cxnId="{0E42C84D-C1CF-44C2-B903-54A4B11532D0}">
      <dgm:prSet/>
      <dgm:spPr/>
      <dgm:t>
        <a:bodyPr/>
        <a:lstStyle/>
        <a:p>
          <a:endParaRPr lang="en-US"/>
        </a:p>
      </dgm:t>
    </dgm:pt>
    <dgm:pt modelId="{241CD01D-B514-4BFD-81DE-D39CEB52A5CD}" type="parTrans" cxnId="{0E42C84D-C1CF-44C2-B903-54A4B11532D0}">
      <dgm:prSet/>
      <dgm:spPr/>
      <dgm:t>
        <a:bodyPr/>
        <a:lstStyle/>
        <a:p>
          <a:endParaRPr lang="en-US"/>
        </a:p>
      </dgm:t>
    </dgm:pt>
    <dgm:pt modelId="{7BFD5096-C80E-40BB-8D3B-F34D40AC3B3E}">
      <dgm:prSet phldrT="[Text]" custT="1"/>
      <dgm:spPr/>
      <dgm:t>
        <a:bodyPr/>
        <a:lstStyle/>
        <a:p>
          <a:r>
            <a:rPr lang="en-US" sz="1200" b="1" i="0" dirty="0"/>
            <a:t>$25K Flat Fee for performing the Large Load Interconnection Study</a:t>
          </a:r>
          <a:endParaRPr lang="en-US" sz="1200" b="1" dirty="0"/>
        </a:p>
      </dgm:t>
    </dgm:pt>
    <dgm:pt modelId="{10D13DEA-19D2-44C8-8867-D7929A59E612}" type="sibTrans" cxnId="{8CEC208A-5C5F-4CD0-A438-48730641CDB9}">
      <dgm:prSet/>
      <dgm:spPr/>
      <dgm:t>
        <a:bodyPr/>
        <a:lstStyle/>
        <a:p>
          <a:endParaRPr lang="en-US"/>
        </a:p>
      </dgm:t>
    </dgm:pt>
    <dgm:pt modelId="{FFD05D51-BE6B-4E72-B63F-DB2450F3E708}" type="parTrans" cxnId="{8CEC208A-5C5F-4CD0-A438-48730641CDB9}">
      <dgm:prSet/>
      <dgm:spPr/>
      <dgm:t>
        <a:bodyPr/>
        <a:lstStyle/>
        <a:p>
          <a:endParaRPr lang="en-US"/>
        </a:p>
      </dgm:t>
    </dgm:pt>
    <dgm:pt modelId="{CB1C7FCB-C369-4B63-9016-F0918486A215}">
      <dgm:prSet phldrT="[Text]" custT="1"/>
      <dgm:spPr/>
      <dgm:t>
        <a:bodyPr/>
        <a:lstStyle/>
        <a:p>
          <a:r>
            <a:rPr lang="en-US" sz="1200" b="1" i="0" dirty="0"/>
            <a:t>An Initial Deposit of $100/MW (x)</a:t>
          </a:r>
          <a:endParaRPr lang="en-US" sz="1200" b="1" dirty="0"/>
        </a:p>
      </dgm:t>
    </dgm:pt>
    <dgm:pt modelId="{80645432-A460-4B19-9CB0-C337857528D8}" type="sibTrans" cxnId="{8FDF405E-8382-4C01-9784-4683FBF43247}">
      <dgm:prSet/>
      <dgm:spPr/>
      <dgm:t>
        <a:bodyPr/>
        <a:lstStyle/>
        <a:p>
          <a:endParaRPr lang="en-US"/>
        </a:p>
      </dgm:t>
    </dgm:pt>
    <dgm:pt modelId="{75475BDB-B25B-4A03-B1C6-8CEAA122EC90}" type="parTrans" cxnId="{8FDF405E-8382-4C01-9784-4683FBF43247}">
      <dgm:prSet/>
      <dgm:spPr/>
      <dgm:t>
        <a:bodyPr/>
        <a:lstStyle/>
        <a:p>
          <a:endParaRPr lang="en-US"/>
        </a:p>
      </dgm:t>
    </dgm:pt>
    <dgm:pt modelId="{793D4414-5361-46F1-8FD3-368F830C3D44}">
      <dgm:prSet phldrT="[Text]" custT="1"/>
      <dgm:spPr/>
      <dgm:t>
        <a:bodyPr/>
        <a:lstStyle/>
        <a:p>
          <a:r>
            <a:rPr lang="en-US" sz="1200" b="1" i="0" dirty="0"/>
            <a:t>A recurring deposit of $10MW-quarter (Y)</a:t>
          </a:r>
          <a:endParaRPr lang="en-US" sz="1200" b="1" dirty="0"/>
        </a:p>
      </dgm:t>
    </dgm:pt>
    <dgm:pt modelId="{6A134FBF-E15C-41F9-A961-9C003F258CB9}" type="sibTrans" cxnId="{ABCC640A-1052-40D3-A0FB-1BFA631E17ED}">
      <dgm:prSet/>
      <dgm:spPr/>
      <dgm:t>
        <a:bodyPr/>
        <a:lstStyle/>
        <a:p>
          <a:endParaRPr lang="en-US"/>
        </a:p>
      </dgm:t>
    </dgm:pt>
    <dgm:pt modelId="{A0042617-2DFB-4EAD-B0A1-388E0C8E47AC}" type="parTrans" cxnId="{ABCC640A-1052-40D3-A0FB-1BFA631E17ED}">
      <dgm:prSet/>
      <dgm:spPr/>
      <dgm:t>
        <a:bodyPr/>
        <a:lstStyle/>
        <a:p>
          <a:endParaRPr lang="en-US"/>
        </a:p>
      </dgm:t>
    </dgm:pt>
    <dgm:pt modelId="{CFE22F09-0D71-4249-ABD9-3D9AAFD0A0BA}">
      <dgm:prSet phldrT="[Text]" custT="1"/>
      <dgm:spPr/>
      <dgm:t>
        <a:bodyPr/>
        <a:lstStyle/>
        <a:p>
          <a:r>
            <a:rPr lang="en-US" sz="1200" b="0" i="0" dirty="0"/>
            <a:t>Lancium and WMWG stakeholders raised some potential areas where further details may be required included; </a:t>
          </a:r>
          <a:endParaRPr lang="en-US" sz="1200" dirty="0"/>
        </a:p>
      </dgm:t>
    </dgm:pt>
    <dgm:pt modelId="{439DE19E-EEE2-4542-B3C4-8395A76F0DA6}" type="sibTrans" cxnId="{0D117C7E-CC5B-4F06-BC34-A5D8D964DFF9}">
      <dgm:prSet/>
      <dgm:spPr/>
      <dgm:t>
        <a:bodyPr/>
        <a:lstStyle/>
        <a:p>
          <a:endParaRPr lang="en-US"/>
        </a:p>
      </dgm:t>
    </dgm:pt>
    <dgm:pt modelId="{315821AA-97A2-426F-A038-9BEF9C179AE5}" type="parTrans" cxnId="{0D117C7E-CC5B-4F06-BC34-A5D8D964DFF9}">
      <dgm:prSet/>
      <dgm:spPr/>
      <dgm:t>
        <a:bodyPr/>
        <a:lstStyle/>
        <a:p>
          <a:endParaRPr lang="en-US"/>
        </a:p>
      </dgm:t>
    </dgm:pt>
    <dgm:pt modelId="{3F54EBCB-9C31-44C1-A091-ADCC01F0A19C}">
      <dgm:prSet phldrT="[Text]" custT="1"/>
      <dgm:spPr/>
      <dgm:t>
        <a:bodyPr/>
        <a:lstStyle/>
        <a:p>
          <a:r>
            <a:rPr lang="en-US" sz="1200" i="1" dirty="0"/>
            <a:t>What if an interconnection is approved for less than applied </a:t>
          </a:r>
          <a:r>
            <a:rPr lang="en-US" sz="1200" i="1" dirty="0" err="1"/>
            <a:t>fo</a:t>
          </a:r>
          <a:r>
            <a:rPr lang="en-US" sz="1200" i="1" dirty="0"/>
            <a:t>? Are additional provisions required to address these situations</a:t>
          </a:r>
        </a:p>
      </dgm:t>
    </dgm:pt>
    <dgm:pt modelId="{70F1152F-5022-42EB-BC8F-7781E124814E}" type="sibTrans" cxnId="{6D0EC4D5-B3B1-40A6-8106-DAF72362DE18}">
      <dgm:prSet/>
      <dgm:spPr/>
      <dgm:t>
        <a:bodyPr/>
        <a:lstStyle/>
        <a:p>
          <a:endParaRPr lang="en-US"/>
        </a:p>
      </dgm:t>
    </dgm:pt>
    <dgm:pt modelId="{50B5AD9D-6F8F-4097-9B15-DFA97A1E683E}" type="parTrans" cxnId="{6D0EC4D5-B3B1-40A6-8106-DAF72362DE18}">
      <dgm:prSet/>
      <dgm:spPr/>
      <dgm:t>
        <a:bodyPr/>
        <a:lstStyle/>
        <a:p>
          <a:endParaRPr lang="en-US"/>
        </a:p>
      </dgm:t>
    </dgm:pt>
    <dgm:pt modelId="{DF99E34C-8E71-43C8-84F1-509A990A36A5}">
      <dgm:prSet phldrT="[Text]" custT="1"/>
      <dgm:spPr/>
      <dgm:t>
        <a:bodyPr/>
        <a:lstStyle/>
        <a:p>
          <a:r>
            <a:rPr lang="en-US" sz="1200" dirty="0"/>
            <a:t>ERCOT also raised several potential areas of concern regarding </a:t>
          </a:r>
          <a:r>
            <a:rPr lang="en-US" sz="1200" dirty="0" err="1"/>
            <a:t>Lancium’s</a:t>
          </a:r>
          <a:r>
            <a:rPr lang="en-US" sz="1200" dirty="0"/>
            <a:t> proposal, which include; </a:t>
          </a:r>
        </a:p>
      </dgm:t>
    </dgm:pt>
    <dgm:pt modelId="{0801DC50-DF9D-424A-91CD-861FEF31835A}" type="sibTrans" cxnId="{DFEE7F92-72C5-43FC-B29B-42C36A6AD0DF}">
      <dgm:prSet/>
      <dgm:spPr/>
      <dgm:t>
        <a:bodyPr/>
        <a:lstStyle/>
        <a:p>
          <a:endParaRPr lang="en-US"/>
        </a:p>
      </dgm:t>
    </dgm:pt>
    <dgm:pt modelId="{3FE3B089-F9CA-43A6-A794-EEED55450E04}" type="parTrans" cxnId="{DFEE7F92-72C5-43FC-B29B-42C36A6AD0DF}">
      <dgm:prSet/>
      <dgm:spPr/>
      <dgm:t>
        <a:bodyPr/>
        <a:lstStyle/>
        <a:p>
          <a:endParaRPr lang="en-US"/>
        </a:p>
      </dgm:t>
    </dgm:pt>
    <dgm:pt modelId="{6F5F9409-9F67-40F0-9815-9B7D57DB8E98}">
      <dgm:prSet phldrT="[Text]" custT="1"/>
      <dgm:spPr/>
      <dgm:t>
        <a:bodyPr/>
        <a:lstStyle/>
        <a:p>
          <a:r>
            <a:rPr lang="en-US" sz="1200" dirty="0"/>
            <a:t>What to do with the funds received, ERCOT believes that they do not have the authority or the ability to donate these funds.</a:t>
          </a:r>
        </a:p>
      </dgm:t>
    </dgm:pt>
    <dgm:pt modelId="{4BDA1378-58BC-4732-8BB1-1438E65D54AE}" type="sibTrans" cxnId="{D49489B8-7C38-4A4A-8C7B-DB599FB8C03F}">
      <dgm:prSet/>
      <dgm:spPr/>
      <dgm:t>
        <a:bodyPr/>
        <a:lstStyle/>
        <a:p>
          <a:endParaRPr lang="en-US"/>
        </a:p>
      </dgm:t>
    </dgm:pt>
    <dgm:pt modelId="{66749C18-55C1-4C99-B466-DEA23A8741FC}" type="parTrans" cxnId="{D49489B8-7C38-4A4A-8C7B-DB599FB8C03F}">
      <dgm:prSet/>
      <dgm:spPr/>
      <dgm:t>
        <a:bodyPr/>
        <a:lstStyle/>
        <a:p>
          <a:endParaRPr lang="en-US"/>
        </a:p>
      </dgm:t>
    </dgm:pt>
    <dgm:pt modelId="{891957E3-F714-4241-9D3D-59B05A7E0ED6}">
      <dgm:prSet phldrT="[Text]" custT="1"/>
      <dgm:spPr/>
      <dgm:t>
        <a:bodyPr/>
        <a:lstStyle/>
        <a:p>
          <a:r>
            <a:rPr lang="en-US" sz="1200" dirty="0"/>
            <a:t>Lastly, ERCOT and others have commented that why this fee should only apply to large flexible load, why not generators as well including</a:t>
          </a:r>
        </a:p>
      </dgm:t>
    </dgm:pt>
    <dgm:pt modelId="{BE991AD8-FEED-4420-ADA9-7FA3366EB285}" type="sibTrans" cxnId="{888C2755-CDEF-45DA-8C32-79A36DE87363}">
      <dgm:prSet/>
      <dgm:spPr/>
      <dgm:t>
        <a:bodyPr/>
        <a:lstStyle/>
        <a:p>
          <a:endParaRPr lang="en-US"/>
        </a:p>
      </dgm:t>
    </dgm:pt>
    <dgm:pt modelId="{465CCC32-9C6E-407F-8159-AEC4F98DD41F}" type="parTrans" cxnId="{888C2755-CDEF-45DA-8C32-79A36DE87363}">
      <dgm:prSet/>
      <dgm:spPr/>
      <dgm:t>
        <a:bodyPr/>
        <a:lstStyle/>
        <a:p>
          <a:endParaRPr lang="en-US"/>
        </a:p>
      </dgm:t>
    </dgm:pt>
    <dgm:pt modelId="{18B4C9A5-EBD5-419F-AC0A-95E6C0DC31A2}">
      <dgm:prSet phldrT="[Text]" custT="1"/>
      <dgm:spPr/>
      <dgm:t>
        <a:bodyPr/>
        <a:lstStyle/>
        <a:p>
          <a:r>
            <a:rPr lang="en-US" sz="1200" b="0" i="1" dirty="0"/>
            <a:t>Should energization occur below the expected amount, should a proportional fee be used?</a:t>
          </a:r>
          <a:endParaRPr lang="en-US" sz="1200" i="1" dirty="0"/>
        </a:p>
      </dgm:t>
    </dgm:pt>
    <dgm:pt modelId="{C61C8C70-8C87-4A61-BA0A-D2C1E1A81F89}" type="parTrans" cxnId="{CB638B6C-7BFD-4911-ADE6-CEBD7EDB3F5B}">
      <dgm:prSet/>
      <dgm:spPr/>
      <dgm:t>
        <a:bodyPr/>
        <a:lstStyle/>
        <a:p>
          <a:endParaRPr lang="en-US"/>
        </a:p>
      </dgm:t>
    </dgm:pt>
    <dgm:pt modelId="{8ABAD375-1999-4543-9596-E637C968DFB5}" type="sibTrans" cxnId="{CB638B6C-7BFD-4911-ADE6-CEBD7EDB3F5B}">
      <dgm:prSet/>
      <dgm:spPr/>
      <dgm:t>
        <a:bodyPr/>
        <a:lstStyle/>
        <a:p>
          <a:endParaRPr lang="en-US"/>
        </a:p>
      </dgm:t>
    </dgm:pt>
    <dgm:pt modelId="{25338E59-F1FE-440E-A1F8-03811C621B3A}">
      <dgm:prSet phldrT="[Text]" custT="1"/>
      <dgm:spPr/>
      <dgm:t>
        <a:bodyPr/>
        <a:lstStyle/>
        <a:p>
          <a:r>
            <a:rPr lang="en-US" sz="1200" b="0" i="1" dirty="0"/>
            <a:t>How will tests be used to determine a project’s maximum energized load? </a:t>
          </a:r>
          <a:endParaRPr lang="en-US" sz="1200" i="1" dirty="0"/>
        </a:p>
      </dgm:t>
    </dgm:pt>
    <dgm:pt modelId="{2CA04046-FF59-4FE2-B032-D41A817796E1}" type="parTrans" cxnId="{E584EB5E-B3B8-4703-AAF6-412257007D75}">
      <dgm:prSet/>
      <dgm:spPr/>
      <dgm:t>
        <a:bodyPr/>
        <a:lstStyle/>
        <a:p>
          <a:endParaRPr lang="en-US"/>
        </a:p>
      </dgm:t>
    </dgm:pt>
    <dgm:pt modelId="{5B85ADF3-C3BE-42A7-BC4A-1DA35ABDD5DB}" type="sibTrans" cxnId="{E584EB5E-B3B8-4703-AAF6-412257007D75}">
      <dgm:prSet/>
      <dgm:spPr/>
      <dgm:t>
        <a:bodyPr/>
        <a:lstStyle/>
        <a:p>
          <a:endParaRPr lang="en-US"/>
        </a:p>
      </dgm:t>
    </dgm:pt>
    <dgm:pt modelId="{E7F133F9-7325-4216-A09A-F0B510C643C0}">
      <dgm:prSet phldrT="[Text]" custT="1"/>
      <dgm:spPr/>
      <dgm:t>
        <a:bodyPr/>
        <a:lstStyle/>
        <a:p>
          <a:r>
            <a:rPr lang="en-US" sz="1200" dirty="0"/>
            <a:t>Also, there is a question regarding if the proposed fees set by Lancium are big enough to influence behavior</a:t>
          </a:r>
        </a:p>
      </dgm:t>
    </dgm:pt>
    <dgm:pt modelId="{8F4D2269-3C88-4CE5-AD69-255FF4A2D0FF}" type="parTrans" cxnId="{6BB9AE4C-11FE-4D03-8EDA-38AEE40ABFC4}">
      <dgm:prSet/>
      <dgm:spPr/>
      <dgm:t>
        <a:bodyPr/>
        <a:lstStyle/>
        <a:p>
          <a:endParaRPr lang="en-US"/>
        </a:p>
      </dgm:t>
    </dgm:pt>
    <dgm:pt modelId="{877CFDED-DEE1-42A7-B125-9603A36B4FFC}" type="sibTrans" cxnId="{6BB9AE4C-11FE-4D03-8EDA-38AEE40ABFC4}">
      <dgm:prSet/>
      <dgm:spPr/>
      <dgm:t>
        <a:bodyPr/>
        <a:lstStyle/>
        <a:p>
          <a:endParaRPr lang="en-US"/>
        </a:p>
      </dgm:t>
    </dgm:pt>
    <dgm:pt modelId="{AAA8C089-3FA6-466D-87A3-68608C71C6FB}">
      <dgm:prSet phldrT="[Text]" custT="1"/>
      <dgm:spPr/>
      <dgm:t>
        <a:bodyPr/>
        <a:lstStyle/>
        <a:p>
          <a:r>
            <a:rPr lang="en-US" sz="1200" dirty="0"/>
            <a:t>The deposit is meant to be refunded once you are energized, which is meant to incent projects to stay in the queue </a:t>
          </a:r>
          <a:r>
            <a:rPr lang="en-US" sz="1200" dirty="0" err="1"/>
            <a:t>aand</a:t>
          </a:r>
          <a:r>
            <a:rPr lang="en-US" sz="1200" dirty="0"/>
            <a:t> </a:t>
          </a:r>
          <a:r>
            <a:rPr lang="en-US" sz="1200" dirty="0" err="1"/>
            <a:t>discourge</a:t>
          </a:r>
          <a:r>
            <a:rPr lang="en-US" sz="1200" dirty="0"/>
            <a:t> speculative projects</a:t>
          </a:r>
        </a:p>
      </dgm:t>
    </dgm:pt>
    <dgm:pt modelId="{88154939-EA07-43B8-BC11-AFB83C8D28E6}" type="parTrans" cxnId="{0D63E39A-2E85-49AE-AD44-F7608AAC39C7}">
      <dgm:prSet/>
      <dgm:spPr/>
    </dgm:pt>
    <dgm:pt modelId="{DE6E7893-8A87-4830-9580-F7CF20551AA6}" type="sibTrans" cxnId="{0D63E39A-2E85-49AE-AD44-F7608AAC39C7}">
      <dgm:prSet/>
      <dgm:spPr/>
    </dgm:pt>
    <dgm:pt modelId="{06DABA74-B169-4A9C-92B6-87BC20B5F4D9}" type="pres">
      <dgm:prSet presAssocID="{E6EAA379-9CD6-4AD4-A0BE-0ED43BFECCF2}" presName="linear" presStyleCnt="0">
        <dgm:presLayoutVars>
          <dgm:dir/>
          <dgm:animLvl val="lvl"/>
          <dgm:resizeHandles val="exact"/>
        </dgm:presLayoutVars>
      </dgm:prSet>
      <dgm:spPr/>
    </dgm:pt>
    <dgm:pt modelId="{E6E1289E-FFD6-474B-9938-3CBFBBEA36EE}" type="pres">
      <dgm:prSet presAssocID="{76D58B4E-E93D-4894-A92D-20D45A68BB98}" presName="parentLin" presStyleCnt="0"/>
      <dgm:spPr/>
    </dgm:pt>
    <dgm:pt modelId="{95A63069-C9DD-4B70-A57D-16560084237E}" type="pres">
      <dgm:prSet presAssocID="{76D58B4E-E93D-4894-A92D-20D45A68BB98}" presName="parentLeftMargin" presStyleLbl="node1" presStyleIdx="0" presStyleCnt="3"/>
      <dgm:spPr/>
    </dgm:pt>
    <dgm:pt modelId="{FFD5850B-6B8B-42CB-9F88-A4057E35EEC1}" type="pres">
      <dgm:prSet presAssocID="{76D58B4E-E93D-4894-A92D-20D45A68BB98}" presName="parentText" presStyleLbl="node1" presStyleIdx="0" presStyleCnt="3">
        <dgm:presLayoutVars>
          <dgm:chMax val="0"/>
          <dgm:bulletEnabled val="1"/>
        </dgm:presLayoutVars>
      </dgm:prSet>
      <dgm:spPr/>
    </dgm:pt>
    <dgm:pt modelId="{FCD2884A-49E5-42C1-9184-D546D86B15AC}" type="pres">
      <dgm:prSet presAssocID="{76D58B4E-E93D-4894-A92D-20D45A68BB98}" presName="negativeSpace" presStyleCnt="0"/>
      <dgm:spPr/>
    </dgm:pt>
    <dgm:pt modelId="{D07F639E-37C0-4BFD-A5FC-5F3896A78931}" type="pres">
      <dgm:prSet presAssocID="{76D58B4E-E93D-4894-A92D-20D45A68BB98}" presName="childText" presStyleLbl="conFgAcc1" presStyleIdx="0" presStyleCnt="3">
        <dgm:presLayoutVars>
          <dgm:bulletEnabled val="1"/>
        </dgm:presLayoutVars>
      </dgm:prSet>
      <dgm:spPr/>
    </dgm:pt>
    <dgm:pt modelId="{881FDCA8-37F2-4201-89A9-B8E7D6868385}" type="pres">
      <dgm:prSet presAssocID="{1D766738-1502-4803-B9EF-92F04D6377E7}" presName="spaceBetweenRectangles" presStyleCnt="0"/>
      <dgm:spPr/>
    </dgm:pt>
    <dgm:pt modelId="{9DD40825-8F5B-40D0-B24F-B7EED3B10689}" type="pres">
      <dgm:prSet presAssocID="{017AD4D1-605F-4413-8FFD-AD67ABB1B0F8}" presName="parentLin" presStyleCnt="0"/>
      <dgm:spPr/>
    </dgm:pt>
    <dgm:pt modelId="{FCCD48F4-86F2-4929-B1E5-92EF07B8F4F8}" type="pres">
      <dgm:prSet presAssocID="{017AD4D1-605F-4413-8FFD-AD67ABB1B0F8}" presName="parentLeftMargin" presStyleLbl="node1" presStyleIdx="0" presStyleCnt="3"/>
      <dgm:spPr/>
    </dgm:pt>
    <dgm:pt modelId="{149E0BB8-D549-4150-BD8D-546110C8C8F2}" type="pres">
      <dgm:prSet presAssocID="{017AD4D1-605F-4413-8FFD-AD67ABB1B0F8}" presName="parentText" presStyleLbl="node1" presStyleIdx="1" presStyleCnt="3">
        <dgm:presLayoutVars>
          <dgm:chMax val="0"/>
          <dgm:bulletEnabled val="1"/>
        </dgm:presLayoutVars>
      </dgm:prSet>
      <dgm:spPr/>
    </dgm:pt>
    <dgm:pt modelId="{3E482900-3B4D-4C7E-BDD1-FFA065559B02}" type="pres">
      <dgm:prSet presAssocID="{017AD4D1-605F-4413-8FFD-AD67ABB1B0F8}" presName="negativeSpace" presStyleCnt="0"/>
      <dgm:spPr/>
    </dgm:pt>
    <dgm:pt modelId="{07BFA4D4-ACA3-4ECA-822F-0EB09B266EF6}" type="pres">
      <dgm:prSet presAssocID="{017AD4D1-605F-4413-8FFD-AD67ABB1B0F8}" presName="childText" presStyleLbl="conFgAcc1" presStyleIdx="1" presStyleCnt="3" custLinFactY="59" custLinFactNeighborX="-955" custLinFactNeighborY="100000">
        <dgm:presLayoutVars>
          <dgm:bulletEnabled val="1"/>
        </dgm:presLayoutVars>
      </dgm:prSet>
      <dgm:spPr/>
    </dgm:pt>
    <dgm:pt modelId="{065C6D3C-1671-48C9-B6C9-D37D7F64FB7A}" type="pres">
      <dgm:prSet presAssocID="{651ABB93-B8FE-4E65-B9B8-5A6CC2EF0ED4}" presName="spaceBetweenRectangles" presStyleCnt="0"/>
      <dgm:spPr/>
    </dgm:pt>
    <dgm:pt modelId="{66B2976F-BAFA-4940-8FF4-DEF4E4E0C5F7}" type="pres">
      <dgm:prSet presAssocID="{307743D5-0D4F-49A7-B747-6D1AC1002ED0}" presName="parentLin" presStyleCnt="0"/>
      <dgm:spPr/>
    </dgm:pt>
    <dgm:pt modelId="{9796225D-C09F-4176-B7C0-03F852E08B32}" type="pres">
      <dgm:prSet presAssocID="{307743D5-0D4F-49A7-B747-6D1AC1002ED0}" presName="parentLeftMargin" presStyleLbl="node1" presStyleIdx="1" presStyleCnt="3"/>
      <dgm:spPr/>
    </dgm:pt>
    <dgm:pt modelId="{67C7EA66-39C0-4596-B8DA-1A2899A08F11}" type="pres">
      <dgm:prSet presAssocID="{307743D5-0D4F-49A7-B747-6D1AC1002ED0}" presName="parentText" presStyleLbl="node1" presStyleIdx="2" presStyleCnt="3">
        <dgm:presLayoutVars>
          <dgm:chMax val="0"/>
          <dgm:bulletEnabled val="1"/>
        </dgm:presLayoutVars>
      </dgm:prSet>
      <dgm:spPr/>
    </dgm:pt>
    <dgm:pt modelId="{B781963C-9DF1-4991-B948-B47C438433D3}" type="pres">
      <dgm:prSet presAssocID="{307743D5-0D4F-49A7-B747-6D1AC1002ED0}" presName="negativeSpace" presStyleCnt="0"/>
      <dgm:spPr/>
    </dgm:pt>
    <dgm:pt modelId="{A4D7D6EC-E60C-4740-A10F-B2ED38792CB5}" type="pres">
      <dgm:prSet presAssocID="{307743D5-0D4F-49A7-B747-6D1AC1002ED0}" presName="childText" presStyleLbl="conFgAcc1" presStyleIdx="2" presStyleCnt="3">
        <dgm:presLayoutVars>
          <dgm:bulletEnabled val="1"/>
        </dgm:presLayoutVars>
      </dgm:prSet>
      <dgm:spPr/>
    </dgm:pt>
  </dgm:ptLst>
  <dgm:cxnLst>
    <dgm:cxn modelId="{ED493502-03F5-4C40-A59C-384DDB774C01}" type="presOf" srcId="{E7F133F9-7325-4216-A09A-F0B510C643C0}" destId="{07BFA4D4-ACA3-4ECA-822F-0EB09B266EF6}" srcOrd="0" destOrd="10" presId="urn:microsoft.com/office/officeart/2005/8/layout/list1"/>
    <dgm:cxn modelId="{B42CC107-F2E4-4718-A681-5C475E405D3A}" type="presOf" srcId="{6F5F9409-9F67-40F0-9815-9B7D57DB8E98}" destId="{07BFA4D4-ACA3-4ECA-822F-0EB09B266EF6}" srcOrd="0" destOrd="9" presId="urn:microsoft.com/office/officeart/2005/8/layout/list1"/>
    <dgm:cxn modelId="{ABCC640A-1052-40D3-A0FB-1BFA631E17ED}" srcId="{B2639835-7970-41C3-96FD-4AF210974DA4}" destId="{793D4414-5361-46F1-8FD3-368F830C3D44}" srcOrd="2" destOrd="0" parTransId="{A0042617-2DFB-4EAD-B0A1-388E0C8E47AC}" sibTransId="{6A134FBF-E15C-41F9-A961-9C003F258CB9}"/>
    <dgm:cxn modelId="{B55A810C-C468-4306-97DE-229A240BAA1C}" type="presOf" srcId="{76D58B4E-E93D-4894-A92D-20D45A68BB98}" destId="{95A63069-C9DD-4B70-A57D-16560084237E}" srcOrd="0" destOrd="0" presId="urn:microsoft.com/office/officeart/2005/8/layout/list1"/>
    <dgm:cxn modelId="{1917240F-2CE9-4BB7-9942-2C291586A316}" type="presOf" srcId="{18B4C9A5-EBD5-419F-AC0A-95E6C0DC31A2}" destId="{07BFA4D4-ACA3-4ECA-822F-0EB09B266EF6}" srcOrd="0" destOrd="5" presId="urn:microsoft.com/office/officeart/2005/8/layout/list1"/>
    <dgm:cxn modelId="{BB27BE10-8EDE-4E30-8DB5-1427EFF922AA}" type="presOf" srcId="{017AD4D1-605F-4413-8FFD-AD67ABB1B0F8}" destId="{149E0BB8-D549-4150-BD8D-546110C8C8F2}" srcOrd="1" destOrd="0" presId="urn:microsoft.com/office/officeart/2005/8/layout/list1"/>
    <dgm:cxn modelId="{65D3DF17-90B5-4E77-A649-795B7CCD0D73}" type="presOf" srcId="{017AD4D1-605F-4413-8FFD-AD67ABB1B0F8}" destId="{FCCD48F4-86F2-4929-B1E5-92EF07B8F4F8}" srcOrd="0" destOrd="0" presId="urn:microsoft.com/office/officeart/2005/8/layout/list1"/>
    <dgm:cxn modelId="{2DD3821D-5EF4-4290-9BA5-F4438595B0A4}" srcId="{76D58B4E-E93D-4894-A92D-20D45A68BB98}" destId="{AC8EF6D6-1CCD-4010-89C6-0CBE25E08538}" srcOrd="1" destOrd="0" parTransId="{89CE46DA-DF2D-4107-850C-999AFBAFF8DD}" sibTransId="{B7B78D4D-09D6-4516-AF02-BBFEF6971AD5}"/>
    <dgm:cxn modelId="{8230F022-3DA2-4E86-951E-7098177644B7}" type="presOf" srcId="{891957E3-F714-4241-9D3D-59B05A7E0ED6}" destId="{07BFA4D4-ACA3-4ECA-822F-0EB09B266EF6}" srcOrd="0" destOrd="11" presId="urn:microsoft.com/office/officeart/2005/8/layout/list1"/>
    <dgm:cxn modelId="{6E8B0D28-C29D-4356-9C26-9FA69580B7F2}" type="presOf" srcId="{DF99E34C-8E71-43C8-84F1-509A990A36A5}" destId="{07BFA4D4-ACA3-4ECA-822F-0EB09B266EF6}" srcOrd="0" destOrd="8" presId="urn:microsoft.com/office/officeart/2005/8/layout/list1"/>
    <dgm:cxn modelId="{498A9B37-20E5-4EA4-927F-7B219D0E1B84}" type="presOf" srcId="{76D58B4E-E93D-4894-A92D-20D45A68BB98}" destId="{FFD5850B-6B8B-42CB-9F88-A4057E35EEC1}" srcOrd="1" destOrd="0" presId="urn:microsoft.com/office/officeart/2005/8/layout/list1"/>
    <dgm:cxn modelId="{3D1EE940-70C9-411F-9887-B15E8B80E589}" type="presOf" srcId="{747C6C43-7F88-4B34-AE55-BDE948C024EE}" destId="{D07F639E-37C0-4BFD-A5FC-5F3896A78931}" srcOrd="0" destOrd="2" presId="urn:microsoft.com/office/officeart/2005/8/layout/list1"/>
    <dgm:cxn modelId="{8FDF405E-8382-4C01-9784-4683FBF43247}" srcId="{B2639835-7970-41C3-96FD-4AF210974DA4}" destId="{CB1C7FCB-C369-4B63-9016-F0918486A215}" srcOrd="1" destOrd="0" parTransId="{75475BDB-B25B-4A03-B1C6-8CEAA122EC90}" sibTransId="{80645432-A460-4B19-9CB0-C337857528D8}"/>
    <dgm:cxn modelId="{E584EB5E-B3B8-4703-AAF6-412257007D75}" srcId="{CFE22F09-0D71-4249-ABD9-3D9AAFD0A0BA}" destId="{25338E59-F1FE-440E-A1F8-03811C621B3A}" srcOrd="1" destOrd="0" parTransId="{2CA04046-FF59-4FE2-B032-D41A817796E1}" sibTransId="{5B85ADF3-C3BE-42A7-BC4A-1DA35ABDD5DB}"/>
    <dgm:cxn modelId="{442B1B5F-7B54-453A-BA3C-B05FA57B8438}" srcId="{E6EAA379-9CD6-4AD4-A0BE-0ED43BFECCF2}" destId="{307743D5-0D4F-49A7-B747-6D1AC1002ED0}" srcOrd="2" destOrd="0" parTransId="{689C409D-0591-471A-9985-DFB9AEF539AC}" sibTransId="{12323BAA-7507-4005-B057-4F97CDAE2781}"/>
    <dgm:cxn modelId="{1B3F0149-A23B-4AA6-84A3-17CE0D0BF713}" type="presOf" srcId="{307743D5-0D4F-49A7-B747-6D1AC1002ED0}" destId="{67C7EA66-39C0-4596-B8DA-1A2899A08F11}" srcOrd="1" destOrd="0" presId="urn:microsoft.com/office/officeart/2005/8/layout/list1"/>
    <dgm:cxn modelId="{EC87F669-1E4F-4A46-8628-1D2DB65B3FB5}" type="presOf" srcId="{AC8EF6D6-1CCD-4010-89C6-0CBE25E08538}" destId="{D07F639E-37C0-4BFD-A5FC-5F3896A78931}" srcOrd="0" destOrd="1" presId="urn:microsoft.com/office/officeart/2005/8/layout/list1"/>
    <dgm:cxn modelId="{CB638B6C-7BFD-4911-ADE6-CEBD7EDB3F5B}" srcId="{CFE22F09-0D71-4249-ABD9-3D9AAFD0A0BA}" destId="{18B4C9A5-EBD5-419F-AC0A-95E6C0DC31A2}" srcOrd="0" destOrd="0" parTransId="{C61C8C70-8C87-4A61-BA0A-D2C1E1A81F89}" sibTransId="{8ABAD375-1999-4543-9596-E637C968DFB5}"/>
    <dgm:cxn modelId="{6BB9AE4C-11FE-4D03-8EDA-38AEE40ABFC4}" srcId="{DF99E34C-8E71-43C8-84F1-509A990A36A5}" destId="{E7F133F9-7325-4216-A09A-F0B510C643C0}" srcOrd="1" destOrd="0" parTransId="{8F4D2269-3C88-4CE5-AD69-255FF4A2D0FF}" sibTransId="{877CFDED-DEE1-42A7-B125-9603A36B4FFC}"/>
    <dgm:cxn modelId="{0E42C84D-C1CF-44C2-B903-54A4B11532D0}" srcId="{017AD4D1-605F-4413-8FFD-AD67ABB1B0F8}" destId="{B2639835-7970-41C3-96FD-4AF210974DA4}" srcOrd="0" destOrd="0" parTransId="{241CD01D-B514-4BFD-81DE-D39CEB52A5CD}" sibTransId="{FC543904-31A6-47A5-B28E-4BB7A823C963}"/>
    <dgm:cxn modelId="{D663D86D-91A8-42E7-8CE4-81FC0CAF481D}" type="presOf" srcId="{AAA8C089-3FA6-466D-87A3-68608C71C6FB}" destId="{D07F639E-37C0-4BFD-A5FC-5F3896A78931}" srcOrd="0" destOrd="3" presId="urn:microsoft.com/office/officeart/2005/8/layout/list1"/>
    <dgm:cxn modelId="{F4C14671-A689-4A17-997B-B99E278CCD32}" type="presOf" srcId="{25338E59-F1FE-440E-A1F8-03811C621B3A}" destId="{07BFA4D4-ACA3-4ECA-822F-0EB09B266EF6}" srcOrd="0" destOrd="6" presId="urn:microsoft.com/office/officeart/2005/8/layout/list1"/>
    <dgm:cxn modelId="{888C2755-CDEF-45DA-8C32-79A36DE87363}" srcId="{DF99E34C-8E71-43C8-84F1-509A990A36A5}" destId="{891957E3-F714-4241-9D3D-59B05A7E0ED6}" srcOrd="2" destOrd="0" parTransId="{465CCC32-9C6E-407F-8159-AEC4F98DD41F}" sibTransId="{BE991AD8-FEED-4420-ADA9-7FA3366EB285}"/>
    <dgm:cxn modelId="{7DD4B155-0162-445B-AEEA-0A084557BBB6}" srcId="{E6EAA379-9CD6-4AD4-A0BE-0ED43BFECCF2}" destId="{76D58B4E-E93D-4894-A92D-20D45A68BB98}" srcOrd="0" destOrd="0" parTransId="{38883BED-9815-46CD-9F75-3622AD60480F}" sibTransId="{1D766738-1502-4803-B9EF-92F04D6377E7}"/>
    <dgm:cxn modelId="{DBC8A85A-1B75-4023-A46E-BEF8077D0956}" type="presOf" srcId="{CFE22F09-0D71-4249-ABD9-3D9AAFD0A0BA}" destId="{07BFA4D4-ACA3-4ECA-822F-0EB09B266EF6}" srcOrd="0" destOrd="4" presId="urn:microsoft.com/office/officeart/2005/8/layout/list1"/>
    <dgm:cxn modelId="{0D117C7E-CC5B-4F06-BC34-A5D8D964DFF9}" srcId="{017AD4D1-605F-4413-8FFD-AD67ABB1B0F8}" destId="{CFE22F09-0D71-4249-ABD9-3D9AAFD0A0BA}" srcOrd="1" destOrd="0" parTransId="{315821AA-97A2-426F-A038-9BEF9C179AE5}" sibTransId="{439DE19E-EEE2-4542-B3C4-8395A76F0DA6}"/>
    <dgm:cxn modelId="{3058B381-5088-403C-A515-685815D30F78}" type="presOf" srcId="{E6EAA379-9CD6-4AD4-A0BE-0ED43BFECCF2}" destId="{06DABA74-B169-4A9C-92B6-87BC20B5F4D9}" srcOrd="0" destOrd="0" presId="urn:microsoft.com/office/officeart/2005/8/layout/list1"/>
    <dgm:cxn modelId="{8CEC208A-5C5F-4CD0-A438-48730641CDB9}" srcId="{B2639835-7970-41C3-96FD-4AF210974DA4}" destId="{7BFD5096-C80E-40BB-8D3B-F34D40AC3B3E}" srcOrd="0" destOrd="0" parTransId="{FFD05D51-BE6B-4E72-B63F-DB2450F3E708}" sibTransId="{10D13DEA-19D2-44C8-8867-D7929A59E612}"/>
    <dgm:cxn modelId="{DFEE7F92-72C5-43FC-B29B-42C36A6AD0DF}" srcId="{017AD4D1-605F-4413-8FFD-AD67ABB1B0F8}" destId="{DF99E34C-8E71-43C8-84F1-509A990A36A5}" srcOrd="2" destOrd="0" parTransId="{3FE3B089-F9CA-43A6-A794-EEED55450E04}" sibTransId="{0801DC50-DF9D-424A-91CD-861FEF31835A}"/>
    <dgm:cxn modelId="{0D63E39A-2E85-49AE-AD44-F7608AAC39C7}" srcId="{76D58B4E-E93D-4894-A92D-20D45A68BB98}" destId="{AAA8C089-3FA6-466D-87A3-68608C71C6FB}" srcOrd="3" destOrd="0" parTransId="{88154939-EA07-43B8-BC11-AFB83C8D28E6}" sibTransId="{DE6E7893-8A87-4830-9580-F7CF20551AA6}"/>
    <dgm:cxn modelId="{2BBC30A0-460D-4782-91AF-0F6ADC0D9FD5}" type="presOf" srcId="{CD6C9F25-B6AD-4B6E-AAA2-78B30A6A520F}" destId="{A4D7D6EC-E60C-4740-A10F-B2ED38792CB5}" srcOrd="0" destOrd="0" presId="urn:microsoft.com/office/officeart/2005/8/layout/list1"/>
    <dgm:cxn modelId="{6C0A0EB5-7427-4269-8528-077396A4F051}" type="presOf" srcId="{1552C4DE-1A73-4F6D-A129-E73CD1443777}" destId="{D07F639E-37C0-4BFD-A5FC-5F3896A78931}" srcOrd="0" destOrd="0" presId="urn:microsoft.com/office/officeart/2005/8/layout/list1"/>
    <dgm:cxn modelId="{D49489B8-7C38-4A4A-8C7B-DB599FB8C03F}" srcId="{DF99E34C-8E71-43C8-84F1-509A990A36A5}" destId="{6F5F9409-9F67-40F0-9815-9B7D57DB8E98}" srcOrd="0" destOrd="0" parTransId="{66749C18-55C1-4C99-B466-DEA23A8741FC}" sibTransId="{4BDA1378-58BC-4732-8BB1-1438E65D54AE}"/>
    <dgm:cxn modelId="{309C7ECB-796E-4794-8A8A-E665C9368EAE}" srcId="{76D58B4E-E93D-4894-A92D-20D45A68BB98}" destId="{1552C4DE-1A73-4F6D-A129-E73CD1443777}" srcOrd="0" destOrd="0" parTransId="{C3154380-A655-44F9-9042-50FD734A221B}" sibTransId="{E69287BE-C194-45BC-A971-14A50E4E83C9}"/>
    <dgm:cxn modelId="{6BDA7AD1-CD85-4597-8554-5457914DCDB4}" type="presOf" srcId="{7BFD5096-C80E-40BB-8D3B-F34D40AC3B3E}" destId="{07BFA4D4-ACA3-4ECA-822F-0EB09B266EF6}" srcOrd="0" destOrd="1" presId="urn:microsoft.com/office/officeart/2005/8/layout/list1"/>
    <dgm:cxn modelId="{32D5E2D1-8A4F-499E-8F2A-09E433161542}" srcId="{76D58B4E-E93D-4894-A92D-20D45A68BB98}" destId="{747C6C43-7F88-4B34-AE55-BDE948C024EE}" srcOrd="2" destOrd="0" parTransId="{1634860C-D579-43DA-AD9D-C548E5D13247}" sibTransId="{7A24EB13-3DAB-403E-A0C1-1D9F238E6FF6}"/>
    <dgm:cxn modelId="{6D0EC4D5-B3B1-40A6-8106-DAF72362DE18}" srcId="{CFE22F09-0D71-4249-ABD9-3D9AAFD0A0BA}" destId="{3F54EBCB-9C31-44C1-A091-ADCC01F0A19C}" srcOrd="2" destOrd="0" parTransId="{50B5AD9D-6F8F-4097-9B15-DFA97A1E683E}" sibTransId="{70F1152F-5022-42EB-BC8F-7781E124814E}"/>
    <dgm:cxn modelId="{D58C0CD8-0172-469D-A5DD-49975DDA9AFE}" type="presOf" srcId="{793D4414-5361-46F1-8FD3-368F830C3D44}" destId="{07BFA4D4-ACA3-4ECA-822F-0EB09B266EF6}" srcOrd="0" destOrd="3" presId="urn:microsoft.com/office/officeart/2005/8/layout/list1"/>
    <dgm:cxn modelId="{A15398DA-077D-4CF0-B1A6-73BB19E048EF}" type="presOf" srcId="{CB1C7FCB-C369-4B63-9016-F0918486A215}" destId="{07BFA4D4-ACA3-4ECA-822F-0EB09B266EF6}" srcOrd="0" destOrd="2" presId="urn:microsoft.com/office/officeart/2005/8/layout/list1"/>
    <dgm:cxn modelId="{757AF8DC-067C-407E-9FEC-83A26736C97C}" type="presOf" srcId="{3F54EBCB-9C31-44C1-A091-ADCC01F0A19C}" destId="{07BFA4D4-ACA3-4ECA-822F-0EB09B266EF6}" srcOrd="0" destOrd="7" presId="urn:microsoft.com/office/officeart/2005/8/layout/list1"/>
    <dgm:cxn modelId="{F00236E2-B2DE-4144-9C90-0109726A9035}" srcId="{E6EAA379-9CD6-4AD4-A0BE-0ED43BFECCF2}" destId="{017AD4D1-605F-4413-8FFD-AD67ABB1B0F8}" srcOrd="1" destOrd="0" parTransId="{15BF11D4-7271-4787-972A-C0E3A65EECDF}" sibTransId="{651ABB93-B8FE-4E65-B9B8-5A6CC2EF0ED4}"/>
    <dgm:cxn modelId="{5265E5E5-1CA4-4CFC-8C66-D84EFF5DA3E1}" srcId="{307743D5-0D4F-49A7-B747-6D1AC1002ED0}" destId="{CD6C9F25-B6AD-4B6E-AAA2-78B30A6A520F}" srcOrd="0" destOrd="0" parTransId="{1B6D3729-2FDD-4911-AA68-4B01DACE2F5B}" sibTransId="{FE8EF488-CEA0-430B-8982-F88949160EC6}"/>
    <dgm:cxn modelId="{CC06CCF3-41A6-4B05-8430-5DFC488D117A}" type="presOf" srcId="{307743D5-0D4F-49A7-B747-6D1AC1002ED0}" destId="{9796225D-C09F-4176-B7C0-03F852E08B32}" srcOrd="0" destOrd="0" presId="urn:microsoft.com/office/officeart/2005/8/layout/list1"/>
    <dgm:cxn modelId="{63BAABF4-C8AE-4F22-B46A-E4224516B400}" type="presOf" srcId="{B2639835-7970-41C3-96FD-4AF210974DA4}" destId="{07BFA4D4-ACA3-4ECA-822F-0EB09B266EF6}" srcOrd="0" destOrd="0" presId="urn:microsoft.com/office/officeart/2005/8/layout/list1"/>
    <dgm:cxn modelId="{E958335B-6B89-4698-9156-2F3F9C577AD6}" type="presParOf" srcId="{06DABA74-B169-4A9C-92B6-87BC20B5F4D9}" destId="{E6E1289E-FFD6-474B-9938-3CBFBBEA36EE}" srcOrd="0" destOrd="0" presId="urn:microsoft.com/office/officeart/2005/8/layout/list1"/>
    <dgm:cxn modelId="{C28F0972-B3B1-4A59-BBEE-5D90E7CCF3E8}" type="presParOf" srcId="{E6E1289E-FFD6-474B-9938-3CBFBBEA36EE}" destId="{95A63069-C9DD-4B70-A57D-16560084237E}" srcOrd="0" destOrd="0" presId="urn:microsoft.com/office/officeart/2005/8/layout/list1"/>
    <dgm:cxn modelId="{1E079BC8-5D0C-4C1A-BF9D-134C0760680D}" type="presParOf" srcId="{E6E1289E-FFD6-474B-9938-3CBFBBEA36EE}" destId="{FFD5850B-6B8B-42CB-9F88-A4057E35EEC1}" srcOrd="1" destOrd="0" presId="urn:microsoft.com/office/officeart/2005/8/layout/list1"/>
    <dgm:cxn modelId="{2355D92D-F5C8-4953-A78A-3E509D44810E}" type="presParOf" srcId="{06DABA74-B169-4A9C-92B6-87BC20B5F4D9}" destId="{FCD2884A-49E5-42C1-9184-D546D86B15AC}" srcOrd="1" destOrd="0" presId="urn:microsoft.com/office/officeart/2005/8/layout/list1"/>
    <dgm:cxn modelId="{73754E22-9B42-45A0-806C-6C1EE3D35362}" type="presParOf" srcId="{06DABA74-B169-4A9C-92B6-87BC20B5F4D9}" destId="{D07F639E-37C0-4BFD-A5FC-5F3896A78931}" srcOrd="2" destOrd="0" presId="urn:microsoft.com/office/officeart/2005/8/layout/list1"/>
    <dgm:cxn modelId="{48CE75E3-AEC6-44DC-832E-FB925AEC3191}" type="presParOf" srcId="{06DABA74-B169-4A9C-92B6-87BC20B5F4D9}" destId="{881FDCA8-37F2-4201-89A9-B8E7D6868385}" srcOrd="3" destOrd="0" presId="urn:microsoft.com/office/officeart/2005/8/layout/list1"/>
    <dgm:cxn modelId="{05C1D7E8-EA50-4684-B7E4-6A15D075B9DB}" type="presParOf" srcId="{06DABA74-B169-4A9C-92B6-87BC20B5F4D9}" destId="{9DD40825-8F5B-40D0-B24F-B7EED3B10689}" srcOrd="4" destOrd="0" presId="urn:microsoft.com/office/officeart/2005/8/layout/list1"/>
    <dgm:cxn modelId="{07EDB8A8-7C1A-4B9D-8D8A-716B67B48692}" type="presParOf" srcId="{9DD40825-8F5B-40D0-B24F-B7EED3B10689}" destId="{FCCD48F4-86F2-4929-B1E5-92EF07B8F4F8}" srcOrd="0" destOrd="0" presId="urn:microsoft.com/office/officeart/2005/8/layout/list1"/>
    <dgm:cxn modelId="{B859625E-58C5-468E-9CE6-B691EE9287F8}" type="presParOf" srcId="{9DD40825-8F5B-40D0-B24F-B7EED3B10689}" destId="{149E0BB8-D549-4150-BD8D-546110C8C8F2}" srcOrd="1" destOrd="0" presId="urn:microsoft.com/office/officeart/2005/8/layout/list1"/>
    <dgm:cxn modelId="{0C65D964-F8E2-4081-A721-F161723B87C2}" type="presParOf" srcId="{06DABA74-B169-4A9C-92B6-87BC20B5F4D9}" destId="{3E482900-3B4D-4C7E-BDD1-FFA065559B02}" srcOrd="5" destOrd="0" presId="urn:microsoft.com/office/officeart/2005/8/layout/list1"/>
    <dgm:cxn modelId="{DEE59D2A-85D5-4768-9D83-219B1D79235E}" type="presParOf" srcId="{06DABA74-B169-4A9C-92B6-87BC20B5F4D9}" destId="{07BFA4D4-ACA3-4ECA-822F-0EB09B266EF6}" srcOrd="6" destOrd="0" presId="urn:microsoft.com/office/officeart/2005/8/layout/list1"/>
    <dgm:cxn modelId="{AAEEF87C-E2AB-432A-8001-4A5FADEC665D}" type="presParOf" srcId="{06DABA74-B169-4A9C-92B6-87BC20B5F4D9}" destId="{065C6D3C-1671-48C9-B6C9-D37D7F64FB7A}" srcOrd="7" destOrd="0" presId="urn:microsoft.com/office/officeart/2005/8/layout/list1"/>
    <dgm:cxn modelId="{A229661B-CB3C-475E-AF81-F143967C578E}" type="presParOf" srcId="{06DABA74-B169-4A9C-92B6-87BC20B5F4D9}" destId="{66B2976F-BAFA-4940-8FF4-DEF4E4E0C5F7}" srcOrd="8" destOrd="0" presId="urn:microsoft.com/office/officeart/2005/8/layout/list1"/>
    <dgm:cxn modelId="{6C4A1C1B-B88E-44C7-B59D-377998F7948A}" type="presParOf" srcId="{66B2976F-BAFA-4940-8FF4-DEF4E4E0C5F7}" destId="{9796225D-C09F-4176-B7C0-03F852E08B32}" srcOrd="0" destOrd="0" presId="urn:microsoft.com/office/officeart/2005/8/layout/list1"/>
    <dgm:cxn modelId="{39F19476-FC65-4C8E-AABC-34AB8D6B2652}" type="presParOf" srcId="{66B2976F-BAFA-4940-8FF4-DEF4E4E0C5F7}" destId="{67C7EA66-39C0-4596-B8DA-1A2899A08F11}" srcOrd="1" destOrd="0" presId="urn:microsoft.com/office/officeart/2005/8/layout/list1"/>
    <dgm:cxn modelId="{93D3BD8C-F1AA-46CD-A9A4-7152297009EC}" type="presParOf" srcId="{06DABA74-B169-4A9C-92B6-87BC20B5F4D9}" destId="{B781963C-9DF1-4991-B948-B47C438433D3}" srcOrd="9" destOrd="0" presId="urn:microsoft.com/office/officeart/2005/8/layout/list1"/>
    <dgm:cxn modelId="{13CA8CB3-8FE7-4759-A32B-F1566A136936}" type="presParOf" srcId="{06DABA74-B169-4A9C-92B6-87BC20B5F4D9}" destId="{A4D7D6EC-E60C-4740-A10F-B2ED38792CB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EAA379-9CD6-4AD4-A0BE-0ED43BFECCF2}"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E7F133F9-7325-4216-A09A-F0B510C643C0}">
      <dgm:prSet phldrT="[Text]" custT="1"/>
      <dgm:spPr/>
      <dgm:t>
        <a:bodyPr/>
        <a:lstStyle/>
        <a:p>
          <a:r>
            <a:rPr lang="en-US" sz="1200" dirty="0"/>
            <a:t>Point to Point DAM Reforms</a:t>
          </a:r>
        </a:p>
      </dgm:t>
    </dgm:pt>
    <dgm:pt modelId="{8F4D2269-3C88-4CE5-AD69-255FF4A2D0FF}" type="parTrans" cxnId="{6BB9AE4C-11FE-4D03-8EDA-38AEE40ABFC4}">
      <dgm:prSet/>
      <dgm:spPr/>
      <dgm:t>
        <a:bodyPr/>
        <a:lstStyle/>
        <a:p>
          <a:endParaRPr lang="en-US"/>
        </a:p>
      </dgm:t>
    </dgm:pt>
    <dgm:pt modelId="{877CFDED-DEE1-42A7-B125-9603A36B4FFC}" type="sibTrans" cxnId="{6BB9AE4C-11FE-4D03-8EDA-38AEE40ABFC4}">
      <dgm:prSet/>
      <dgm:spPr/>
      <dgm:t>
        <a:bodyPr/>
        <a:lstStyle/>
        <a:p>
          <a:endParaRPr lang="en-US"/>
        </a:p>
      </dgm:t>
    </dgm:pt>
    <dgm:pt modelId="{00B6F845-9533-412E-8909-4EDCCE4304C7}">
      <dgm:prSet phldrT="[Text]" custT="1"/>
      <dgm:spPr/>
      <dgm:t>
        <a:bodyPr/>
        <a:lstStyle/>
        <a:p>
          <a:r>
            <a:rPr lang="en-US" sz="1200" dirty="0"/>
            <a:t> In October 2023, Lancium and ERCOT presented on potential issues related to PTP DAM, and discussed potential reforms.</a:t>
          </a:r>
        </a:p>
      </dgm:t>
    </dgm:pt>
    <dgm:pt modelId="{73C01A7C-494A-420F-8D36-10A485444122}" type="parTrans" cxnId="{226684CA-73DE-4371-A6FC-7F3DFCB6C157}">
      <dgm:prSet/>
      <dgm:spPr/>
      <dgm:t>
        <a:bodyPr/>
        <a:lstStyle/>
        <a:p>
          <a:endParaRPr lang="en-US"/>
        </a:p>
      </dgm:t>
    </dgm:pt>
    <dgm:pt modelId="{3C8FF819-1971-4B42-9E54-37CC7A082D95}" type="sibTrans" cxnId="{226684CA-73DE-4371-A6FC-7F3DFCB6C157}">
      <dgm:prSet/>
      <dgm:spPr/>
      <dgm:t>
        <a:bodyPr/>
        <a:lstStyle/>
        <a:p>
          <a:endParaRPr lang="en-US"/>
        </a:p>
      </dgm:t>
    </dgm:pt>
    <dgm:pt modelId="{4C4D497A-1953-4448-ADD6-6DCBDC55CDF3}">
      <dgm:prSet phldrT="[Text]" custT="1"/>
      <dgm:spPr/>
      <dgm:t>
        <a:bodyPr/>
        <a:lstStyle/>
        <a:p>
          <a:r>
            <a:rPr lang="en-US" sz="1200" dirty="0"/>
            <a:t>In the February 2024 meeting, Lancium updated stakeholders that they are no longer are going to proceed with pushing for any changes as previously discussed.</a:t>
          </a:r>
        </a:p>
      </dgm:t>
    </dgm:pt>
    <dgm:pt modelId="{A3225DCD-159C-4220-B273-9B27183C5311}" type="parTrans" cxnId="{F86ABF45-D71D-4CEE-8258-CB7B31C444DD}">
      <dgm:prSet/>
      <dgm:spPr/>
      <dgm:t>
        <a:bodyPr/>
        <a:lstStyle/>
        <a:p>
          <a:endParaRPr lang="en-US"/>
        </a:p>
      </dgm:t>
    </dgm:pt>
    <dgm:pt modelId="{AEA765B6-A583-4523-8B86-BC66A1B366A8}" type="sibTrans" cxnId="{F86ABF45-D71D-4CEE-8258-CB7B31C444DD}">
      <dgm:prSet/>
      <dgm:spPr/>
      <dgm:t>
        <a:bodyPr/>
        <a:lstStyle/>
        <a:p>
          <a:endParaRPr lang="en-US"/>
        </a:p>
      </dgm:t>
    </dgm:pt>
    <dgm:pt modelId="{4C9E0677-69E9-4625-A334-12E361ED29CA}">
      <dgm:prSet phldrT="[Text]" custT="1"/>
      <dgm:spPr/>
      <dgm:t>
        <a:bodyPr/>
        <a:lstStyle/>
        <a:p>
          <a:r>
            <a:rPr lang="en-US" sz="1200" dirty="0"/>
            <a:t>ERCOT also confirmed in the meeting that they also will not proceed with any potential reforms or NPRR’s currently, but may revisit the issue in the future, as a result discussion regarding PTP in WMWG has been closed out. </a:t>
          </a:r>
        </a:p>
      </dgm:t>
    </dgm:pt>
    <dgm:pt modelId="{D7343753-2624-46F3-B957-7F1425C077FB}" type="parTrans" cxnId="{E3C0BAC0-08C6-473B-B163-CB34B5490EAA}">
      <dgm:prSet/>
      <dgm:spPr/>
      <dgm:t>
        <a:bodyPr/>
        <a:lstStyle/>
        <a:p>
          <a:endParaRPr lang="en-US"/>
        </a:p>
      </dgm:t>
    </dgm:pt>
    <dgm:pt modelId="{166E5194-9E94-4ED1-94E4-A430DCBB073C}" type="sibTrans" cxnId="{E3C0BAC0-08C6-473B-B163-CB34B5490EAA}">
      <dgm:prSet/>
      <dgm:spPr/>
      <dgm:t>
        <a:bodyPr/>
        <a:lstStyle/>
        <a:p>
          <a:endParaRPr lang="en-US"/>
        </a:p>
      </dgm:t>
    </dgm:pt>
    <dgm:pt modelId="{751C6A44-AB89-4AC6-8D76-53624F00BC82}">
      <dgm:prSet phldrT="[Text]" custT="1"/>
      <dgm:spPr/>
      <dgm:t>
        <a:bodyPr/>
        <a:lstStyle/>
        <a:p>
          <a:r>
            <a:rPr lang="en-US" sz="1200" dirty="0"/>
            <a:t>NPRR1162 Single Agent Designation for a QSE and its Sub-QSEs for Voice Communications over the ERCOT WAN.</a:t>
          </a:r>
        </a:p>
      </dgm:t>
    </dgm:pt>
    <dgm:pt modelId="{392B22B2-2CE5-4A44-8710-564DC14BC35A}" type="parTrans" cxnId="{C774B940-A6F9-4D67-BD6A-E544A3831636}">
      <dgm:prSet/>
      <dgm:spPr/>
      <dgm:t>
        <a:bodyPr/>
        <a:lstStyle/>
        <a:p>
          <a:endParaRPr lang="en-US"/>
        </a:p>
      </dgm:t>
    </dgm:pt>
    <dgm:pt modelId="{8A418151-FCFB-4C76-9DE9-AF0E48B76582}" type="sibTrans" cxnId="{C774B940-A6F9-4D67-BD6A-E544A3831636}">
      <dgm:prSet/>
      <dgm:spPr/>
      <dgm:t>
        <a:bodyPr/>
        <a:lstStyle/>
        <a:p>
          <a:endParaRPr lang="en-US"/>
        </a:p>
      </dgm:t>
    </dgm:pt>
    <dgm:pt modelId="{323BB6E2-CB15-4944-80D7-C8B0090F6561}">
      <dgm:prSet custT="1"/>
      <dgm:spPr/>
      <dgm:t>
        <a:bodyPr/>
        <a:lstStyle/>
        <a:p>
          <a:r>
            <a:rPr lang="en-US" sz="1200" dirty="0"/>
            <a:t>No substantive update was provided in the meeting, and should remained tabled.</a:t>
          </a:r>
        </a:p>
      </dgm:t>
    </dgm:pt>
    <dgm:pt modelId="{5A896342-FB3B-436E-81CE-EAAC6EE53D61}" type="parTrans" cxnId="{F08A1829-445E-4D57-ADD6-5C4B5D778FD2}">
      <dgm:prSet/>
      <dgm:spPr/>
      <dgm:t>
        <a:bodyPr/>
        <a:lstStyle/>
        <a:p>
          <a:endParaRPr lang="en-US"/>
        </a:p>
      </dgm:t>
    </dgm:pt>
    <dgm:pt modelId="{8FB64ED7-1CD9-4789-8C32-E307AE730D7C}" type="sibTrans" cxnId="{F08A1829-445E-4D57-ADD6-5C4B5D778FD2}">
      <dgm:prSet/>
      <dgm:spPr/>
      <dgm:t>
        <a:bodyPr/>
        <a:lstStyle/>
        <a:p>
          <a:endParaRPr lang="en-US"/>
        </a:p>
      </dgm:t>
    </dgm:pt>
    <dgm:pt modelId="{35886124-4577-485E-BCF8-D9D2D452E080}">
      <dgm:prSet custT="1"/>
      <dgm:spPr/>
      <dgm:t>
        <a:bodyPr/>
        <a:lstStyle/>
        <a:p>
          <a:r>
            <a:rPr lang="en-US" sz="1200" dirty="0"/>
            <a:t>This NPRR was filed in response to SCR825, and was kept as a potential alternative, as a result NPRR1162 was tabled in order to allow for SCR825 to proceed. </a:t>
          </a:r>
        </a:p>
      </dgm:t>
    </dgm:pt>
    <dgm:pt modelId="{B29858F2-B272-477A-80DD-E3DAFBDA17D6}" type="parTrans" cxnId="{CA4335E1-16F6-469F-B21C-DABB8CCFF9BD}">
      <dgm:prSet/>
      <dgm:spPr/>
      <dgm:t>
        <a:bodyPr/>
        <a:lstStyle/>
        <a:p>
          <a:endParaRPr lang="en-US"/>
        </a:p>
      </dgm:t>
    </dgm:pt>
    <dgm:pt modelId="{C00C1587-D079-448E-8976-1B17943AFC46}" type="sibTrans" cxnId="{CA4335E1-16F6-469F-B21C-DABB8CCFF9BD}">
      <dgm:prSet/>
      <dgm:spPr/>
      <dgm:t>
        <a:bodyPr/>
        <a:lstStyle/>
        <a:p>
          <a:endParaRPr lang="en-US"/>
        </a:p>
      </dgm:t>
    </dgm:pt>
    <dgm:pt modelId="{18FC873C-BE42-4BEB-9B53-F979EA841A00}">
      <dgm:prSet custT="1"/>
      <dgm:spPr/>
      <dgm:t>
        <a:bodyPr/>
        <a:lstStyle/>
        <a:p>
          <a:r>
            <a:rPr lang="en-US" sz="1200" dirty="0"/>
            <a:t>SCR825 is proceeding and on track to be approved. As a result, NPRR1162 will remained tabled until SCR825 is successfully approved, if at some point tit gets hung up or delayed then proceeding with this NPRR could be discussed as an alternative, in the future. </a:t>
          </a:r>
        </a:p>
      </dgm:t>
    </dgm:pt>
    <dgm:pt modelId="{019BFBA6-649A-4226-B099-F12D0F1353F7}" type="parTrans" cxnId="{5DF384BF-7568-4AE9-9FB8-2A5E91BCBEF3}">
      <dgm:prSet/>
      <dgm:spPr/>
      <dgm:t>
        <a:bodyPr/>
        <a:lstStyle/>
        <a:p>
          <a:endParaRPr lang="en-US"/>
        </a:p>
      </dgm:t>
    </dgm:pt>
    <dgm:pt modelId="{54C0DEAD-052D-4DCF-9AF4-6A0D1C2EB37E}" type="sibTrans" cxnId="{5DF384BF-7568-4AE9-9FB8-2A5E91BCBEF3}">
      <dgm:prSet/>
      <dgm:spPr/>
      <dgm:t>
        <a:bodyPr/>
        <a:lstStyle/>
        <a:p>
          <a:endParaRPr lang="en-US"/>
        </a:p>
      </dgm:t>
    </dgm:pt>
    <dgm:pt modelId="{5138CACA-1283-4DE3-A424-ED5B1C2D0DB3}">
      <dgm:prSet custT="1"/>
      <dgm:spPr/>
      <dgm:t>
        <a:bodyPr/>
        <a:lstStyle/>
        <a:p>
          <a:r>
            <a:rPr lang="en-US" sz="1200" dirty="0"/>
            <a:t>NPRR1206: Revisions to QSE Operations and Termination Requirements, and Elimination of Providing Certain Market Participant Principal Information</a:t>
          </a:r>
        </a:p>
      </dgm:t>
    </dgm:pt>
    <dgm:pt modelId="{14A4E5F3-6FE7-436A-B2C4-234F542A1C9B}" type="parTrans" cxnId="{117595C4-6165-4325-AA9C-8B2F2FB6BB18}">
      <dgm:prSet/>
      <dgm:spPr/>
      <dgm:t>
        <a:bodyPr/>
        <a:lstStyle/>
        <a:p>
          <a:endParaRPr lang="en-US"/>
        </a:p>
      </dgm:t>
    </dgm:pt>
    <dgm:pt modelId="{A63B5093-1577-4CAC-B7F7-E776BC7C78FC}" type="sibTrans" cxnId="{117595C4-6165-4325-AA9C-8B2F2FB6BB18}">
      <dgm:prSet/>
      <dgm:spPr/>
      <dgm:t>
        <a:bodyPr/>
        <a:lstStyle/>
        <a:p>
          <a:endParaRPr lang="en-US"/>
        </a:p>
      </dgm:t>
    </dgm:pt>
    <dgm:pt modelId="{3AF74248-72E7-4A8C-BA47-27752851AE82}">
      <dgm:prSet custT="1"/>
      <dgm:spPr/>
      <dgm:t>
        <a:bodyPr/>
        <a:lstStyle/>
        <a:p>
          <a:r>
            <a:rPr lang="en-US" sz="1200" dirty="0"/>
            <a:t>This NPRR was approved by TAC and the board in January/February 2024. In the proceeding, there were issues raised that there could potential broader issues that should be addressed by WMWG.</a:t>
          </a:r>
        </a:p>
      </dgm:t>
    </dgm:pt>
    <dgm:pt modelId="{51B02918-6CA1-4806-88CB-5B597E8B836B}" type="parTrans" cxnId="{3EE1F8E2-B50F-4DBF-891E-664FA2B82C26}">
      <dgm:prSet/>
      <dgm:spPr/>
      <dgm:t>
        <a:bodyPr/>
        <a:lstStyle/>
        <a:p>
          <a:endParaRPr lang="en-US"/>
        </a:p>
      </dgm:t>
    </dgm:pt>
    <dgm:pt modelId="{2A3D73EA-25A6-43AE-934B-02E6B7AAD680}" type="sibTrans" cxnId="{3EE1F8E2-B50F-4DBF-891E-664FA2B82C26}">
      <dgm:prSet/>
      <dgm:spPr/>
      <dgm:t>
        <a:bodyPr/>
        <a:lstStyle/>
        <a:p>
          <a:endParaRPr lang="en-US"/>
        </a:p>
      </dgm:t>
    </dgm:pt>
    <dgm:pt modelId="{92DBD4CC-B16D-4EBB-9325-D4B529A5AEFD}">
      <dgm:prSet custT="1"/>
      <dgm:spPr/>
      <dgm:t>
        <a:bodyPr/>
        <a:lstStyle/>
        <a:p>
          <a:r>
            <a:rPr lang="en-US" sz="1200" dirty="0"/>
            <a:t>In the meeting, the agenda items (NPRR) was struck from the agenda given that it was </a:t>
          </a:r>
          <a:r>
            <a:rPr lang="en-US" sz="1200" dirty="0" err="1"/>
            <a:t>apporvd</a:t>
          </a:r>
          <a:r>
            <a:rPr lang="en-US" sz="1200" dirty="0"/>
            <a:t> by TAC and the board, stakeholder believed there were not direct issues that WMWG needed to address, as a result, the agenda item was not discussed. </a:t>
          </a:r>
        </a:p>
      </dgm:t>
    </dgm:pt>
    <dgm:pt modelId="{A4F2BD99-BAD9-4332-AA21-15ED6E1D4289}" type="parTrans" cxnId="{8763DB21-781D-4BEE-B3D9-B141EE367188}">
      <dgm:prSet/>
      <dgm:spPr/>
      <dgm:t>
        <a:bodyPr/>
        <a:lstStyle/>
        <a:p>
          <a:endParaRPr lang="en-US"/>
        </a:p>
      </dgm:t>
    </dgm:pt>
    <dgm:pt modelId="{3101205E-929D-469E-963E-C9345B85BAD6}" type="sibTrans" cxnId="{8763DB21-781D-4BEE-B3D9-B141EE367188}">
      <dgm:prSet/>
      <dgm:spPr/>
      <dgm:t>
        <a:bodyPr/>
        <a:lstStyle/>
        <a:p>
          <a:endParaRPr lang="en-US"/>
        </a:p>
      </dgm:t>
    </dgm:pt>
    <dgm:pt modelId="{39B837F5-4E1D-42AE-A961-EDE894400DB5}">
      <dgm:prSet custT="1"/>
      <dgm:spPr/>
      <dgm:t>
        <a:bodyPr/>
        <a:lstStyle/>
        <a:p>
          <a:r>
            <a:rPr lang="en-US" sz="1200" dirty="0"/>
            <a:t>WMWG Monthly Report Posting Process</a:t>
          </a:r>
        </a:p>
      </dgm:t>
    </dgm:pt>
    <dgm:pt modelId="{CE39362D-682A-4996-B07B-78677368A587}" type="parTrans" cxnId="{EC516D87-8376-45E8-BFFE-9712854AE53B}">
      <dgm:prSet/>
      <dgm:spPr/>
      <dgm:t>
        <a:bodyPr/>
        <a:lstStyle/>
        <a:p>
          <a:endParaRPr lang="en-US"/>
        </a:p>
      </dgm:t>
    </dgm:pt>
    <dgm:pt modelId="{1ACC49E1-5D23-4758-A36E-6B6AE1672BB1}" type="sibTrans" cxnId="{EC516D87-8376-45E8-BFFE-9712854AE53B}">
      <dgm:prSet/>
      <dgm:spPr/>
      <dgm:t>
        <a:bodyPr/>
        <a:lstStyle/>
        <a:p>
          <a:endParaRPr lang="en-US"/>
        </a:p>
      </dgm:t>
    </dgm:pt>
    <dgm:pt modelId="{AC51D257-117F-4928-8567-D503940EF91B}">
      <dgm:prSet custT="1"/>
      <dgm:spPr/>
      <dgm:t>
        <a:bodyPr/>
        <a:lstStyle/>
        <a:p>
          <a:r>
            <a:rPr lang="en-US" sz="1200" dirty="0"/>
            <a:t>WMWG updated stakeholders </a:t>
          </a:r>
          <a:r>
            <a:rPr lang="en-US" sz="1200" dirty="0" err="1"/>
            <a:t>regading</a:t>
          </a:r>
          <a:r>
            <a:rPr lang="en-US" sz="1200" dirty="0"/>
            <a:t> the monthly reports, posting process and timing. The update and discussion was done in order to  address concerns and clarity regarding when and where certain monthly reports are being posted..</a:t>
          </a:r>
        </a:p>
      </dgm:t>
    </dgm:pt>
    <dgm:pt modelId="{0B7FFEED-8386-4B9D-B6EC-9918C9E1DE62}" type="parTrans" cxnId="{B08F36EE-4152-4489-A9E1-C03CC676CAB9}">
      <dgm:prSet/>
      <dgm:spPr/>
      <dgm:t>
        <a:bodyPr/>
        <a:lstStyle/>
        <a:p>
          <a:endParaRPr lang="en-US"/>
        </a:p>
      </dgm:t>
    </dgm:pt>
    <dgm:pt modelId="{1BE82541-3903-4248-B833-0649ED4BEB99}" type="sibTrans" cxnId="{B08F36EE-4152-4489-A9E1-C03CC676CAB9}">
      <dgm:prSet/>
      <dgm:spPr/>
      <dgm:t>
        <a:bodyPr/>
        <a:lstStyle/>
        <a:p>
          <a:endParaRPr lang="en-US"/>
        </a:p>
      </dgm:t>
    </dgm:pt>
    <dgm:pt modelId="{386F5E4A-B44D-46BA-90EF-D819B4BBAC97}">
      <dgm:prSet custT="1"/>
      <dgm:spPr/>
      <dgm:t>
        <a:bodyPr/>
        <a:lstStyle/>
        <a:p>
          <a:r>
            <a:rPr lang="en-US" sz="1200" dirty="0"/>
            <a:t>Leadership Update</a:t>
          </a:r>
        </a:p>
      </dgm:t>
    </dgm:pt>
    <dgm:pt modelId="{CD1E19D4-365B-4CB1-8118-4FEBC3CB2745}" type="parTrans" cxnId="{0B022F81-2B72-431E-9FA7-623CBB62656A}">
      <dgm:prSet/>
      <dgm:spPr/>
      <dgm:t>
        <a:bodyPr/>
        <a:lstStyle/>
        <a:p>
          <a:endParaRPr lang="en-US"/>
        </a:p>
      </dgm:t>
    </dgm:pt>
    <dgm:pt modelId="{A3A7E880-9922-4A82-982F-4C8639C13B1C}" type="sibTrans" cxnId="{0B022F81-2B72-431E-9FA7-623CBB62656A}">
      <dgm:prSet/>
      <dgm:spPr/>
      <dgm:t>
        <a:bodyPr/>
        <a:lstStyle/>
        <a:p>
          <a:endParaRPr lang="en-US"/>
        </a:p>
      </dgm:t>
    </dgm:pt>
    <dgm:pt modelId="{5BD19093-61EF-4F5A-B1CB-116FE3E54817}">
      <dgm:prSet custT="1"/>
      <dgm:spPr/>
      <dgm:t>
        <a:bodyPr/>
        <a:lstStyle/>
        <a:p>
          <a:r>
            <a:rPr lang="en-US" sz="1200" dirty="0"/>
            <a:t>Andrew Reimers from Lancium has volunteered to serve as Co-Chair of WMWG.</a:t>
          </a:r>
        </a:p>
      </dgm:t>
    </dgm:pt>
    <dgm:pt modelId="{D96383F2-33B7-4095-A123-E0E914428C71}" type="parTrans" cxnId="{34AB6CD7-BC7A-4DA2-B216-B6C33931D292}">
      <dgm:prSet/>
      <dgm:spPr/>
      <dgm:t>
        <a:bodyPr/>
        <a:lstStyle/>
        <a:p>
          <a:endParaRPr lang="en-US"/>
        </a:p>
      </dgm:t>
    </dgm:pt>
    <dgm:pt modelId="{1660616B-F41A-4F8F-BA1D-23011BAF29D7}" type="sibTrans" cxnId="{34AB6CD7-BC7A-4DA2-B216-B6C33931D292}">
      <dgm:prSet/>
      <dgm:spPr/>
      <dgm:t>
        <a:bodyPr/>
        <a:lstStyle/>
        <a:p>
          <a:endParaRPr lang="en-US"/>
        </a:p>
      </dgm:t>
    </dgm:pt>
    <dgm:pt modelId="{06DABA74-B169-4A9C-92B6-87BC20B5F4D9}" type="pres">
      <dgm:prSet presAssocID="{E6EAA379-9CD6-4AD4-A0BE-0ED43BFECCF2}" presName="linear" presStyleCnt="0">
        <dgm:presLayoutVars>
          <dgm:dir/>
          <dgm:animLvl val="lvl"/>
          <dgm:resizeHandles val="exact"/>
        </dgm:presLayoutVars>
      </dgm:prSet>
      <dgm:spPr/>
    </dgm:pt>
    <dgm:pt modelId="{B1794EC4-F359-40BA-8463-DF26C091C887}" type="pres">
      <dgm:prSet presAssocID="{E7F133F9-7325-4216-A09A-F0B510C643C0}" presName="parentLin" presStyleCnt="0"/>
      <dgm:spPr/>
    </dgm:pt>
    <dgm:pt modelId="{F3220338-6483-4067-B162-90179444C927}" type="pres">
      <dgm:prSet presAssocID="{E7F133F9-7325-4216-A09A-F0B510C643C0}" presName="parentLeftMargin" presStyleLbl="node1" presStyleIdx="0" presStyleCnt="5"/>
      <dgm:spPr/>
    </dgm:pt>
    <dgm:pt modelId="{3B531318-D778-4C7E-AA43-483043D5EBCA}" type="pres">
      <dgm:prSet presAssocID="{E7F133F9-7325-4216-A09A-F0B510C643C0}" presName="parentText" presStyleLbl="node1" presStyleIdx="0" presStyleCnt="5">
        <dgm:presLayoutVars>
          <dgm:chMax val="0"/>
          <dgm:bulletEnabled val="1"/>
        </dgm:presLayoutVars>
      </dgm:prSet>
      <dgm:spPr/>
    </dgm:pt>
    <dgm:pt modelId="{12FC79E8-20EB-48C6-BAC8-2A5058F86E7E}" type="pres">
      <dgm:prSet presAssocID="{E7F133F9-7325-4216-A09A-F0B510C643C0}" presName="negativeSpace" presStyleCnt="0"/>
      <dgm:spPr/>
    </dgm:pt>
    <dgm:pt modelId="{F61664DE-4C5F-4640-9499-44DC00B183EC}" type="pres">
      <dgm:prSet presAssocID="{E7F133F9-7325-4216-A09A-F0B510C643C0}" presName="childText" presStyleLbl="conFgAcc1" presStyleIdx="0" presStyleCnt="5">
        <dgm:presLayoutVars>
          <dgm:bulletEnabled val="1"/>
        </dgm:presLayoutVars>
      </dgm:prSet>
      <dgm:spPr/>
    </dgm:pt>
    <dgm:pt modelId="{40E31B1D-D49E-47DF-93D7-082A65D85DAB}" type="pres">
      <dgm:prSet presAssocID="{877CFDED-DEE1-42A7-B125-9603A36B4FFC}" presName="spaceBetweenRectangles" presStyleCnt="0"/>
      <dgm:spPr/>
    </dgm:pt>
    <dgm:pt modelId="{2B573824-ED8E-4133-87CA-C7F366844C53}" type="pres">
      <dgm:prSet presAssocID="{751C6A44-AB89-4AC6-8D76-53624F00BC82}" presName="parentLin" presStyleCnt="0"/>
      <dgm:spPr/>
    </dgm:pt>
    <dgm:pt modelId="{00730273-F2D6-4614-93EB-7B8FE0FF572D}" type="pres">
      <dgm:prSet presAssocID="{751C6A44-AB89-4AC6-8D76-53624F00BC82}" presName="parentLeftMargin" presStyleLbl="node1" presStyleIdx="0" presStyleCnt="5"/>
      <dgm:spPr/>
    </dgm:pt>
    <dgm:pt modelId="{7D2D60E4-E077-43EB-A96E-732203338250}" type="pres">
      <dgm:prSet presAssocID="{751C6A44-AB89-4AC6-8D76-53624F00BC82}" presName="parentText" presStyleLbl="node1" presStyleIdx="1" presStyleCnt="5">
        <dgm:presLayoutVars>
          <dgm:chMax val="0"/>
          <dgm:bulletEnabled val="1"/>
        </dgm:presLayoutVars>
      </dgm:prSet>
      <dgm:spPr/>
    </dgm:pt>
    <dgm:pt modelId="{69E47584-ACEB-4D8D-B908-2EF64DE32513}" type="pres">
      <dgm:prSet presAssocID="{751C6A44-AB89-4AC6-8D76-53624F00BC82}" presName="negativeSpace" presStyleCnt="0"/>
      <dgm:spPr/>
    </dgm:pt>
    <dgm:pt modelId="{BEE2CF91-E40D-44F3-BBC0-946FD286A871}" type="pres">
      <dgm:prSet presAssocID="{751C6A44-AB89-4AC6-8D76-53624F00BC82}" presName="childText" presStyleLbl="conFgAcc1" presStyleIdx="1" presStyleCnt="5">
        <dgm:presLayoutVars>
          <dgm:bulletEnabled val="1"/>
        </dgm:presLayoutVars>
      </dgm:prSet>
      <dgm:spPr/>
    </dgm:pt>
    <dgm:pt modelId="{B3CE8AFC-30D9-4F71-A7B5-6C5B6316B337}" type="pres">
      <dgm:prSet presAssocID="{8A418151-FCFB-4C76-9DE9-AF0E48B76582}" presName="spaceBetweenRectangles" presStyleCnt="0"/>
      <dgm:spPr/>
    </dgm:pt>
    <dgm:pt modelId="{69F25CF6-E729-4484-9871-9FC468015720}" type="pres">
      <dgm:prSet presAssocID="{5138CACA-1283-4DE3-A424-ED5B1C2D0DB3}" presName="parentLin" presStyleCnt="0"/>
      <dgm:spPr/>
    </dgm:pt>
    <dgm:pt modelId="{3F54A036-2F64-4D80-BF95-6899E245D467}" type="pres">
      <dgm:prSet presAssocID="{5138CACA-1283-4DE3-A424-ED5B1C2D0DB3}" presName="parentLeftMargin" presStyleLbl="node1" presStyleIdx="1" presStyleCnt="5"/>
      <dgm:spPr/>
    </dgm:pt>
    <dgm:pt modelId="{D930CF21-E891-46DA-9777-914CFF5B2172}" type="pres">
      <dgm:prSet presAssocID="{5138CACA-1283-4DE3-A424-ED5B1C2D0DB3}" presName="parentText" presStyleLbl="node1" presStyleIdx="2" presStyleCnt="5">
        <dgm:presLayoutVars>
          <dgm:chMax val="0"/>
          <dgm:bulletEnabled val="1"/>
        </dgm:presLayoutVars>
      </dgm:prSet>
      <dgm:spPr/>
    </dgm:pt>
    <dgm:pt modelId="{5F47AB31-5611-42B9-963E-0763D73E6F66}" type="pres">
      <dgm:prSet presAssocID="{5138CACA-1283-4DE3-A424-ED5B1C2D0DB3}" presName="negativeSpace" presStyleCnt="0"/>
      <dgm:spPr/>
    </dgm:pt>
    <dgm:pt modelId="{890CDAC7-1B61-40C4-A8C6-DD92998663D9}" type="pres">
      <dgm:prSet presAssocID="{5138CACA-1283-4DE3-A424-ED5B1C2D0DB3}" presName="childText" presStyleLbl="conFgAcc1" presStyleIdx="2" presStyleCnt="5">
        <dgm:presLayoutVars>
          <dgm:bulletEnabled val="1"/>
        </dgm:presLayoutVars>
      </dgm:prSet>
      <dgm:spPr/>
    </dgm:pt>
    <dgm:pt modelId="{44DC0643-F27B-4455-BE9D-8FDA4D28B605}" type="pres">
      <dgm:prSet presAssocID="{A63B5093-1577-4CAC-B7F7-E776BC7C78FC}" presName="spaceBetweenRectangles" presStyleCnt="0"/>
      <dgm:spPr/>
    </dgm:pt>
    <dgm:pt modelId="{DAAFD46C-2A5C-4F4D-8939-AD4923C7793A}" type="pres">
      <dgm:prSet presAssocID="{39B837F5-4E1D-42AE-A961-EDE894400DB5}" presName="parentLin" presStyleCnt="0"/>
      <dgm:spPr/>
    </dgm:pt>
    <dgm:pt modelId="{BADF5320-9194-49E7-9F66-3059C5FFA1B7}" type="pres">
      <dgm:prSet presAssocID="{39B837F5-4E1D-42AE-A961-EDE894400DB5}" presName="parentLeftMargin" presStyleLbl="node1" presStyleIdx="2" presStyleCnt="5"/>
      <dgm:spPr/>
    </dgm:pt>
    <dgm:pt modelId="{7FE11B3A-9DFA-4B3D-822C-1B86661AF861}" type="pres">
      <dgm:prSet presAssocID="{39B837F5-4E1D-42AE-A961-EDE894400DB5}" presName="parentText" presStyleLbl="node1" presStyleIdx="3" presStyleCnt="5">
        <dgm:presLayoutVars>
          <dgm:chMax val="0"/>
          <dgm:bulletEnabled val="1"/>
        </dgm:presLayoutVars>
      </dgm:prSet>
      <dgm:spPr/>
    </dgm:pt>
    <dgm:pt modelId="{ED18677E-3A31-4503-BAF9-0D64D86199BC}" type="pres">
      <dgm:prSet presAssocID="{39B837F5-4E1D-42AE-A961-EDE894400DB5}" presName="negativeSpace" presStyleCnt="0"/>
      <dgm:spPr/>
    </dgm:pt>
    <dgm:pt modelId="{B75687CB-E3C0-4808-9250-EB969E90A742}" type="pres">
      <dgm:prSet presAssocID="{39B837F5-4E1D-42AE-A961-EDE894400DB5}" presName="childText" presStyleLbl="conFgAcc1" presStyleIdx="3" presStyleCnt="5">
        <dgm:presLayoutVars>
          <dgm:bulletEnabled val="1"/>
        </dgm:presLayoutVars>
      </dgm:prSet>
      <dgm:spPr/>
    </dgm:pt>
    <dgm:pt modelId="{8865A6A8-C1E0-49C4-88B6-7EC1638880A6}" type="pres">
      <dgm:prSet presAssocID="{1ACC49E1-5D23-4758-A36E-6B6AE1672BB1}" presName="spaceBetweenRectangles" presStyleCnt="0"/>
      <dgm:spPr/>
    </dgm:pt>
    <dgm:pt modelId="{9795E455-D3CF-4A38-A5C1-3B8DE51E9707}" type="pres">
      <dgm:prSet presAssocID="{386F5E4A-B44D-46BA-90EF-D819B4BBAC97}" presName="parentLin" presStyleCnt="0"/>
      <dgm:spPr/>
    </dgm:pt>
    <dgm:pt modelId="{1016D5E6-F72C-4CC2-B6AA-E71A122B9938}" type="pres">
      <dgm:prSet presAssocID="{386F5E4A-B44D-46BA-90EF-D819B4BBAC97}" presName="parentLeftMargin" presStyleLbl="node1" presStyleIdx="3" presStyleCnt="5"/>
      <dgm:spPr/>
    </dgm:pt>
    <dgm:pt modelId="{990EEA0D-3B91-4463-8599-AB6DB5A1DF59}" type="pres">
      <dgm:prSet presAssocID="{386F5E4A-B44D-46BA-90EF-D819B4BBAC97}" presName="parentText" presStyleLbl="node1" presStyleIdx="4" presStyleCnt="5">
        <dgm:presLayoutVars>
          <dgm:chMax val="0"/>
          <dgm:bulletEnabled val="1"/>
        </dgm:presLayoutVars>
      </dgm:prSet>
      <dgm:spPr/>
    </dgm:pt>
    <dgm:pt modelId="{8C3A11A4-72C2-49B7-81C2-FEA865BAA661}" type="pres">
      <dgm:prSet presAssocID="{386F5E4A-B44D-46BA-90EF-D819B4BBAC97}" presName="negativeSpace" presStyleCnt="0"/>
      <dgm:spPr/>
    </dgm:pt>
    <dgm:pt modelId="{D6C46722-BBCA-4D1D-90CA-D748020FA68B}" type="pres">
      <dgm:prSet presAssocID="{386F5E4A-B44D-46BA-90EF-D819B4BBAC97}" presName="childText" presStyleLbl="conFgAcc1" presStyleIdx="4" presStyleCnt="5">
        <dgm:presLayoutVars>
          <dgm:bulletEnabled val="1"/>
        </dgm:presLayoutVars>
      </dgm:prSet>
      <dgm:spPr/>
    </dgm:pt>
  </dgm:ptLst>
  <dgm:cxnLst>
    <dgm:cxn modelId="{41336113-DEF8-4E92-BDD4-BB521B96B5A2}" type="presOf" srcId="{5138CACA-1283-4DE3-A424-ED5B1C2D0DB3}" destId="{3F54A036-2F64-4D80-BF95-6899E245D467}" srcOrd="0" destOrd="0" presId="urn:microsoft.com/office/officeart/2005/8/layout/list1"/>
    <dgm:cxn modelId="{7A58491D-EC47-42F0-8A51-734E50DDFD11}" type="presOf" srcId="{4C9E0677-69E9-4625-A334-12E361ED29CA}" destId="{F61664DE-4C5F-4640-9499-44DC00B183EC}" srcOrd="0" destOrd="2" presId="urn:microsoft.com/office/officeart/2005/8/layout/list1"/>
    <dgm:cxn modelId="{8763DB21-781D-4BEE-B3D9-B141EE367188}" srcId="{5138CACA-1283-4DE3-A424-ED5B1C2D0DB3}" destId="{92DBD4CC-B16D-4EBB-9325-D4B529A5AEFD}" srcOrd="1" destOrd="0" parTransId="{A4F2BD99-BAD9-4332-AA21-15ED6E1D4289}" sibTransId="{3101205E-929D-469E-963E-C9345B85BAD6}"/>
    <dgm:cxn modelId="{274E8F23-E55C-4158-8DA8-CB34DA07BC01}" type="presOf" srcId="{AC51D257-117F-4928-8567-D503940EF91B}" destId="{B75687CB-E3C0-4808-9250-EB969E90A742}" srcOrd="0" destOrd="0" presId="urn:microsoft.com/office/officeart/2005/8/layout/list1"/>
    <dgm:cxn modelId="{F08A1829-445E-4D57-ADD6-5C4B5D778FD2}" srcId="{751C6A44-AB89-4AC6-8D76-53624F00BC82}" destId="{323BB6E2-CB15-4944-80D7-C8B0090F6561}" srcOrd="0" destOrd="0" parTransId="{5A896342-FB3B-436E-81CE-EAAC6EE53D61}" sibTransId="{8FB64ED7-1CD9-4789-8C32-E307AE730D7C}"/>
    <dgm:cxn modelId="{E4435E35-A78A-47E8-A70B-D4FC89987A9D}" type="presOf" srcId="{751C6A44-AB89-4AC6-8D76-53624F00BC82}" destId="{7D2D60E4-E077-43EB-A96E-732203338250}" srcOrd="1" destOrd="0" presId="urn:microsoft.com/office/officeart/2005/8/layout/list1"/>
    <dgm:cxn modelId="{C774B940-A6F9-4D67-BD6A-E544A3831636}" srcId="{E6EAA379-9CD6-4AD4-A0BE-0ED43BFECCF2}" destId="{751C6A44-AB89-4AC6-8D76-53624F00BC82}" srcOrd="1" destOrd="0" parTransId="{392B22B2-2CE5-4A44-8710-564DC14BC35A}" sibTransId="{8A418151-FCFB-4C76-9DE9-AF0E48B76582}"/>
    <dgm:cxn modelId="{F86ABF45-D71D-4CEE-8258-CB7B31C444DD}" srcId="{E7F133F9-7325-4216-A09A-F0B510C643C0}" destId="{4C4D497A-1953-4448-ADD6-6DCBDC55CDF3}" srcOrd="1" destOrd="0" parTransId="{A3225DCD-159C-4220-B273-9B27183C5311}" sibTransId="{AEA765B6-A583-4523-8B86-BC66A1B366A8}"/>
    <dgm:cxn modelId="{2BA89068-ECEB-4ED4-B62E-C3F4591C7105}" type="presOf" srcId="{751C6A44-AB89-4AC6-8D76-53624F00BC82}" destId="{00730273-F2D6-4614-93EB-7B8FE0FF572D}" srcOrd="0" destOrd="0" presId="urn:microsoft.com/office/officeart/2005/8/layout/list1"/>
    <dgm:cxn modelId="{6AEF524A-E4D4-411A-83C8-0D74ED5E99CC}" type="presOf" srcId="{5BD19093-61EF-4F5A-B1CB-116FE3E54817}" destId="{D6C46722-BBCA-4D1D-90CA-D748020FA68B}" srcOrd="0" destOrd="0" presId="urn:microsoft.com/office/officeart/2005/8/layout/list1"/>
    <dgm:cxn modelId="{6BB9AE4C-11FE-4D03-8EDA-38AEE40ABFC4}" srcId="{E6EAA379-9CD6-4AD4-A0BE-0ED43BFECCF2}" destId="{E7F133F9-7325-4216-A09A-F0B510C643C0}" srcOrd="0" destOrd="0" parTransId="{8F4D2269-3C88-4CE5-AD69-255FF4A2D0FF}" sibTransId="{877CFDED-DEE1-42A7-B125-9603A36B4FFC}"/>
    <dgm:cxn modelId="{62104F74-6E12-4EC8-B24C-4DBEC9C9318D}" type="presOf" srcId="{E7F133F9-7325-4216-A09A-F0B510C643C0}" destId="{F3220338-6483-4067-B162-90179444C927}" srcOrd="0" destOrd="0" presId="urn:microsoft.com/office/officeart/2005/8/layout/list1"/>
    <dgm:cxn modelId="{722C1E55-164B-4311-ABD2-F4B53A19A0CF}" type="presOf" srcId="{39B837F5-4E1D-42AE-A961-EDE894400DB5}" destId="{BADF5320-9194-49E7-9F66-3059C5FFA1B7}" srcOrd="0" destOrd="0" presId="urn:microsoft.com/office/officeart/2005/8/layout/list1"/>
    <dgm:cxn modelId="{32F2747A-B324-4349-B1EC-F317B8A06812}" type="presOf" srcId="{4C4D497A-1953-4448-ADD6-6DCBDC55CDF3}" destId="{F61664DE-4C5F-4640-9499-44DC00B183EC}" srcOrd="0" destOrd="1" presId="urn:microsoft.com/office/officeart/2005/8/layout/list1"/>
    <dgm:cxn modelId="{C296637F-5BE6-49F7-9BB1-35E7DDB5940E}" type="presOf" srcId="{35886124-4577-485E-BCF8-D9D2D452E080}" destId="{BEE2CF91-E40D-44F3-BBC0-946FD286A871}" srcOrd="0" destOrd="1" presId="urn:microsoft.com/office/officeart/2005/8/layout/list1"/>
    <dgm:cxn modelId="{0B022F81-2B72-431E-9FA7-623CBB62656A}" srcId="{E6EAA379-9CD6-4AD4-A0BE-0ED43BFECCF2}" destId="{386F5E4A-B44D-46BA-90EF-D819B4BBAC97}" srcOrd="4" destOrd="0" parTransId="{CD1E19D4-365B-4CB1-8118-4FEBC3CB2745}" sibTransId="{A3A7E880-9922-4A82-982F-4C8639C13B1C}"/>
    <dgm:cxn modelId="{3058B381-5088-403C-A515-685815D30F78}" type="presOf" srcId="{E6EAA379-9CD6-4AD4-A0BE-0ED43BFECCF2}" destId="{06DABA74-B169-4A9C-92B6-87BC20B5F4D9}" srcOrd="0" destOrd="0" presId="urn:microsoft.com/office/officeart/2005/8/layout/list1"/>
    <dgm:cxn modelId="{EC516D87-8376-45E8-BFFE-9712854AE53B}" srcId="{E6EAA379-9CD6-4AD4-A0BE-0ED43BFECCF2}" destId="{39B837F5-4E1D-42AE-A961-EDE894400DB5}" srcOrd="3" destOrd="0" parTransId="{CE39362D-682A-4996-B07B-78677368A587}" sibTransId="{1ACC49E1-5D23-4758-A36E-6B6AE1672BB1}"/>
    <dgm:cxn modelId="{CDA66C91-D9A8-4965-AF77-4B0C2E1DE3F6}" type="presOf" srcId="{00B6F845-9533-412E-8909-4EDCCE4304C7}" destId="{F61664DE-4C5F-4640-9499-44DC00B183EC}" srcOrd="0" destOrd="0" presId="urn:microsoft.com/office/officeart/2005/8/layout/list1"/>
    <dgm:cxn modelId="{1E1E4798-76F2-4B70-9F33-894EAB2516A2}" type="presOf" srcId="{323BB6E2-CB15-4944-80D7-C8B0090F6561}" destId="{BEE2CF91-E40D-44F3-BBC0-946FD286A871}" srcOrd="0" destOrd="0" presId="urn:microsoft.com/office/officeart/2005/8/layout/list1"/>
    <dgm:cxn modelId="{FD5F359B-7EDD-4BAC-9FE6-BB141687D24D}" type="presOf" srcId="{386F5E4A-B44D-46BA-90EF-D819B4BBAC97}" destId="{1016D5E6-F72C-4CC2-B6AA-E71A122B9938}" srcOrd="0" destOrd="0" presId="urn:microsoft.com/office/officeart/2005/8/layout/list1"/>
    <dgm:cxn modelId="{EC7958A9-ED37-40E0-A955-093322AEDDB7}" type="presOf" srcId="{5138CACA-1283-4DE3-A424-ED5B1C2D0DB3}" destId="{D930CF21-E891-46DA-9777-914CFF5B2172}" srcOrd="1" destOrd="0" presId="urn:microsoft.com/office/officeart/2005/8/layout/list1"/>
    <dgm:cxn modelId="{5DF384BF-7568-4AE9-9FB8-2A5E91BCBEF3}" srcId="{751C6A44-AB89-4AC6-8D76-53624F00BC82}" destId="{18FC873C-BE42-4BEB-9B53-F979EA841A00}" srcOrd="2" destOrd="0" parTransId="{019BFBA6-649A-4226-B099-F12D0F1353F7}" sibTransId="{54C0DEAD-052D-4DCF-9AF4-6A0D1C2EB37E}"/>
    <dgm:cxn modelId="{E3C0BAC0-08C6-473B-B163-CB34B5490EAA}" srcId="{E7F133F9-7325-4216-A09A-F0B510C643C0}" destId="{4C9E0677-69E9-4625-A334-12E361ED29CA}" srcOrd="2" destOrd="0" parTransId="{D7343753-2624-46F3-B957-7F1425C077FB}" sibTransId="{166E5194-9E94-4ED1-94E4-A430DCBB073C}"/>
    <dgm:cxn modelId="{B104E5C1-CF62-40E6-AC32-DF7FB0AEE871}" type="presOf" srcId="{39B837F5-4E1D-42AE-A961-EDE894400DB5}" destId="{7FE11B3A-9DFA-4B3D-822C-1B86661AF861}" srcOrd="1" destOrd="0" presId="urn:microsoft.com/office/officeart/2005/8/layout/list1"/>
    <dgm:cxn modelId="{117595C4-6165-4325-AA9C-8B2F2FB6BB18}" srcId="{E6EAA379-9CD6-4AD4-A0BE-0ED43BFECCF2}" destId="{5138CACA-1283-4DE3-A424-ED5B1C2D0DB3}" srcOrd="2" destOrd="0" parTransId="{14A4E5F3-6FE7-436A-B2C4-234F542A1C9B}" sibTransId="{A63B5093-1577-4CAC-B7F7-E776BC7C78FC}"/>
    <dgm:cxn modelId="{226684CA-73DE-4371-A6FC-7F3DFCB6C157}" srcId="{E7F133F9-7325-4216-A09A-F0B510C643C0}" destId="{00B6F845-9533-412E-8909-4EDCCE4304C7}" srcOrd="0" destOrd="0" parTransId="{73C01A7C-494A-420F-8D36-10A485444122}" sibTransId="{3C8FF819-1971-4B42-9E54-37CC7A082D95}"/>
    <dgm:cxn modelId="{3CB731D2-3183-4229-B355-1BFA7CEC6E49}" type="presOf" srcId="{386F5E4A-B44D-46BA-90EF-D819B4BBAC97}" destId="{990EEA0D-3B91-4463-8599-AB6DB5A1DF59}" srcOrd="1" destOrd="0" presId="urn:microsoft.com/office/officeart/2005/8/layout/list1"/>
    <dgm:cxn modelId="{34AB6CD7-BC7A-4DA2-B216-B6C33931D292}" srcId="{386F5E4A-B44D-46BA-90EF-D819B4BBAC97}" destId="{5BD19093-61EF-4F5A-B1CB-116FE3E54817}" srcOrd="0" destOrd="0" parTransId="{D96383F2-33B7-4095-A123-E0E914428C71}" sibTransId="{1660616B-F41A-4F8F-BA1D-23011BAF29D7}"/>
    <dgm:cxn modelId="{BBCD96D7-1B61-47A9-9D77-38273FB18498}" type="presOf" srcId="{92DBD4CC-B16D-4EBB-9325-D4B529A5AEFD}" destId="{890CDAC7-1B61-40C4-A8C6-DD92998663D9}" srcOrd="0" destOrd="1" presId="urn:microsoft.com/office/officeart/2005/8/layout/list1"/>
    <dgm:cxn modelId="{CA4335E1-16F6-469F-B21C-DABB8CCFF9BD}" srcId="{751C6A44-AB89-4AC6-8D76-53624F00BC82}" destId="{35886124-4577-485E-BCF8-D9D2D452E080}" srcOrd="1" destOrd="0" parTransId="{B29858F2-B272-477A-80DD-E3DAFBDA17D6}" sibTransId="{C00C1587-D079-448E-8976-1B17943AFC46}"/>
    <dgm:cxn modelId="{90E66DE2-E719-43E3-A46E-C814DB42B317}" type="presOf" srcId="{3AF74248-72E7-4A8C-BA47-27752851AE82}" destId="{890CDAC7-1B61-40C4-A8C6-DD92998663D9}" srcOrd="0" destOrd="0" presId="urn:microsoft.com/office/officeart/2005/8/layout/list1"/>
    <dgm:cxn modelId="{3EE1F8E2-B50F-4DBF-891E-664FA2B82C26}" srcId="{5138CACA-1283-4DE3-A424-ED5B1C2D0DB3}" destId="{3AF74248-72E7-4A8C-BA47-27752851AE82}" srcOrd="0" destOrd="0" parTransId="{51B02918-6CA1-4806-88CB-5B597E8B836B}" sibTransId="{2A3D73EA-25A6-43AE-934B-02E6B7AAD680}"/>
    <dgm:cxn modelId="{B08F36EE-4152-4489-A9E1-C03CC676CAB9}" srcId="{39B837F5-4E1D-42AE-A961-EDE894400DB5}" destId="{AC51D257-117F-4928-8567-D503940EF91B}" srcOrd="0" destOrd="0" parTransId="{0B7FFEED-8386-4B9D-B6EC-9918C9E1DE62}" sibTransId="{1BE82541-3903-4248-B833-0649ED4BEB99}"/>
    <dgm:cxn modelId="{520A12F6-B459-4A86-A967-8537996F9D5B}" type="presOf" srcId="{E7F133F9-7325-4216-A09A-F0B510C643C0}" destId="{3B531318-D778-4C7E-AA43-483043D5EBCA}" srcOrd="1" destOrd="0" presId="urn:microsoft.com/office/officeart/2005/8/layout/list1"/>
    <dgm:cxn modelId="{535E35FB-91D6-413A-912F-2EDC44CAF1B6}" type="presOf" srcId="{18FC873C-BE42-4BEB-9B53-F979EA841A00}" destId="{BEE2CF91-E40D-44F3-BBC0-946FD286A871}" srcOrd="0" destOrd="2" presId="urn:microsoft.com/office/officeart/2005/8/layout/list1"/>
    <dgm:cxn modelId="{D8F5EB93-EB64-47D6-95FB-5DFF534E05DC}" type="presParOf" srcId="{06DABA74-B169-4A9C-92B6-87BC20B5F4D9}" destId="{B1794EC4-F359-40BA-8463-DF26C091C887}" srcOrd="0" destOrd="0" presId="urn:microsoft.com/office/officeart/2005/8/layout/list1"/>
    <dgm:cxn modelId="{C2E08A8F-B9A2-4977-99CC-323F578DF8C5}" type="presParOf" srcId="{B1794EC4-F359-40BA-8463-DF26C091C887}" destId="{F3220338-6483-4067-B162-90179444C927}" srcOrd="0" destOrd="0" presId="urn:microsoft.com/office/officeart/2005/8/layout/list1"/>
    <dgm:cxn modelId="{2EDCDE40-65D0-4677-ACA0-68D181BCF777}" type="presParOf" srcId="{B1794EC4-F359-40BA-8463-DF26C091C887}" destId="{3B531318-D778-4C7E-AA43-483043D5EBCA}" srcOrd="1" destOrd="0" presId="urn:microsoft.com/office/officeart/2005/8/layout/list1"/>
    <dgm:cxn modelId="{A6A7C05C-087E-4912-8E3D-B071E6B183B6}" type="presParOf" srcId="{06DABA74-B169-4A9C-92B6-87BC20B5F4D9}" destId="{12FC79E8-20EB-48C6-BAC8-2A5058F86E7E}" srcOrd="1" destOrd="0" presId="urn:microsoft.com/office/officeart/2005/8/layout/list1"/>
    <dgm:cxn modelId="{7029D33D-9E96-40EA-BBFC-56224B6C2ABC}" type="presParOf" srcId="{06DABA74-B169-4A9C-92B6-87BC20B5F4D9}" destId="{F61664DE-4C5F-4640-9499-44DC00B183EC}" srcOrd="2" destOrd="0" presId="urn:microsoft.com/office/officeart/2005/8/layout/list1"/>
    <dgm:cxn modelId="{B2DBF5A4-B951-4B2C-99D0-BE2A17B932F7}" type="presParOf" srcId="{06DABA74-B169-4A9C-92B6-87BC20B5F4D9}" destId="{40E31B1D-D49E-47DF-93D7-082A65D85DAB}" srcOrd="3" destOrd="0" presId="urn:microsoft.com/office/officeart/2005/8/layout/list1"/>
    <dgm:cxn modelId="{324D57D3-CC39-4E1C-BD76-5E74061CE2B6}" type="presParOf" srcId="{06DABA74-B169-4A9C-92B6-87BC20B5F4D9}" destId="{2B573824-ED8E-4133-87CA-C7F366844C53}" srcOrd="4" destOrd="0" presId="urn:microsoft.com/office/officeart/2005/8/layout/list1"/>
    <dgm:cxn modelId="{BF8334F2-6823-432F-9D0E-DACEB17D6F8D}" type="presParOf" srcId="{2B573824-ED8E-4133-87CA-C7F366844C53}" destId="{00730273-F2D6-4614-93EB-7B8FE0FF572D}" srcOrd="0" destOrd="0" presId="urn:microsoft.com/office/officeart/2005/8/layout/list1"/>
    <dgm:cxn modelId="{D37D1F56-AA37-40BC-BA3C-7378D7B63561}" type="presParOf" srcId="{2B573824-ED8E-4133-87CA-C7F366844C53}" destId="{7D2D60E4-E077-43EB-A96E-732203338250}" srcOrd="1" destOrd="0" presId="urn:microsoft.com/office/officeart/2005/8/layout/list1"/>
    <dgm:cxn modelId="{786E95DA-6C38-4B11-92BF-897D638F15A8}" type="presParOf" srcId="{06DABA74-B169-4A9C-92B6-87BC20B5F4D9}" destId="{69E47584-ACEB-4D8D-B908-2EF64DE32513}" srcOrd="5" destOrd="0" presId="urn:microsoft.com/office/officeart/2005/8/layout/list1"/>
    <dgm:cxn modelId="{4283572B-8FBF-4F81-ADC5-15C8CA7B2B58}" type="presParOf" srcId="{06DABA74-B169-4A9C-92B6-87BC20B5F4D9}" destId="{BEE2CF91-E40D-44F3-BBC0-946FD286A871}" srcOrd="6" destOrd="0" presId="urn:microsoft.com/office/officeart/2005/8/layout/list1"/>
    <dgm:cxn modelId="{57B8184A-7601-44AC-8945-AC049999D484}" type="presParOf" srcId="{06DABA74-B169-4A9C-92B6-87BC20B5F4D9}" destId="{B3CE8AFC-30D9-4F71-A7B5-6C5B6316B337}" srcOrd="7" destOrd="0" presId="urn:microsoft.com/office/officeart/2005/8/layout/list1"/>
    <dgm:cxn modelId="{551F9235-1861-4988-A13B-2E282A159703}" type="presParOf" srcId="{06DABA74-B169-4A9C-92B6-87BC20B5F4D9}" destId="{69F25CF6-E729-4484-9871-9FC468015720}" srcOrd="8" destOrd="0" presId="urn:microsoft.com/office/officeart/2005/8/layout/list1"/>
    <dgm:cxn modelId="{69D58323-22C8-4AC9-844D-AE4883DD418D}" type="presParOf" srcId="{69F25CF6-E729-4484-9871-9FC468015720}" destId="{3F54A036-2F64-4D80-BF95-6899E245D467}" srcOrd="0" destOrd="0" presId="urn:microsoft.com/office/officeart/2005/8/layout/list1"/>
    <dgm:cxn modelId="{7A9A4F25-8F4A-4E18-ACE1-2DEFF73FCB3D}" type="presParOf" srcId="{69F25CF6-E729-4484-9871-9FC468015720}" destId="{D930CF21-E891-46DA-9777-914CFF5B2172}" srcOrd="1" destOrd="0" presId="urn:microsoft.com/office/officeart/2005/8/layout/list1"/>
    <dgm:cxn modelId="{9AE8657D-01EF-4D73-94CF-D6BF260E18A0}" type="presParOf" srcId="{06DABA74-B169-4A9C-92B6-87BC20B5F4D9}" destId="{5F47AB31-5611-42B9-963E-0763D73E6F66}" srcOrd="9" destOrd="0" presId="urn:microsoft.com/office/officeart/2005/8/layout/list1"/>
    <dgm:cxn modelId="{E1DE8C02-880E-4BB1-8468-8628F41F1E5C}" type="presParOf" srcId="{06DABA74-B169-4A9C-92B6-87BC20B5F4D9}" destId="{890CDAC7-1B61-40C4-A8C6-DD92998663D9}" srcOrd="10" destOrd="0" presId="urn:microsoft.com/office/officeart/2005/8/layout/list1"/>
    <dgm:cxn modelId="{472D24C3-C990-4890-A1C2-E42C75BFAD41}" type="presParOf" srcId="{06DABA74-B169-4A9C-92B6-87BC20B5F4D9}" destId="{44DC0643-F27B-4455-BE9D-8FDA4D28B605}" srcOrd="11" destOrd="0" presId="urn:microsoft.com/office/officeart/2005/8/layout/list1"/>
    <dgm:cxn modelId="{E4D38F4C-B1AF-4AE0-AED8-D721EDC2D5DE}" type="presParOf" srcId="{06DABA74-B169-4A9C-92B6-87BC20B5F4D9}" destId="{DAAFD46C-2A5C-4F4D-8939-AD4923C7793A}" srcOrd="12" destOrd="0" presId="urn:microsoft.com/office/officeart/2005/8/layout/list1"/>
    <dgm:cxn modelId="{1F7B0D53-19F1-4F67-8D6F-EFB89FACA1F7}" type="presParOf" srcId="{DAAFD46C-2A5C-4F4D-8939-AD4923C7793A}" destId="{BADF5320-9194-49E7-9F66-3059C5FFA1B7}" srcOrd="0" destOrd="0" presId="urn:microsoft.com/office/officeart/2005/8/layout/list1"/>
    <dgm:cxn modelId="{B2123D54-C770-4E40-9D03-9FE76708C4A0}" type="presParOf" srcId="{DAAFD46C-2A5C-4F4D-8939-AD4923C7793A}" destId="{7FE11B3A-9DFA-4B3D-822C-1B86661AF861}" srcOrd="1" destOrd="0" presId="urn:microsoft.com/office/officeart/2005/8/layout/list1"/>
    <dgm:cxn modelId="{C8CE2916-C10F-455A-B51E-01EED412343F}" type="presParOf" srcId="{06DABA74-B169-4A9C-92B6-87BC20B5F4D9}" destId="{ED18677E-3A31-4503-BAF9-0D64D86199BC}" srcOrd="13" destOrd="0" presId="urn:microsoft.com/office/officeart/2005/8/layout/list1"/>
    <dgm:cxn modelId="{FE4F97BA-0F7C-4AD0-A2DA-8AA0E66FB0B3}" type="presParOf" srcId="{06DABA74-B169-4A9C-92B6-87BC20B5F4D9}" destId="{B75687CB-E3C0-4808-9250-EB969E90A742}" srcOrd="14" destOrd="0" presId="urn:microsoft.com/office/officeart/2005/8/layout/list1"/>
    <dgm:cxn modelId="{0822DC42-D5FD-428A-97C2-EAF2F54269B6}" type="presParOf" srcId="{06DABA74-B169-4A9C-92B6-87BC20B5F4D9}" destId="{8865A6A8-C1E0-49C4-88B6-7EC1638880A6}" srcOrd="15" destOrd="0" presId="urn:microsoft.com/office/officeart/2005/8/layout/list1"/>
    <dgm:cxn modelId="{4DFAE7D8-01F2-4C36-91BD-DBA14E0BAC5F}" type="presParOf" srcId="{06DABA74-B169-4A9C-92B6-87BC20B5F4D9}" destId="{9795E455-D3CF-4A38-A5C1-3B8DE51E9707}" srcOrd="16" destOrd="0" presId="urn:microsoft.com/office/officeart/2005/8/layout/list1"/>
    <dgm:cxn modelId="{70DF31BA-FF5D-44F8-9013-5F564ED211AF}" type="presParOf" srcId="{9795E455-D3CF-4A38-A5C1-3B8DE51E9707}" destId="{1016D5E6-F72C-4CC2-B6AA-E71A122B9938}" srcOrd="0" destOrd="0" presId="urn:microsoft.com/office/officeart/2005/8/layout/list1"/>
    <dgm:cxn modelId="{7D2B899F-EBD6-4C02-A8B0-7777198692C1}" type="presParOf" srcId="{9795E455-D3CF-4A38-A5C1-3B8DE51E9707}" destId="{990EEA0D-3B91-4463-8599-AB6DB5A1DF59}" srcOrd="1" destOrd="0" presId="urn:microsoft.com/office/officeart/2005/8/layout/list1"/>
    <dgm:cxn modelId="{BA0593BB-F490-40F1-A7F5-4117BDC474BA}" type="presParOf" srcId="{06DABA74-B169-4A9C-92B6-87BC20B5F4D9}" destId="{8C3A11A4-72C2-49B7-81C2-FEA865BAA661}" srcOrd="17" destOrd="0" presId="urn:microsoft.com/office/officeart/2005/8/layout/list1"/>
    <dgm:cxn modelId="{475D7095-927E-45A2-99A3-EE3AC39198D9}" type="presParOf" srcId="{06DABA74-B169-4A9C-92B6-87BC20B5F4D9}" destId="{D6C46722-BBCA-4D1D-90CA-D748020FA68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EAA379-9CD6-4AD4-A0BE-0ED43BFECCF2}"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5BD19093-61EF-4F5A-B1CB-116FE3E54817}">
      <dgm:prSet custT="1"/>
      <dgm:spPr/>
      <dgm:t>
        <a:bodyPr/>
        <a:lstStyle/>
        <a:p>
          <a:r>
            <a:rPr lang="en-US" sz="1200" dirty="0"/>
            <a:t>Next Meeting</a:t>
          </a:r>
        </a:p>
      </dgm:t>
    </dgm:pt>
    <dgm:pt modelId="{D96383F2-33B7-4095-A123-E0E914428C71}" type="parTrans" cxnId="{34AB6CD7-BC7A-4DA2-B216-B6C33931D292}">
      <dgm:prSet/>
      <dgm:spPr/>
      <dgm:t>
        <a:bodyPr/>
        <a:lstStyle/>
        <a:p>
          <a:endParaRPr lang="en-US"/>
        </a:p>
      </dgm:t>
    </dgm:pt>
    <dgm:pt modelId="{1660616B-F41A-4F8F-BA1D-23011BAF29D7}" type="sibTrans" cxnId="{34AB6CD7-BC7A-4DA2-B216-B6C33931D292}">
      <dgm:prSet/>
      <dgm:spPr/>
      <dgm:t>
        <a:bodyPr/>
        <a:lstStyle/>
        <a:p>
          <a:endParaRPr lang="en-US"/>
        </a:p>
      </dgm:t>
    </dgm:pt>
    <dgm:pt modelId="{DFF01D89-13F6-45F7-9B13-C397F91ABE41}">
      <dgm:prSet custT="1"/>
      <dgm:spPr/>
      <dgm:t>
        <a:bodyPr/>
        <a:lstStyle/>
        <a:p>
          <a:r>
            <a:rPr lang="en-US" sz="1200" dirty="0"/>
            <a:t>WMWG Next Meeting is Scheduled for March 29, 2024</a:t>
          </a:r>
        </a:p>
      </dgm:t>
    </dgm:pt>
    <dgm:pt modelId="{F3C583B2-4F5F-42FF-85A2-B9B0C825259F}" type="parTrans" cxnId="{81A14B96-A0F3-44B7-A0A5-B0DB8AD2A9EA}">
      <dgm:prSet/>
      <dgm:spPr/>
      <dgm:t>
        <a:bodyPr/>
        <a:lstStyle/>
        <a:p>
          <a:endParaRPr lang="en-US"/>
        </a:p>
      </dgm:t>
    </dgm:pt>
    <dgm:pt modelId="{1F1AC882-1170-4ED0-A3A7-B9C5C8D8A119}" type="sibTrans" cxnId="{81A14B96-A0F3-44B7-A0A5-B0DB8AD2A9EA}">
      <dgm:prSet/>
      <dgm:spPr/>
      <dgm:t>
        <a:bodyPr/>
        <a:lstStyle/>
        <a:p>
          <a:endParaRPr lang="en-US"/>
        </a:p>
      </dgm:t>
    </dgm:pt>
    <dgm:pt modelId="{9562D236-8346-49F0-91D1-165047AF606F}">
      <dgm:prSet custT="1"/>
      <dgm:spPr/>
      <dgm:t>
        <a:bodyPr/>
        <a:lstStyle/>
        <a:p>
          <a:r>
            <a:rPr lang="en-US" sz="1200" dirty="0"/>
            <a:t>Upcoming WMWG Topics</a:t>
          </a:r>
        </a:p>
      </dgm:t>
    </dgm:pt>
    <dgm:pt modelId="{C991CB12-99E7-471D-A517-0B368AB6BD80}" type="parTrans" cxnId="{44F3BD94-E32D-4EF0-93F4-6C597F0C2EC3}">
      <dgm:prSet/>
      <dgm:spPr/>
      <dgm:t>
        <a:bodyPr/>
        <a:lstStyle/>
        <a:p>
          <a:endParaRPr lang="en-US"/>
        </a:p>
      </dgm:t>
    </dgm:pt>
    <dgm:pt modelId="{2AA0D761-CFA3-4B7A-8122-818BD3C9F71D}" type="sibTrans" cxnId="{44F3BD94-E32D-4EF0-93F4-6C597F0C2EC3}">
      <dgm:prSet/>
      <dgm:spPr/>
      <dgm:t>
        <a:bodyPr/>
        <a:lstStyle/>
        <a:p>
          <a:endParaRPr lang="en-US"/>
        </a:p>
      </dgm:t>
    </dgm:pt>
    <dgm:pt modelId="{07378F32-448F-4AAB-BBE2-0917F76EC61D}">
      <dgm:prSet custT="1"/>
      <dgm:spPr/>
      <dgm:t>
        <a:bodyPr/>
        <a:lstStyle/>
        <a:p>
          <a:r>
            <a:rPr lang="en-US" sz="1200" dirty="0"/>
            <a:t>NPRR 1190: High Dispatch Limit Override Provision for Increased NOIE Load Costs is expected to be discussed along with both sets of proposals from Reliant and Consumers in March </a:t>
          </a:r>
        </a:p>
      </dgm:t>
    </dgm:pt>
    <dgm:pt modelId="{A54191B9-CF2C-4A60-AD6B-232FFF85901A}" type="parTrans" cxnId="{D3FB4D65-A543-4EFA-8A80-31203B0696C9}">
      <dgm:prSet/>
      <dgm:spPr/>
      <dgm:t>
        <a:bodyPr/>
        <a:lstStyle/>
        <a:p>
          <a:endParaRPr lang="en-US"/>
        </a:p>
      </dgm:t>
    </dgm:pt>
    <dgm:pt modelId="{BC9401A8-DF69-45FF-A62B-5E3A17103C5E}" type="sibTrans" cxnId="{D3FB4D65-A543-4EFA-8A80-31203B0696C9}">
      <dgm:prSet/>
      <dgm:spPr/>
      <dgm:t>
        <a:bodyPr/>
        <a:lstStyle/>
        <a:p>
          <a:endParaRPr lang="en-US"/>
        </a:p>
      </dgm:t>
    </dgm:pt>
    <dgm:pt modelId="{A90DF232-AC00-4720-827D-25E3EC843C2C}">
      <dgm:prSet custT="1"/>
      <dgm:spPr/>
      <dgm:t>
        <a:bodyPr/>
        <a:lstStyle/>
        <a:p>
          <a:r>
            <a:rPr lang="en-US" sz="1200" dirty="0"/>
            <a:t>Open Action Report</a:t>
          </a:r>
        </a:p>
      </dgm:t>
    </dgm:pt>
    <dgm:pt modelId="{90516CD0-CAF2-48D4-9C50-E40EC9A4BB21}" type="parTrans" cxnId="{D5BF57B7-AC6B-4BAE-83C2-65D46B51E7D2}">
      <dgm:prSet/>
      <dgm:spPr/>
      <dgm:t>
        <a:bodyPr/>
        <a:lstStyle/>
        <a:p>
          <a:endParaRPr lang="en-US"/>
        </a:p>
      </dgm:t>
    </dgm:pt>
    <dgm:pt modelId="{257BBA51-DCD8-47C9-A830-F2B2AB9C70ED}" type="sibTrans" cxnId="{D5BF57B7-AC6B-4BAE-83C2-65D46B51E7D2}">
      <dgm:prSet/>
      <dgm:spPr/>
      <dgm:t>
        <a:bodyPr/>
        <a:lstStyle/>
        <a:p>
          <a:endParaRPr lang="en-US"/>
        </a:p>
      </dgm:t>
    </dgm:pt>
    <dgm:pt modelId="{D2912215-AECB-495D-8339-A4A41E34CB29}">
      <dgm:prSet custT="1"/>
      <dgm:spPr/>
      <dgm:t>
        <a:bodyPr/>
        <a:lstStyle/>
        <a:p>
          <a:r>
            <a:rPr lang="en-US" sz="1200" dirty="0"/>
            <a:t>In the WMWG meeting, we discussed the current updated Open Action List and there were no new action items or changes from the December Open Action Item list. </a:t>
          </a:r>
        </a:p>
      </dgm:t>
    </dgm:pt>
    <dgm:pt modelId="{4418066F-F0B7-4326-B2B4-B55EDDD18F0F}" type="parTrans" cxnId="{2705B341-9BC4-4591-8D06-E88FFF3119EF}">
      <dgm:prSet/>
      <dgm:spPr/>
      <dgm:t>
        <a:bodyPr/>
        <a:lstStyle/>
        <a:p>
          <a:endParaRPr lang="en-US"/>
        </a:p>
      </dgm:t>
    </dgm:pt>
    <dgm:pt modelId="{3FDC60F7-0D3E-48CB-B908-7694EB7B1E96}" type="sibTrans" cxnId="{2705B341-9BC4-4591-8D06-E88FFF3119EF}">
      <dgm:prSet/>
      <dgm:spPr/>
      <dgm:t>
        <a:bodyPr/>
        <a:lstStyle/>
        <a:p>
          <a:endParaRPr lang="en-US"/>
        </a:p>
      </dgm:t>
    </dgm:pt>
    <dgm:pt modelId="{5852667C-8E9A-45DA-80CD-4E07D245C3B5}">
      <dgm:prSet custT="1"/>
      <dgm:spPr/>
      <dgm:t>
        <a:bodyPr/>
        <a:lstStyle/>
        <a:p>
          <a:r>
            <a:rPr lang="en-US" sz="1200" dirty="0"/>
            <a:t>Key Takeaways</a:t>
          </a:r>
        </a:p>
      </dgm:t>
    </dgm:pt>
    <dgm:pt modelId="{38E1DE7E-6177-4A4B-9CCD-EF35E48AB2A3}" type="parTrans" cxnId="{20BDF669-65B7-435E-B391-E87D3A9C1872}">
      <dgm:prSet/>
      <dgm:spPr/>
      <dgm:t>
        <a:bodyPr/>
        <a:lstStyle/>
        <a:p>
          <a:endParaRPr lang="en-US"/>
        </a:p>
      </dgm:t>
    </dgm:pt>
    <dgm:pt modelId="{CD8B923D-CAAD-4FB2-AA33-FF891B4A5C33}" type="sibTrans" cxnId="{20BDF669-65B7-435E-B391-E87D3A9C1872}">
      <dgm:prSet/>
      <dgm:spPr/>
      <dgm:t>
        <a:bodyPr/>
        <a:lstStyle/>
        <a:p>
          <a:endParaRPr lang="en-US"/>
        </a:p>
      </dgm:t>
    </dgm:pt>
    <dgm:pt modelId="{F222D7D4-D9F7-4D72-A073-ED9FB48B49E9}">
      <dgm:prSet custT="1"/>
      <dgm:spPr/>
      <dgm:t>
        <a:bodyPr/>
        <a:lstStyle/>
        <a:p>
          <a:r>
            <a:rPr lang="en-US" sz="1200" dirty="0"/>
            <a:t>Questions</a:t>
          </a:r>
        </a:p>
      </dgm:t>
    </dgm:pt>
    <dgm:pt modelId="{8E89E63A-74E2-4B04-8474-33177DAF1284}" type="parTrans" cxnId="{755D1E61-D50B-4411-8151-B16ACA8DE446}">
      <dgm:prSet/>
      <dgm:spPr/>
      <dgm:t>
        <a:bodyPr/>
        <a:lstStyle/>
        <a:p>
          <a:endParaRPr lang="en-US"/>
        </a:p>
      </dgm:t>
    </dgm:pt>
    <dgm:pt modelId="{2FBA89B1-46CB-4867-A978-5F6BE84A2D7F}" type="sibTrans" cxnId="{755D1E61-D50B-4411-8151-B16ACA8DE446}">
      <dgm:prSet/>
      <dgm:spPr/>
      <dgm:t>
        <a:bodyPr/>
        <a:lstStyle/>
        <a:p>
          <a:endParaRPr lang="en-US"/>
        </a:p>
      </dgm:t>
    </dgm:pt>
    <dgm:pt modelId="{5562B313-3CD0-4CBB-8EA6-C3E0C9333F72}">
      <dgm:prSet custT="1"/>
      <dgm:spPr/>
      <dgm:t>
        <a:bodyPr/>
        <a:lstStyle/>
        <a:p>
          <a:r>
            <a:rPr lang="en-US" sz="1200" dirty="0"/>
            <a:t>Meeting Take Aways or Action Items</a:t>
          </a:r>
        </a:p>
      </dgm:t>
    </dgm:pt>
    <dgm:pt modelId="{C4E1CF31-5CCF-4CD2-A6CF-0EEA2715049E}" type="parTrans" cxnId="{87C83348-8EC0-401A-9F8B-A08B27922795}">
      <dgm:prSet/>
      <dgm:spPr/>
      <dgm:t>
        <a:bodyPr/>
        <a:lstStyle/>
        <a:p>
          <a:endParaRPr lang="en-US"/>
        </a:p>
      </dgm:t>
    </dgm:pt>
    <dgm:pt modelId="{6D7AD960-24E0-4118-B145-0EECF9B6BB0B}" type="sibTrans" cxnId="{87C83348-8EC0-401A-9F8B-A08B27922795}">
      <dgm:prSet/>
      <dgm:spPr/>
      <dgm:t>
        <a:bodyPr/>
        <a:lstStyle/>
        <a:p>
          <a:endParaRPr lang="en-US"/>
        </a:p>
      </dgm:t>
    </dgm:pt>
    <dgm:pt modelId="{06DABA74-B169-4A9C-92B6-87BC20B5F4D9}" type="pres">
      <dgm:prSet presAssocID="{E6EAA379-9CD6-4AD4-A0BE-0ED43BFECCF2}" presName="linear" presStyleCnt="0">
        <dgm:presLayoutVars>
          <dgm:dir/>
          <dgm:animLvl val="lvl"/>
          <dgm:resizeHandles val="exact"/>
        </dgm:presLayoutVars>
      </dgm:prSet>
      <dgm:spPr/>
    </dgm:pt>
    <dgm:pt modelId="{4F057EEE-4105-4ECF-AB4C-0D80FF76AEE7}" type="pres">
      <dgm:prSet presAssocID="{A90DF232-AC00-4720-827D-25E3EC843C2C}" presName="parentLin" presStyleCnt="0"/>
      <dgm:spPr/>
    </dgm:pt>
    <dgm:pt modelId="{A73F17B2-40E8-4F99-8E23-64237FF97C96}" type="pres">
      <dgm:prSet presAssocID="{A90DF232-AC00-4720-827D-25E3EC843C2C}" presName="parentLeftMargin" presStyleLbl="node1" presStyleIdx="0" presStyleCnt="4"/>
      <dgm:spPr/>
    </dgm:pt>
    <dgm:pt modelId="{4DE15FCF-B1BA-4BFD-9300-89E440F9ABF7}" type="pres">
      <dgm:prSet presAssocID="{A90DF232-AC00-4720-827D-25E3EC843C2C}" presName="parentText" presStyleLbl="node1" presStyleIdx="0" presStyleCnt="4">
        <dgm:presLayoutVars>
          <dgm:chMax val="0"/>
          <dgm:bulletEnabled val="1"/>
        </dgm:presLayoutVars>
      </dgm:prSet>
      <dgm:spPr/>
    </dgm:pt>
    <dgm:pt modelId="{09C487A9-103E-4ECE-B6EC-E67FE73B0A2E}" type="pres">
      <dgm:prSet presAssocID="{A90DF232-AC00-4720-827D-25E3EC843C2C}" presName="negativeSpace" presStyleCnt="0"/>
      <dgm:spPr/>
    </dgm:pt>
    <dgm:pt modelId="{70F07847-6B08-4AF4-85AC-95D19F10B9D8}" type="pres">
      <dgm:prSet presAssocID="{A90DF232-AC00-4720-827D-25E3EC843C2C}" presName="childText" presStyleLbl="conFgAcc1" presStyleIdx="0" presStyleCnt="4">
        <dgm:presLayoutVars>
          <dgm:bulletEnabled val="1"/>
        </dgm:presLayoutVars>
      </dgm:prSet>
      <dgm:spPr/>
    </dgm:pt>
    <dgm:pt modelId="{DA845E4A-B7DB-49B7-9846-9B8BC0C88C4E}" type="pres">
      <dgm:prSet presAssocID="{257BBA51-DCD8-47C9-A830-F2B2AB9C70ED}" presName="spaceBetweenRectangles" presStyleCnt="0"/>
      <dgm:spPr/>
    </dgm:pt>
    <dgm:pt modelId="{D2904185-0CD2-4B32-95D0-AA8AD2C89D18}" type="pres">
      <dgm:prSet presAssocID="{5BD19093-61EF-4F5A-B1CB-116FE3E54817}" presName="parentLin" presStyleCnt="0"/>
      <dgm:spPr/>
    </dgm:pt>
    <dgm:pt modelId="{C9294DEB-E63A-4919-8EB3-643A2FFE2941}" type="pres">
      <dgm:prSet presAssocID="{5BD19093-61EF-4F5A-B1CB-116FE3E54817}" presName="parentLeftMargin" presStyleLbl="node1" presStyleIdx="0" presStyleCnt="4"/>
      <dgm:spPr/>
    </dgm:pt>
    <dgm:pt modelId="{967034AB-F103-4B2F-A5E9-E6554F1CC151}" type="pres">
      <dgm:prSet presAssocID="{5BD19093-61EF-4F5A-B1CB-116FE3E54817}" presName="parentText" presStyleLbl="node1" presStyleIdx="1" presStyleCnt="4">
        <dgm:presLayoutVars>
          <dgm:chMax val="0"/>
          <dgm:bulletEnabled val="1"/>
        </dgm:presLayoutVars>
      </dgm:prSet>
      <dgm:spPr/>
    </dgm:pt>
    <dgm:pt modelId="{34B3EB4F-6B7E-4744-AACA-168FF14AAEC8}" type="pres">
      <dgm:prSet presAssocID="{5BD19093-61EF-4F5A-B1CB-116FE3E54817}" presName="negativeSpace" presStyleCnt="0"/>
      <dgm:spPr/>
    </dgm:pt>
    <dgm:pt modelId="{765ACAAA-D8CC-4D3E-9F61-9463ECDE285F}" type="pres">
      <dgm:prSet presAssocID="{5BD19093-61EF-4F5A-B1CB-116FE3E54817}" presName="childText" presStyleLbl="conFgAcc1" presStyleIdx="1" presStyleCnt="4">
        <dgm:presLayoutVars>
          <dgm:bulletEnabled val="1"/>
        </dgm:presLayoutVars>
      </dgm:prSet>
      <dgm:spPr/>
    </dgm:pt>
    <dgm:pt modelId="{7C401CC8-1DAF-44F1-B026-A3998F71E0CD}" type="pres">
      <dgm:prSet presAssocID="{1660616B-F41A-4F8F-BA1D-23011BAF29D7}" presName="spaceBetweenRectangles" presStyleCnt="0"/>
      <dgm:spPr/>
    </dgm:pt>
    <dgm:pt modelId="{A0CA293F-749A-46AA-B69C-503A94141E3D}" type="pres">
      <dgm:prSet presAssocID="{9562D236-8346-49F0-91D1-165047AF606F}" presName="parentLin" presStyleCnt="0"/>
      <dgm:spPr/>
    </dgm:pt>
    <dgm:pt modelId="{CF4F539A-3D75-4C1C-94BF-D4A5380A25A7}" type="pres">
      <dgm:prSet presAssocID="{9562D236-8346-49F0-91D1-165047AF606F}" presName="parentLeftMargin" presStyleLbl="node1" presStyleIdx="1" presStyleCnt="4"/>
      <dgm:spPr/>
    </dgm:pt>
    <dgm:pt modelId="{E25F63B3-6FE0-460A-86A2-6604AAEC698B}" type="pres">
      <dgm:prSet presAssocID="{9562D236-8346-49F0-91D1-165047AF606F}" presName="parentText" presStyleLbl="node1" presStyleIdx="2" presStyleCnt="4">
        <dgm:presLayoutVars>
          <dgm:chMax val="0"/>
          <dgm:bulletEnabled val="1"/>
        </dgm:presLayoutVars>
      </dgm:prSet>
      <dgm:spPr/>
    </dgm:pt>
    <dgm:pt modelId="{6907FEB2-30F5-4153-8560-7A2F959CB90B}" type="pres">
      <dgm:prSet presAssocID="{9562D236-8346-49F0-91D1-165047AF606F}" presName="negativeSpace" presStyleCnt="0"/>
      <dgm:spPr/>
    </dgm:pt>
    <dgm:pt modelId="{7331850E-44E3-4BA7-AE47-9290A63BC32D}" type="pres">
      <dgm:prSet presAssocID="{9562D236-8346-49F0-91D1-165047AF606F}" presName="childText" presStyleLbl="conFgAcc1" presStyleIdx="2" presStyleCnt="4">
        <dgm:presLayoutVars>
          <dgm:bulletEnabled val="1"/>
        </dgm:presLayoutVars>
      </dgm:prSet>
      <dgm:spPr/>
    </dgm:pt>
    <dgm:pt modelId="{7A637764-40CB-4408-B090-D3120550EBD4}" type="pres">
      <dgm:prSet presAssocID="{2AA0D761-CFA3-4B7A-8122-818BD3C9F71D}" presName="spaceBetweenRectangles" presStyleCnt="0"/>
      <dgm:spPr/>
    </dgm:pt>
    <dgm:pt modelId="{38F89EB6-4091-4805-B80B-CE97687A8318}" type="pres">
      <dgm:prSet presAssocID="{5852667C-8E9A-45DA-80CD-4E07D245C3B5}" presName="parentLin" presStyleCnt="0"/>
      <dgm:spPr/>
    </dgm:pt>
    <dgm:pt modelId="{A3EA0FC4-A9CE-47BD-8E84-C0657A62B974}" type="pres">
      <dgm:prSet presAssocID="{5852667C-8E9A-45DA-80CD-4E07D245C3B5}" presName="parentLeftMargin" presStyleLbl="node1" presStyleIdx="2" presStyleCnt="4"/>
      <dgm:spPr/>
    </dgm:pt>
    <dgm:pt modelId="{D7954A2D-EA47-4EA2-BA5A-4F1CC5DD3ED0}" type="pres">
      <dgm:prSet presAssocID="{5852667C-8E9A-45DA-80CD-4E07D245C3B5}" presName="parentText" presStyleLbl="node1" presStyleIdx="3" presStyleCnt="4">
        <dgm:presLayoutVars>
          <dgm:chMax val="0"/>
          <dgm:bulletEnabled val="1"/>
        </dgm:presLayoutVars>
      </dgm:prSet>
      <dgm:spPr/>
    </dgm:pt>
    <dgm:pt modelId="{D5CCB01A-EE4D-491A-8D94-559C208B933C}" type="pres">
      <dgm:prSet presAssocID="{5852667C-8E9A-45DA-80CD-4E07D245C3B5}" presName="negativeSpace" presStyleCnt="0"/>
      <dgm:spPr/>
    </dgm:pt>
    <dgm:pt modelId="{32DAE734-023E-4FD4-8FFB-1995D5B5C165}" type="pres">
      <dgm:prSet presAssocID="{5852667C-8E9A-45DA-80CD-4E07D245C3B5}" presName="childText" presStyleLbl="conFgAcc1" presStyleIdx="3" presStyleCnt="4">
        <dgm:presLayoutVars>
          <dgm:bulletEnabled val="1"/>
        </dgm:presLayoutVars>
      </dgm:prSet>
      <dgm:spPr/>
    </dgm:pt>
  </dgm:ptLst>
  <dgm:cxnLst>
    <dgm:cxn modelId="{9BCCF303-C2CE-41C5-AC1E-D4D4F8CC6F23}" type="presOf" srcId="{9562D236-8346-49F0-91D1-165047AF606F}" destId="{E25F63B3-6FE0-460A-86A2-6604AAEC698B}" srcOrd="1" destOrd="0" presId="urn:microsoft.com/office/officeart/2005/8/layout/list1"/>
    <dgm:cxn modelId="{6A39800D-5C18-42EE-A042-C1772A4607CC}" type="presOf" srcId="{5BD19093-61EF-4F5A-B1CB-116FE3E54817}" destId="{967034AB-F103-4B2F-A5E9-E6554F1CC151}" srcOrd="1" destOrd="0" presId="urn:microsoft.com/office/officeart/2005/8/layout/list1"/>
    <dgm:cxn modelId="{AAAFC818-A6F2-4297-80D3-1EC78D3FD603}" type="presOf" srcId="{5852667C-8E9A-45DA-80CD-4E07D245C3B5}" destId="{A3EA0FC4-A9CE-47BD-8E84-C0657A62B974}" srcOrd="0" destOrd="0" presId="urn:microsoft.com/office/officeart/2005/8/layout/list1"/>
    <dgm:cxn modelId="{4366DA25-C5AD-4CC6-BDBD-360F30667BE1}" type="presOf" srcId="{07378F32-448F-4AAB-BBE2-0917F76EC61D}" destId="{7331850E-44E3-4BA7-AE47-9290A63BC32D}" srcOrd="0" destOrd="0" presId="urn:microsoft.com/office/officeart/2005/8/layout/list1"/>
    <dgm:cxn modelId="{B8E1882A-2F31-4AF5-8D14-CCAD2FC1A568}" type="presOf" srcId="{5562B313-3CD0-4CBB-8EA6-C3E0C9333F72}" destId="{32DAE734-023E-4FD4-8FFB-1995D5B5C165}" srcOrd="0" destOrd="1" presId="urn:microsoft.com/office/officeart/2005/8/layout/list1"/>
    <dgm:cxn modelId="{755D1E61-D50B-4411-8151-B16ACA8DE446}" srcId="{5852667C-8E9A-45DA-80CD-4E07D245C3B5}" destId="{F222D7D4-D9F7-4D72-A073-ED9FB48B49E9}" srcOrd="0" destOrd="0" parTransId="{8E89E63A-74E2-4B04-8474-33177DAF1284}" sibTransId="{2FBA89B1-46CB-4867-A978-5F6BE84A2D7F}"/>
    <dgm:cxn modelId="{2705B341-9BC4-4591-8D06-E88FFF3119EF}" srcId="{A90DF232-AC00-4720-827D-25E3EC843C2C}" destId="{D2912215-AECB-495D-8339-A4A41E34CB29}" srcOrd="0" destOrd="0" parTransId="{4418066F-F0B7-4326-B2B4-B55EDDD18F0F}" sibTransId="{3FDC60F7-0D3E-48CB-B908-7694EB7B1E96}"/>
    <dgm:cxn modelId="{23FB7563-F15C-478C-BD6C-D62AA8F1BD28}" type="presOf" srcId="{A90DF232-AC00-4720-827D-25E3EC843C2C}" destId="{4DE15FCF-B1BA-4BFD-9300-89E440F9ABF7}" srcOrd="1" destOrd="0" presId="urn:microsoft.com/office/officeart/2005/8/layout/list1"/>
    <dgm:cxn modelId="{D3FB4D65-A543-4EFA-8A80-31203B0696C9}" srcId="{9562D236-8346-49F0-91D1-165047AF606F}" destId="{07378F32-448F-4AAB-BBE2-0917F76EC61D}" srcOrd="0" destOrd="0" parTransId="{A54191B9-CF2C-4A60-AD6B-232FFF85901A}" sibTransId="{BC9401A8-DF69-45FF-A62B-5E3A17103C5E}"/>
    <dgm:cxn modelId="{87C83348-8EC0-401A-9F8B-A08B27922795}" srcId="{5852667C-8E9A-45DA-80CD-4E07D245C3B5}" destId="{5562B313-3CD0-4CBB-8EA6-C3E0C9333F72}" srcOrd="1" destOrd="0" parTransId="{C4E1CF31-5CCF-4CD2-A6CF-0EEA2715049E}" sibTransId="{6D7AD960-24E0-4118-B145-0EECF9B6BB0B}"/>
    <dgm:cxn modelId="{20BDF669-65B7-435E-B391-E87D3A9C1872}" srcId="{E6EAA379-9CD6-4AD4-A0BE-0ED43BFECCF2}" destId="{5852667C-8E9A-45DA-80CD-4E07D245C3B5}" srcOrd="3" destOrd="0" parTransId="{38E1DE7E-6177-4A4B-9CCD-EF35E48AB2A3}" sibTransId="{CD8B923D-CAAD-4FB2-AA33-FF891B4A5C33}"/>
    <dgm:cxn modelId="{3058B381-5088-403C-A515-685815D30F78}" type="presOf" srcId="{E6EAA379-9CD6-4AD4-A0BE-0ED43BFECCF2}" destId="{06DABA74-B169-4A9C-92B6-87BC20B5F4D9}" srcOrd="0" destOrd="0" presId="urn:microsoft.com/office/officeart/2005/8/layout/list1"/>
    <dgm:cxn modelId="{77D49C83-5A19-4BB9-AD34-781DA4A5890C}" type="presOf" srcId="{9562D236-8346-49F0-91D1-165047AF606F}" destId="{CF4F539A-3D75-4C1C-94BF-D4A5380A25A7}" srcOrd="0" destOrd="0" presId="urn:microsoft.com/office/officeart/2005/8/layout/list1"/>
    <dgm:cxn modelId="{C7A0DC92-0EAB-43CA-9298-66DF9A18DC26}" type="presOf" srcId="{5852667C-8E9A-45DA-80CD-4E07D245C3B5}" destId="{D7954A2D-EA47-4EA2-BA5A-4F1CC5DD3ED0}" srcOrd="1" destOrd="0" presId="urn:microsoft.com/office/officeart/2005/8/layout/list1"/>
    <dgm:cxn modelId="{44F3BD94-E32D-4EF0-93F4-6C597F0C2EC3}" srcId="{E6EAA379-9CD6-4AD4-A0BE-0ED43BFECCF2}" destId="{9562D236-8346-49F0-91D1-165047AF606F}" srcOrd="2" destOrd="0" parTransId="{C991CB12-99E7-471D-A517-0B368AB6BD80}" sibTransId="{2AA0D761-CFA3-4B7A-8122-818BD3C9F71D}"/>
    <dgm:cxn modelId="{81A14B96-A0F3-44B7-A0A5-B0DB8AD2A9EA}" srcId="{5BD19093-61EF-4F5A-B1CB-116FE3E54817}" destId="{DFF01D89-13F6-45F7-9B13-C397F91ABE41}" srcOrd="0" destOrd="0" parTransId="{F3C583B2-4F5F-42FF-85A2-B9B0C825259F}" sibTransId="{1F1AC882-1170-4ED0-A3A7-B9C5C8D8A119}"/>
    <dgm:cxn modelId="{361D6EA1-C1A4-441B-87F4-5B6069351943}" type="presOf" srcId="{A90DF232-AC00-4720-827D-25E3EC843C2C}" destId="{A73F17B2-40E8-4F99-8E23-64237FF97C96}" srcOrd="0" destOrd="0" presId="urn:microsoft.com/office/officeart/2005/8/layout/list1"/>
    <dgm:cxn modelId="{D5BF57B7-AC6B-4BAE-83C2-65D46B51E7D2}" srcId="{E6EAA379-9CD6-4AD4-A0BE-0ED43BFECCF2}" destId="{A90DF232-AC00-4720-827D-25E3EC843C2C}" srcOrd="0" destOrd="0" parTransId="{90516CD0-CAF2-48D4-9C50-E40EC9A4BB21}" sibTransId="{257BBA51-DCD8-47C9-A830-F2B2AB9C70ED}"/>
    <dgm:cxn modelId="{42E457B8-9145-41BC-806C-193854817E90}" type="presOf" srcId="{5BD19093-61EF-4F5A-B1CB-116FE3E54817}" destId="{C9294DEB-E63A-4919-8EB3-643A2FFE2941}" srcOrd="0" destOrd="0" presId="urn:microsoft.com/office/officeart/2005/8/layout/list1"/>
    <dgm:cxn modelId="{F1B52DCB-8577-444B-B97C-B48A467CE7FC}" type="presOf" srcId="{D2912215-AECB-495D-8339-A4A41E34CB29}" destId="{70F07847-6B08-4AF4-85AC-95D19F10B9D8}" srcOrd="0" destOrd="0" presId="urn:microsoft.com/office/officeart/2005/8/layout/list1"/>
    <dgm:cxn modelId="{34AB6CD7-BC7A-4DA2-B216-B6C33931D292}" srcId="{E6EAA379-9CD6-4AD4-A0BE-0ED43BFECCF2}" destId="{5BD19093-61EF-4F5A-B1CB-116FE3E54817}" srcOrd="1" destOrd="0" parTransId="{D96383F2-33B7-4095-A123-E0E914428C71}" sibTransId="{1660616B-F41A-4F8F-BA1D-23011BAF29D7}"/>
    <dgm:cxn modelId="{69A224F0-B4B9-4462-81A1-3B86D261E637}" type="presOf" srcId="{F222D7D4-D9F7-4D72-A073-ED9FB48B49E9}" destId="{32DAE734-023E-4FD4-8FFB-1995D5B5C165}" srcOrd="0" destOrd="0" presId="urn:microsoft.com/office/officeart/2005/8/layout/list1"/>
    <dgm:cxn modelId="{B08C90F1-5D96-4FE2-AFFB-D41C555A9231}" type="presOf" srcId="{DFF01D89-13F6-45F7-9B13-C397F91ABE41}" destId="{765ACAAA-D8CC-4D3E-9F61-9463ECDE285F}" srcOrd="0" destOrd="0" presId="urn:microsoft.com/office/officeart/2005/8/layout/list1"/>
    <dgm:cxn modelId="{713C3735-6E45-48E1-ADA1-7503AF1253DE}" type="presParOf" srcId="{06DABA74-B169-4A9C-92B6-87BC20B5F4D9}" destId="{4F057EEE-4105-4ECF-AB4C-0D80FF76AEE7}" srcOrd="0" destOrd="0" presId="urn:microsoft.com/office/officeart/2005/8/layout/list1"/>
    <dgm:cxn modelId="{B1D6453B-4D0C-4451-A064-540A18F9778D}" type="presParOf" srcId="{4F057EEE-4105-4ECF-AB4C-0D80FF76AEE7}" destId="{A73F17B2-40E8-4F99-8E23-64237FF97C96}" srcOrd="0" destOrd="0" presId="urn:microsoft.com/office/officeart/2005/8/layout/list1"/>
    <dgm:cxn modelId="{85D03F36-C8F7-4810-AD6B-015C931705E2}" type="presParOf" srcId="{4F057EEE-4105-4ECF-AB4C-0D80FF76AEE7}" destId="{4DE15FCF-B1BA-4BFD-9300-89E440F9ABF7}" srcOrd="1" destOrd="0" presId="urn:microsoft.com/office/officeart/2005/8/layout/list1"/>
    <dgm:cxn modelId="{3538D2C6-1263-4A7E-AF1C-D10D926168B5}" type="presParOf" srcId="{06DABA74-B169-4A9C-92B6-87BC20B5F4D9}" destId="{09C487A9-103E-4ECE-B6EC-E67FE73B0A2E}" srcOrd="1" destOrd="0" presId="urn:microsoft.com/office/officeart/2005/8/layout/list1"/>
    <dgm:cxn modelId="{78FC3280-52B9-41B9-9318-65DD8D6D6785}" type="presParOf" srcId="{06DABA74-B169-4A9C-92B6-87BC20B5F4D9}" destId="{70F07847-6B08-4AF4-85AC-95D19F10B9D8}" srcOrd="2" destOrd="0" presId="urn:microsoft.com/office/officeart/2005/8/layout/list1"/>
    <dgm:cxn modelId="{8E3851BA-825D-48C8-8333-0FBE4083D17A}" type="presParOf" srcId="{06DABA74-B169-4A9C-92B6-87BC20B5F4D9}" destId="{DA845E4A-B7DB-49B7-9846-9B8BC0C88C4E}" srcOrd="3" destOrd="0" presId="urn:microsoft.com/office/officeart/2005/8/layout/list1"/>
    <dgm:cxn modelId="{11BB7ACE-C17E-4AF1-81A1-C0FC3F0D23F3}" type="presParOf" srcId="{06DABA74-B169-4A9C-92B6-87BC20B5F4D9}" destId="{D2904185-0CD2-4B32-95D0-AA8AD2C89D18}" srcOrd="4" destOrd="0" presId="urn:microsoft.com/office/officeart/2005/8/layout/list1"/>
    <dgm:cxn modelId="{EBED4B02-03CD-451F-827F-CD66DD8F9F2B}" type="presParOf" srcId="{D2904185-0CD2-4B32-95D0-AA8AD2C89D18}" destId="{C9294DEB-E63A-4919-8EB3-643A2FFE2941}" srcOrd="0" destOrd="0" presId="urn:microsoft.com/office/officeart/2005/8/layout/list1"/>
    <dgm:cxn modelId="{1FB55B9B-0791-4B06-B7C9-B04ECDA4964C}" type="presParOf" srcId="{D2904185-0CD2-4B32-95D0-AA8AD2C89D18}" destId="{967034AB-F103-4B2F-A5E9-E6554F1CC151}" srcOrd="1" destOrd="0" presId="urn:microsoft.com/office/officeart/2005/8/layout/list1"/>
    <dgm:cxn modelId="{E4015092-0FDE-49AD-89D4-4A2C42713D0F}" type="presParOf" srcId="{06DABA74-B169-4A9C-92B6-87BC20B5F4D9}" destId="{34B3EB4F-6B7E-4744-AACA-168FF14AAEC8}" srcOrd="5" destOrd="0" presId="urn:microsoft.com/office/officeart/2005/8/layout/list1"/>
    <dgm:cxn modelId="{462386E9-DFA3-44D5-848A-F51928B68A1F}" type="presParOf" srcId="{06DABA74-B169-4A9C-92B6-87BC20B5F4D9}" destId="{765ACAAA-D8CC-4D3E-9F61-9463ECDE285F}" srcOrd="6" destOrd="0" presId="urn:microsoft.com/office/officeart/2005/8/layout/list1"/>
    <dgm:cxn modelId="{96EF1237-2855-40D0-B078-E0D92B739DFD}" type="presParOf" srcId="{06DABA74-B169-4A9C-92B6-87BC20B5F4D9}" destId="{7C401CC8-1DAF-44F1-B026-A3998F71E0CD}" srcOrd="7" destOrd="0" presId="urn:microsoft.com/office/officeart/2005/8/layout/list1"/>
    <dgm:cxn modelId="{EC236772-2065-4171-ABDC-4EC22563F773}" type="presParOf" srcId="{06DABA74-B169-4A9C-92B6-87BC20B5F4D9}" destId="{A0CA293F-749A-46AA-B69C-503A94141E3D}" srcOrd="8" destOrd="0" presId="urn:microsoft.com/office/officeart/2005/8/layout/list1"/>
    <dgm:cxn modelId="{D6F939A9-8CB4-406C-8F09-B6856522C9CF}" type="presParOf" srcId="{A0CA293F-749A-46AA-B69C-503A94141E3D}" destId="{CF4F539A-3D75-4C1C-94BF-D4A5380A25A7}" srcOrd="0" destOrd="0" presId="urn:microsoft.com/office/officeart/2005/8/layout/list1"/>
    <dgm:cxn modelId="{CE5D880B-EE4A-460D-BF42-9C6528EE6FA2}" type="presParOf" srcId="{A0CA293F-749A-46AA-B69C-503A94141E3D}" destId="{E25F63B3-6FE0-460A-86A2-6604AAEC698B}" srcOrd="1" destOrd="0" presId="urn:microsoft.com/office/officeart/2005/8/layout/list1"/>
    <dgm:cxn modelId="{3B6BBACE-E325-4469-A16A-40B282124C0F}" type="presParOf" srcId="{06DABA74-B169-4A9C-92B6-87BC20B5F4D9}" destId="{6907FEB2-30F5-4153-8560-7A2F959CB90B}" srcOrd="9" destOrd="0" presId="urn:microsoft.com/office/officeart/2005/8/layout/list1"/>
    <dgm:cxn modelId="{4EA6CAE0-9795-48B1-83FF-74538D51A750}" type="presParOf" srcId="{06DABA74-B169-4A9C-92B6-87BC20B5F4D9}" destId="{7331850E-44E3-4BA7-AE47-9290A63BC32D}" srcOrd="10" destOrd="0" presId="urn:microsoft.com/office/officeart/2005/8/layout/list1"/>
    <dgm:cxn modelId="{B8EA1EBB-BF3C-4B78-AB9D-8E7A89CB574D}" type="presParOf" srcId="{06DABA74-B169-4A9C-92B6-87BC20B5F4D9}" destId="{7A637764-40CB-4408-B090-D3120550EBD4}" srcOrd="11" destOrd="0" presId="urn:microsoft.com/office/officeart/2005/8/layout/list1"/>
    <dgm:cxn modelId="{9A19B015-F138-43D4-89D4-4E6AC94FFC26}" type="presParOf" srcId="{06DABA74-B169-4A9C-92B6-87BC20B5F4D9}" destId="{38F89EB6-4091-4805-B80B-CE97687A8318}" srcOrd="12" destOrd="0" presId="urn:microsoft.com/office/officeart/2005/8/layout/list1"/>
    <dgm:cxn modelId="{AF36D0C2-478C-4D79-B838-8EBCCA8C0984}" type="presParOf" srcId="{38F89EB6-4091-4805-B80B-CE97687A8318}" destId="{A3EA0FC4-A9CE-47BD-8E84-C0657A62B974}" srcOrd="0" destOrd="0" presId="urn:microsoft.com/office/officeart/2005/8/layout/list1"/>
    <dgm:cxn modelId="{3E9F8D81-388A-49D9-957A-D167D93D0FA4}" type="presParOf" srcId="{38F89EB6-4091-4805-B80B-CE97687A8318}" destId="{D7954A2D-EA47-4EA2-BA5A-4F1CC5DD3ED0}" srcOrd="1" destOrd="0" presId="urn:microsoft.com/office/officeart/2005/8/layout/list1"/>
    <dgm:cxn modelId="{5B61B837-CA94-40A7-B05A-3BAF47667317}" type="presParOf" srcId="{06DABA74-B169-4A9C-92B6-87BC20B5F4D9}" destId="{D5CCB01A-EE4D-491A-8D94-559C208B933C}" srcOrd="13" destOrd="0" presId="urn:microsoft.com/office/officeart/2005/8/layout/list1"/>
    <dgm:cxn modelId="{3EA291AA-01B2-4638-92A5-5C31B5943CD7}" type="presParOf" srcId="{06DABA74-B169-4A9C-92B6-87BC20B5F4D9}" destId="{32DAE734-023E-4FD4-8FFB-1995D5B5C16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D4B4A-D87C-4024-8426-EFF680531691}">
      <dsp:nvSpPr>
        <dsp:cNvPr id="0" name=""/>
        <dsp:cNvSpPr/>
      </dsp:nvSpPr>
      <dsp:spPr>
        <a:xfrm>
          <a:off x="2315621" y="214068"/>
          <a:ext cx="1091874" cy="109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Trade-Offs Between Two Proposals</a:t>
          </a:r>
        </a:p>
      </dsp:txBody>
      <dsp:txXfrm>
        <a:off x="2315621" y="214068"/>
        <a:ext cx="1091874" cy="1091874"/>
      </dsp:txXfrm>
    </dsp:sp>
    <dsp:sp modelId="{7CC53642-FE50-4F89-BCD1-5C8E677EFB98}">
      <dsp:nvSpPr>
        <dsp:cNvPr id="0" name=""/>
        <dsp:cNvSpPr/>
      </dsp:nvSpPr>
      <dsp:spPr>
        <a:xfrm>
          <a:off x="654881" y="-125"/>
          <a:ext cx="2579207" cy="2579207"/>
        </a:xfrm>
        <a:prstGeom prst="circularArrow">
          <a:avLst>
            <a:gd name="adj1" fmla="val 8255"/>
            <a:gd name="adj2" fmla="val 576681"/>
            <a:gd name="adj3" fmla="val 2961273"/>
            <a:gd name="adj4" fmla="val 53452"/>
            <a:gd name="adj5" fmla="val 963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FF9E8-06DE-4BDF-AE00-BDE15FB567AE}">
      <dsp:nvSpPr>
        <dsp:cNvPr id="0" name=""/>
        <dsp:cNvSpPr/>
      </dsp:nvSpPr>
      <dsp:spPr>
        <a:xfrm>
          <a:off x="1398548" y="1802486"/>
          <a:ext cx="1091874" cy="109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Review Status of Reliance Comments</a:t>
          </a:r>
        </a:p>
      </dsp:txBody>
      <dsp:txXfrm>
        <a:off x="1398548" y="1802486"/>
        <a:ext cx="1091874" cy="1091874"/>
      </dsp:txXfrm>
    </dsp:sp>
    <dsp:sp modelId="{B1E456C8-3234-41A7-913B-B7BDFA2B6342}">
      <dsp:nvSpPr>
        <dsp:cNvPr id="0" name=""/>
        <dsp:cNvSpPr/>
      </dsp:nvSpPr>
      <dsp:spPr>
        <a:xfrm>
          <a:off x="654881" y="-125"/>
          <a:ext cx="2579207" cy="2579207"/>
        </a:xfrm>
        <a:prstGeom prst="circularArrow">
          <a:avLst>
            <a:gd name="adj1" fmla="val 8255"/>
            <a:gd name="adj2" fmla="val 576681"/>
            <a:gd name="adj3" fmla="val 10169866"/>
            <a:gd name="adj4" fmla="val 7262046"/>
            <a:gd name="adj5" fmla="val 963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6A681-E9B1-4B2B-AA10-C9B8D3A1C175}">
      <dsp:nvSpPr>
        <dsp:cNvPr id="0" name=""/>
        <dsp:cNvSpPr/>
      </dsp:nvSpPr>
      <dsp:spPr>
        <a:xfrm>
          <a:off x="481475" y="214068"/>
          <a:ext cx="1091874" cy="109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Carve/Pre-Posturing of Transmission Outages</a:t>
          </a:r>
        </a:p>
      </dsp:txBody>
      <dsp:txXfrm>
        <a:off x="481475" y="214068"/>
        <a:ext cx="1091874" cy="1091874"/>
      </dsp:txXfrm>
    </dsp:sp>
    <dsp:sp modelId="{47F1148F-EF99-4341-823A-82DA4121E84E}">
      <dsp:nvSpPr>
        <dsp:cNvPr id="0" name=""/>
        <dsp:cNvSpPr/>
      </dsp:nvSpPr>
      <dsp:spPr>
        <a:xfrm>
          <a:off x="654881" y="-125"/>
          <a:ext cx="2579207" cy="2579207"/>
        </a:xfrm>
        <a:prstGeom prst="circularArrow">
          <a:avLst>
            <a:gd name="adj1" fmla="val 8255"/>
            <a:gd name="adj2" fmla="val 576681"/>
            <a:gd name="adj3" fmla="val 16854310"/>
            <a:gd name="adj4" fmla="val 14969009"/>
            <a:gd name="adj5" fmla="val 963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698AD-0335-4119-A023-42C562AA8494}">
      <dsp:nvSpPr>
        <dsp:cNvPr id="0" name=""/>
        <dsp:cNvSpPr/>
      </dsp:nvSpPr>
      <dsp:spPr>
        <a:xfrm>
          <a:off x="0" y="31739"/>
          <a:ext cx="9220200" cy="10017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15590" tIns="249936" rIns="715590"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Consumers and Reliant have filed comments in the NPRR, with Consumers proposal being characterized has “narrowed, and well defined, as Reliant’s comments involving more extensive reforms. </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WMWG has yet to discuss and/or introduce Reliant’s comments formally, as a result, the issue has remained tabled </a:t>
          </a:r>
        </a:p>
      </dsp:txBody>
      <dsp:txXfrm>
        <a:off x="0" y="31739"/>
        <a:ext cx="9220200" cy="1001700"/>
      </dsp:txXfrm>
    </dsp:sp>
    <dsp:sp modelId="{D8B9EA21-4513-437D-B38E-C62D660737FB}">
      <dsp:nvSpPr>
        <dsp:cNvPr id="0" name=""/>
        <dsp:cNvSpPr/>
      </dsp:nvSpPr>
      <dsp:spPr>
        <a:xfrm>
          <a:off x="461010" y="18080"/>
          <a:ext cx="6454140" cy="1907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3951" tIns="0" rIns="243951" bIns="0" numCol="1" spcCol="1270" anchor="ctr" anchorCtr="0">
          <a:noAutofit/>
        </a:bodyPr>
        <a:lstStyle/>
        <a:p>
          <a:pPr marL="0" lvl="0" indent="0" algn="l" defTabSz="488950">
            <a:lnSpc>
              <a:spcPct val="90000"/>
            </a:lnSpc>
            <a:spcBef>
              <a:spcPct val="0"/>
            </a:spcBef>
            <a:spcAft>
              <a:spcPct val="35000"/>
            </a:spcAft>
            <a:buNone/>
          </a:pPr>
          <a:r>
            <a:rPr lang="en-US" sz="1100" kern="1200" dirty="0"/>
            <a:t>Current Status</a:t>
          </a:r>
        </a:p>
      </dsp:txBody>
      <dsp:txXfrm>
        <a:off x="470323" y="27393"/>
        <a:ext cx="6435514" cy="172153"/>
      </dsp:txXfrm>
    </dsp:sp>
    <dsp:sp modelId="{1A71459E-10BF-4C6C-A81D-4185DCD8C92C}">
      <dsp:nvSpPr>
        <dsp:cNvPr id="0" name=""/>
        <dsp:cNvSpPr/>
      </dsp:nvSpPr>
      <dsp:spPr>
        <a:xfrm>
          <a:off x="0" y="1128049"/>
          <a:ext cx="9220200" cy="302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15590" tIns="249936" rIns="715590"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Consumer comments suggest a preference for narrowing the conditions under which HDL override payments are made, aligning them more closely with their original intent, which was to compensate resources disadvantaged by contractual obligations not being met due to the HDL override.</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Stakeholders have also debated potentially including HDL override payments for transmission outages and whether SCED could address some issues preemptively by adjusting limits before outages to avoid unnecessary payments.</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Commenters in WMWG have also raised market design issues regarding if payments should be made in situations where SCED could have resolved the issue at a lower LMP, and how HDL override payments should be handled, regarding contractual obligations.</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In WMWG the major </a:t>
          </a:r>
          <a:r>
            <a:rPr lang="en-US" sz="1100" kern="1200" dirty="0" err="1"/>
            <a:t>cmponents</a:t>
          </a:r>
          <a:r>
            <a:rPr lang="en-US" sz="1100" kern="1200" dirty="0"/>
            <a:t> of Reliant’s comments were provided, however WMWG did not get into detailed debate between the two set of comments, as of Feb 13, 2024. </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Lastly, several comments have been raised related to transitioning to a nodal market design to improve price signals and reduce side payments, and if  these resources should receive override payments if they were supposed to cover load within the same QSE without a contract.</a:t>
          </a:r>
        </a:p>
      </dsp:txBody>
      <dsp:txXfrm>
        <a:off x="0" y="1128049"/>
        <a:ext cx="9220200" cy="3024000"/>
      </dsp:txXfrm>
    </dsp:sp>
    <dsp:sp modelId="{0AA1ABD5-BC39-407F-9B03-2F5A69BD65A8}">
      <dsp:nvSpPr>
        <dsp:cNvPr id="0" name=""/>
        <dsp:cNvSpPr/>
      </dsp:nvSpPr>
      <dsp:spPr>
        <a:xfrm>
          <a:off x="461010" y="1098239"/>
          <a:ext cx="6454140" cy="20692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3951" tIns="0" rIns="243951" bIns="0" numCol="1" spcCol="1270" anchor="ctr" anchorCtr="0">
          <a:noAutofit/>
        </a:bodyPr>
        <a:lstStyle/>
        <a:p>
          <a:pPr marL="0" lvl="0" indent="0" algn="l" defTabSz="488950">
            <a:lnSpc>
              <a:spcPct val="90000"/>
            </a:lnSpc>
            <a:spcBef>
              <a:spcPct val="0"/>
            </a:spcBef>
            <a:spcAft>
              <a:spcPct val="35000"/>
            </a:spcAft>
            <a:buNone/>
          </a:pPr>
          <a:r>
            <a:rPr lang="en-US" sz="1100" kern="1200" dirty="0"/>
            <a:t>Major Issues</a:t>
          </a:r>
        </a:p>
      </dsp:txBody>
      <dsp:txXfrm>
        <a:off x="471111" y="1108340"/>
        <a:ext cx="6433938" cy="186727"/>
      </dsp:txXfrm>
    </dsp:sp>
    <dsp:sp modelId="{74A6E598-42D6-45D9-B54A-590B733FB5F3}">
      <dsp:nvSpPr>
        <dsp:cNvPr id="0" name=""/>
        <dsp:cNvSpPr/>
      </dsp:nvSpPr>
      <dsp:spPr>
        <a:xfrm>
          <a:off x="0" y="4201007"/>
          <a:ext cx="9220200" cy="10017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15590" tIns="249936" rIns="715590"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Further discussion and debate regarding Reliant’s comments is expected in WMS or the next WMWG meeting, as to date only the major aspects</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WMWG is expected to provide additional updates pending further discussions in March</a:t>
          </a:r>
        </a:p>
      </dsp:txBody>
      <dsp:txXfrm>
        <a:off x="0" y="4201007"/>
        <a:ext cx="9220200" cy="1001700"/>
      </dsp:txXfrm>
    </dsp:sp>
    <dsp:sp modelId="{CD4602C4-DDDC-4D6F-9199-0A540115C4B5}">
      <dsp:nvSpPr>
        <dsp:cNvPr id="0" name=""/>
        <dsp:cNvSpPr/>
      </dsp:nvSpPr>
      <dsp:spPr>
        <a:xfrm>
          <a:off x="461010" y="4216849"/>
          <a:ext cx="6454140" cy="16127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3951" tIns="0" rIns="243951" bIns="0" numCol="1" spcCol="1270" anchor="ctr" anchorCtr="0">
          <a:noAutofit/>
        </a:bodyPr>
        <a:lstStyle/>
        <a:p>
          <a:pPr marL="0" lvl="0" indent="0" algn="l" defTabSz="488950">
            <a:lnSpc>
              <a:spcPct val="90000"/>
            </a:lnSpc>
            <a:spcBef>
              <a:spcPct val="0"/>
            </a:spcBef>
            <a:spcAft>
              <a:spcPct val="35000"/>
            </a:spcAft>
            <a:buNone/>
          </a:pPr>
          <a:r>
            <a:rPr lang="en-US" sz="1100" kern="1200" dirty="0"/>
            <a:t>Next Steps</a:t>
          </a:r>
        </a:p>
      </dsp:txBody>
      <dsp:txXfrm>
        <a:off x="468883" y="4224722"/>
        <a:ext cx="6438394" cy="145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F639E-37C0-4BFD-A5FC-5F3896A78931}">
      <dsp:nvSpPr>
        <dsp:cNvPr id="0" name=""/>
        <dsp:cNvSpPr/>
      </dsp:nvSpPr>
      <dsp:spPr>
        <a:xfrm>
          <a:off x="0" y="254284"/>
          <a:ext cx="11506200" cy="5103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93009" tIns="249936" rIns="89300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t>Habio</a:t>
          </a:r>
          <a:r>
            <a:rPr lang="en-US" sz="1200" kern="1200" dirty="0"/>
            <a:t> You provided a presentation in the Feb 2024, WMWG meeting regarding the NPRR and its recent implementation.</a:t>
          </a:r>
        </a:p>
      </dsp:txBody>
      <dsp:txXfrm>
        <a:off x="0" y="254284"/>
        <a:ext cx="11506200" cy="510300"/>
      </dsp:txXfrm>
    </dsp:sp>
    <dsp:sp modelId="{FFD5850B-6B8B-42CB-9F88-A4057E35EEC1}">
      <dsp:nvSpPr>
        <dsp:cNvPr id="0" name=""/>
        <dsp:cNvSpPr/>
      </dsp:nvSpPr>
      <dsp:spPr>
        <a:xfrm>
          <a:off x="575310" y="77164"/>
          <a:ext cx="8054340" cy="354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435" tIns="0" rIns="304435" bIns="0" numCol="1" spcCol="1270" anchor="ctr" anchorCtr="0">
          <a:noAutofit/>
        </a:bodyPr>
        <a:lstStyle/>
        <a:p>
          <a:pPr marL="0" lvl="0" indent="0" algn="l" defTabSz="533400">
            <a:lnSpc>
              <a:spcPct val="90000"/>
            </a:lnSpc>
            <a:spcBef>
              <a:spcPct val="0"/>
            </a:spcBef>
            <a:spcAft>
              <a:spcPct val="35000"/>
            </a:spcAft>
            <a:buNone/>
          </a:pPr>
          <a:r>
            <a:rPr lang="en-US" sz="1200" kern="1200" dirty="0"/>
            <a:t>Current Status</a:t>
          </a:r>
        </a:p>
      </dsp:txBody>
      <dsp:txXfrm>
        <a:off x="592603" y="94457"/>
        <a:ext cx="8019754" cy="319654"/>
      </dsp:txXfrm>
    </dsp:sp>
    <dsp:sp modelId="{56C5C83B-85D6-42F3-A18B-DC421BC7B846}">
      <dsp:nvSpPr>
        <dsp:cNvPr id="0" name=""/>
        <dsp:cNvSpPr/>
      </dsp:nvSpPr>
      <dsp:spPr>
        <a:xfrm>
          <a:off x="0" y="1006504"/>
          <a:ext cx="11506200" cy="264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93009" tIns="249936" rIns="893009"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t>This change was sponsored by the IMM and approved by the PUCT. The NPRR adjusts the RUC overflow price from $1500 per MWh to $250 per MWh and modifies the RUC opt-out provisions. This was implemented in response to changes in market behavior post-winter storms, particularly noting more frequent RUC instances and reduced self-commitments.</a:t>
          </a:r>
          <a:endParaRPr lang="en-US" sz="1200" kern="1200" dirty="0"/>
        </a:p>
        <a:p>
          <a:pPr marL="228600" lvl="2" indent="-114300" algn="l" defTabSz="533400">
            <a:lnSpc>
              <a:spcPct val="90000"/>
            </a:lnSpc>
            <a:spcBef>
              <a:spcPct val="0"/>
            </a:spcBef>
            <a:spcAft>
              <a:spcPct val="15000"/>
            </a:spcAft>
            <a:buChar char="•"/>
          </a:pPr>
          <a:r>
            <a:rPr lang="en-US" sz="1200" b="1" i="0" kern="1200" dirty="0"/>
            <a:t>Implementation Dates</a:t>
          </a:r>
          <a:r>
            <a:rPr lang="en-US" sz="1200" b="0" i="0" kern="1200" dirty="0"/>
            <a:t>: The change in RUC overflow pricing took effect on May 13, 2022, while the new RUC opt-out provisions were implemented on January 25, 2024.</a:t>
          </a:r>
          <a:endParaRPr lang="en-US" sz="1200" kern="1200" dirty="0"/>
        </a:p>
        <a:p>
          <a:pPr marL="228600" lvl="2" indent="-114300" algn="l" defTabSz="533400">
            <a:lnSpc>
              <a:spcPct val="90000"/>
            </a:lnSpc>
            <a:spcBef>
              <a:spcPct val="0"/>
            </a:spcBef>
            <a:spcAft>
              <a:spcPct val="15000"/>
            </a:spcAft>
            <a:buChar char="•"/>
          </a:pPr>
          <a:r>
            <a:rPr lang="en-US" sz="1200" b="1" i="0" kern="1200" dirty="0"/>
            <a:t>Opt-Out Provisions</a:t>
          </a:r>
          <a:r>
            <a:rPr lang="en-US" sz="1200" b="0" i="0" kern="1200" dirty="0"/>
            <a:t>: The new rules modify how generators can opt-out of RUC, changing from a system based on scatter telemetry to one based on a snapshot time concept. This aims to limit the use of RUC opt-out to long-lead-time RUCs and reduce incentives for late self-commitments, while still allowing resources sufficient time to opt-out if they receive early RUC instructions.</a:t>
          </a:r>
          <a:endParaRPr lang="en-US" sz="1200" kern="1200" dirty="0"/>
        </a:p>
        <a:p>
          <a:pPr marL="228600" lvl="2" indent="-114300" algn="l" defTabSz="533400">
            <a:lnSpc>
              <a:spcPct val="90000"/>
            </a:lnSpc>
            <a:spcBef>
              <a:spcPct val="0"/>
            </a:spcBef>
            <a:spcAft>
              <a:spcPct val="15000"/>
            </a:spcAft>
            <a:buChar char="•"/>
          </a:pPr>
          <a:r>
            <a:rPr lang="en-US" sz="1200" b="1" i="0" kern="1200" dirty="0"/>
            <a:t>Snapshot Time Concept</a:t>
          </a:r>
          <a:r>
            <a:rPr lang="en-US" sz="1200" b="0" i="0" kern="1200" dirty="0"/>
            <a:t>: Explained as the earlier of two calculations involving the end of the adjustment period for RUC-committed hours or a set time before the start of the first RUC-committed hour, this concept aims to establish a clear deadline for QSEs (Qualified Scheduling Entities) to make their opt-out decisions.</a:t>
          </a:r>
          <a:endParaRPr lang="en-US" sz="1200" kern="1200" dirty="0"/>
        </a:p>
        <a:p>
          <a:pPr marL="228600" lvl="2" indent="-114300" algn="l" defTabSz="533400">
            <a:lnSpc>
              <a:spcPct val="90000"/>
            </a:lnSpc>
            <a:spcBef>
              <a:spcPct val="0"/>
            </a:spcBef>
            <a:spcAft>
              <a:spcPct val="15000"/>
            </a:spcAft>
            <a:buChar char="•"/>
          </a:pPr>
          <a:r>
            <a:rPr lang="en-US" sz="1200" b="1" i="0" kern="1200" dirty="0"/>
            <a:t>QSE Instructions</a:t>
          </a:r>
          <a:r>
            <a:rPr lang="en-US" sz="1200" b="0" i="0" kern="1200" dirty="0"/>
            <a:t>: The NPRR details how QSEs should update their operations to comply with the new rules, including how to opt out of RUC instructions under different scenarios.</a:t>
          </a:r>
          <a:endParaRPr lang="en-US" sz="1200" kern="1200" dirty="0"/>
        </a:p>
      </dsp:txBody>
      <dsp:txXfrm>
        <a:off x="0" y="1006504"/>
        <a:ext cx="11506200" cy="2646000"/>
      </dsp:txXfrm>
    </dsp:sp>
    <dsp:sp modelId="{4CB6932D-8D3A-461F-90ED-846703DFA02A}">
      <dsp:nvSpPr>
        <dsp:cNvPr id="0" name=""/>
        <dsp:cNvSpPr/>
      </dsp:nvSpPr>
      <dsp:spPr>
        <a:xfrm>
          <a:off x="575310" y="829384"/>
          <a:ext cx="8054340" cy="354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435" tIns="0" rIns="304435" bIns="0" numCol="1" spcCol="1270" anchor="ctr" anchorCtr="0">
          <a:noAutofit/>
        </a:bodyPr>
        <a:lstStyle/>
        <a:p>
          <a:pPr marL="0" lvl="0" indent="0" algn="l" defTabSz="533400">
            <a:lnSpc>
              <a:spcPct val="90000"/>
            </a:lnSpc>
            <a:spcBef>
              <a:spcPct val="0"/>
            </a:spcBef>
            <a:spcAft>
              <a:spcPct val="35000"/>
            </a:spcAft>
            <a:buNone/>
          </a:pPr>
          <a:r>
            <a:rPr lang="en-US" sz="1200" kern="1200" dirty="0"/>
            <a:t>Implemented Reforms:</a:t>
          </a:r>
        </a:p>
      </dsp:txBody>
      <dsp:txXfrm>
        <a:off x="592603" y="846677"/>
        <a:ext cx="8019754" cy="319654"/>
      </dsp:txXfrm>
    </dsp:sp>
    <dsp:sp modelId="{F9672572-F1AC-4152-934C-7C9AA28323D1}">
      <dsp:nvSpPr>
        <dsp:cNvPr id="0" name=""/>
        <dsp:cNvSpPr/>
      </dsp:nvSpPr>
      <dsp:spPr>
        <a:xfrm>
          <a:off x="0" y="3894424"/>
          <a:ext cx="11506200" cy="1020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93009" tIns="249936" rIns="89300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NPRR reduces the value of the offer floor on Resources that have the status of ONRUC and limit the use of the ONOPTOUT status. Previously, the change to the offer floor was previously implemented and the remaining Protocol language, which is part of this second phase of implementation, will change the timing and process for a Qualified Scheduling Entity (QSE) to opt out of Reliability Unit Commitment (RUC) settlement for its Resources that have received a RUC instructions. </a:t>
          </a:r>
        </a:p>
      </dsp:txBody>
      <dsp:txXfrm>
        <a:off x="0" y="3894424"/>
        <a:ext cx="11506200" cy="1020600"/>
      </dsp:txXfrm>
    </dsp:sp>
    <dsp:sp modelId="{426E68EE-AAC9-4BF9-ADFA-ED8589C8C772}">
      <dsp:nvSpPr>
        <dsp:cNvPr id="0" name=""/>
        <dsp:cNvSpPr/>
      </dsp:nvSpPr>
      <dsp:spPr>
        <a:xfrm>
          <a:off x="575310" y="3717304"/>
          <a:ext cx="8054340" cy="354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435" tIns="0" rIns="304435" bIns="0" numCol="1" spcCol="1270" anchor="ctr" anchorCtr="0">
          <a:noAutofit/>
        </a:bodyPr>
        <a:lstStyle/>
        <a:p>
          <a:pPr marL="0" lvl="0" indent="0" algn="l" defTabSz="533400">
            <a:lnSpc>
              <a:spcPct val="90000"/>
            </a:lnSpc>
            <a:spcBef>
              <a:spcPct val="0"/>
            </a:spcBef>
            <a:spcAft>
              <a:spcPct val="35000"/>
            </a:spcAft>
            <a:buNone/>
          </a:pPr>
          <a:r>
            <a:rPr lang="en-US" sz="1200" kern="1200" dirty="0"/>
            <a:t>Implemented Reforms</a:t>
          </a:r>
        </a:p>
      </dsp:txBody>
      <dsp:txXfrm>
        <a:off x="592603" y="3734597"/>
        <a:ext cx="8019754"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F639E-37C0-4BFD-A5FC-5F3896A78931}">
      <dsp:nvSpPr>
        <dsp:cNvPr id="0" name=""/>
        <dsp:cNvSpPr/>
      </dsp:nvSpPr>
      <dsp:spPr>
        <a:xfrm>
          <a:off x="0" y="197583"/>
          <a:ext cx="11963400" cy="5103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249936"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Ino Gonzalez from ERCOT provided a presentation of the proposed reforms included in NPRR 1216, the verifiable cost manual revisions proposed in VCMRR.</a:t>
          </a:r>
        </a:p>
      </dsp:txBody>
      <dsp:txXfrm>
        <a:off x="0" y="197583"/>
        <a:ext cx="11963400" cy="510300"/>
      </dsp:txXfrm>
    </dsp:sp>
    <dsp:sp modelId="{FFD5850B-6B8B-42CB-9F88-A4057E35EEC1}">
      <dsp:nvSpPr>
        <dsp:cNvPr id="0" name=""/>
        <dsp:cNvSpPr/>
      </dsp:nvSpPr>
      <dsp:spPr>
        <a:xfrm>
          <a:off x="598170" y="20463"/>
          <a:ext cx="8374380" cy="354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Current Status</a:t>
          </a:r>
        </a:p>
      </dsp:txBody>
      <dsp:txXfrm>
        <a:off x="615463" y="37756"/>
        <a:ext cx="8339794" cy="319654"/>
      </dsp:txXfrm>
    </dsp:sp>
    <dsp:sp modelId="{07BFA4D4-ACA3-4ECA-822F-0EB09B266EF6}">
      <dsp:nvSpPr>
        <dsp:cNvPr id="0" name=""/>
        <dsp:cNvSpPr/>
      </dsp:nvSpPr>
      <dsp:spPr>
        <a:xfrm>
          <a:off x="0" y="949803"/>
          <a:ext cx="11963400" cy="309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249936"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t>In the presentation provided by ERCOT, NPRR1216 (VCMRR039) ERCOT presented on the NPRR’s  two primary objectives:</a:t>
          </a:r>
          <a:endParaRPr lang="en-US" sz="1200" kern="1200" dirty="0"/>
        </a:p>
        <a:p>
          <a:pPr marL="228600" lvl="2" indent="-114300" algn="l" defTabSz="533400">
            <a:lnSpc>
              <a:spcPct val="90000"/>
            </a:lnSpc>
            <a:spcBef>
              <a:spcPct val="0"/>
            </a:spcBef>
            <a:spcAft>
              <a:spcPct val="15000"/>
            </a:spcAft>
            <a:buChar char="•"/>
          </a:pPr>
          <a:r>
            <a:rPr lang="en-US" sz="1200" b="1" i="0" u="sng" kern="1200" dirty="0"/>
            <a:t>Cap Setting During EP</a:t>
          </a:r>
          <a:r>
            <a:rPr lang="en-US" sz="1200" b="0" i="0" kern="1200" dirty="0"/>
            <a:t>P: During the Effective Period Pricing (EPP), it aims to ensure the system cap is set at $2000. This cap is meant to provide a maximum price</a:t>
          </a:r>
          <a:endParaRPr lang="en-US" sz="1200" kern="1200" dirty="0"/>
        </a:p>
        <a:p>
          <a:pPr marL="228600" lvl="2" indent="-114300" algn="l" defTabSz="533400">
            <a:lnSpc>
              <a:spcPct val="90000"/>
            </a:lnSpc>
            <a:spcBef>
              <a:spcPct val="0"/>
            </a:spcBef>
            <a:spcAft>
              <a:spcPct val="15000"/>
            </a:spcAft>
            <a:buChar char="•"/>
          </a:pPr>
          <a:r>
            <a:rPr lang="en-US" sz="1200" b="1" i="0" u="sng" kern="1200" dirty="0"/>
            <a:t>Fuel Cost Recovery</a:t>
          </a:r>
          <a:r>
            <a:rPr lang="en-US" sz="1200" b="0" i="0" kern="1200" dirty="0"/>
            <a:t>: It allows resources needing fuel purchase during the EPP to recover their marginal costs above a certain threshold. If a resource incurs fuel costs higher than what can be covered by the real-time prices (due to the system cap), they can submit a dispute to recover the additional marginal costs associated with purchasing the fuel, along with an Operations and Maintenance (O&amp;M) component.’</a:t>
          </a:r>
          <a:endParaRPr lang="en-US" sz="1200" kern="1200" dirty="0"/>
        </a:p>
        <a:p>
          <a:pPr marL="114300" lvl="1" indent="-114300" algn="l" defTabSz="533400">
            <a:lnSpc>
              <a:spcPct val="90000"/>
            </a:lnSpc>
            <a:spcBef>
              <a:spcPct val="0"/>
            </a:spcBef>
            <a:spcAft>
              <a:spcPct val="15000"/>
            </a:spcAft>
            <a:buChar char="•"/>
          </a:pPr>
          <a:r>
            <a:rPr lang="en-US" sz="1200" b="1" i="0" u="sng" kern="1200" dirty="0"/>
            <a:t>ERCOT provided an example in the meeting, in which:</a:t>
          </a:r>
          <a:endParaRPr lang="en-US" sz="1200" b="1" u="sng" kern="1200" dirty="0"/>
        </a:p>
        <a:p>
          <a:pPr marL="228600" lvl="2" indent="-114300" algn="l" defTabSz="533400">
            <a:lnSpc>
              <a:spcPct val="90000"/>
            </a:lnSpc>
            <a:spcBef>
              <a:spcPct val="0"/>
            </a:spcBef>
            <a:spcAft>
              <a:spcPct val="15000"/>
            </a:spcAft>
            <a:buChar char="•"/>
          </a:pPr>
          <a:r>
            <a:rPr lang="en-US" sz="1200" b="0" i="0" kern="1200" dirty="0"/>
            <a:t>If a resource purchases fuel at $300 per MMBtu with a heat rate of 10, this results in a cost of $3000. However, with the system cap at $2000, the resource cannot fully recover this through real-time prices and can, therefore, submit a dispute to recover these additional costs.</a:t>
          </a:r>
          <a:endParaRPr lang="en-US" sz="1200" kern="1200" dirty="0"/>
        </a:p>
        <a:p>
          <a:pPr marL="114300" lvl="1" indent="-114300" algn="l" defTabSz="533400">
            <a:lnSpc>
              <a:spcPct val="90000"/>
            </a:lnSpc>
            <a:spcBef>
              <a:spcPct val="0"/>
            </a:spcBef>
            <a:spcAft>
              <a:spcPct val="15000"/>
            </a:spcAft>
            <a:buChar char="•"/>
          </a:pPr>
          <a:r>
            <a:rPr lang="en-US" sz="1200" b="1" i="0" u="sng" kern="1200" dirty="0"/>
            <a:t>Additional Issues and matters addressed in the presentation included</a:t>
          </a:r>
          <a:r>
            <a:rPr lang="en-US" sz="1200" b="0" i="0" kern="1200" dirty="0"/>
            <a:t>:</a:t>
          </a:r>
          <a:endParaRPr lang="en-US" sz="1200" kern="1200" dirty="0"/>
        </a:p>
        <a:p>
          <a:pPr marL="228600" lvl="2" indent="-114300" algn="l" defTabSz="533400">
            <a:lnSpc>
              <a:spcPct val="90000"/>
            </a:lnSpc>
            <a:spcBef>
              <a:spcPct val="0"/>
            </a:spcBef>
            <a:spcAft>
              <a:spcPct val="15000"/>
            </a:spcAft>
            <a:buChar char="•"/>
          </a:pPr>
          <a:r>
            <a:rPr lang="en-US" sz="1200" b="0" i="1" u="sng" kern="1200" dirty="0"/>
            <a:t>Fuel Adders</a:t>
          </a:r>
          <a:r>
            <a:rPr lang="en-US" sz="1200" b="0" i="0" kern="1200" dirty="0"/>
            <a:t>: The proposal also addresses the issue of fuel adders, in which, a resource is subject to real-time price mitigation, the mitigated offer cap increases by the multiplier of the fuel adder. The concern is that if a resource has already recovered additional fuel costs through a dispute, and later includes this higher fuel cost in the calculation of fuel adders, it could result in recovering the same fuel costs multiple times over six months.</a:t>
          </a:r>
          <a:endParaRPr lang="en-US" sz="1200" kern="1200" dirty="0"/>
        </a:p>
        <a:p>
          <a:pPr marL="228600" lvl="2" indent="-114300" algn="l" defTabSz="533400">
            <a:lnSpc>
              <a:spcPct val="90000"/>
            </a:lnSpc>
            <a:spcBef>
              <a:spcPct val="0"/>
            </a:spcBef>
            <a:spcAft>
              <a:spcPct val="15000"/>
            </a:spcAft>
            <a:buChar char="•"/>
          </a:pPr>
          <a:r>
            <a:rPr lang="en-US" sz="1200" b="0" i="1" u="sng" kern="1200" dirty="0"/>
            <a:t>Prevention of Double Recovery</a:t>
          </a:r>
          <a:r>
            <a:rPr lang="en-US" sz="1200" b="0" i="0" kern="1200" dirty="0"/>
            <a:t>: NPRR1216 aims to prevent resources from including already recovered fuel prices in future fuel adder calculations. This is consistent with previous protocols, preventing double recovery of fuel costs. The rule intends to protect the market from the impact of including these already recovered fuel prices in fuel adders, which could significantly affect pricing and payments.</a:t>
          </a:r>
          <a:endParaRPr lang="en-US" sz="1200" kern="1200" dirty="0"/>
        </a:p>
      </dsp:txBody>
      <dsp:txXfrm>
        <a:off x="0" y="949803"/>
        <a:ext cx="11963400" cy="3099600"/>
      </dsp:txXfrm>
    </dsp:sp>
    <dsp:sp modelId="{149E0BB8-D549-4150-BD8D-546110C8C8F2}">
      <dsp:nvSpPr>
        <dsp:cNvPr id="0" name=""/>
        <dsp:cNvSpPr/>
      </dsp:nvSpPr>
      <dsp:spPr>
        <a:xfrm>
          <a:off x="598170" y="772683"/>
          <a:ext cx="8374380" cy="354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 Implemented Reforms:</a:t>
          </a:r>
        </a:p>
      </dsp:txBody>
      <dsp:txXfrm>
        <a:off x="615463" y="789976"/>
        <a:ext cx="8339794" cy="319654"/>
      </dsp:txXfrm>
    </dsp:sp>
    <dsp:sp modelId="{A4D7D6EC-E60C-4740-A10F-B2ED38792CB5}">
      <dsp:nvSpPr>
        <dsp:cNvPr id="0" name=""/>
        <dsp:cNvSpPr/>
      </dsp:nvSpPr>
      <dsp:spPr>
        <a:xfrm>
          <a:off x="0" y="4291324"/>
          <a:ext cx="11963400" cy="680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249936"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Previously WMS tabled the matter and referred to it WMWG for further discussion. The revisions were discussed in the prior WMWG meeting with no major issues or questions raised during WMWG, as a result there are no outstanding issues remaining</a:t>
          </a:r>
        </a:p>
      </dsp:txBody>
      <dsp:txXfrm>
        <a:off x="0" y="4291324"/>
        <a:ext cx="11963400" cy="680400"/>
      </dsp:txXfrm>
    </dsp:sp>
    <dsp:sp modelId="{67C7EA66-39C0-4596-B8DA-1A2899A08F11}">
      <dsp:nvSpPr>
        <dsp:cNvPr id="0" name=""/>
        <dsp:cNvSpPr/>
      </dsp:nvSpPr>
      <dsp:spPr>
        <a:xfrm>
          <a:off x="598170" y="4114204"/>
          <a:ext cx="8374380" cy="354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Next Steps</a:t>
          </a:r>
        </a:p>
      </dsp:txBody>
      <dsp:txXfrm>
        <a:off x="615463" y="4131497"/>
        <a:ext cx="8339794"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F639E-37C0-4BFD-A5FC-5F3896A78931}">
      <dsp:nvSpPr>
        <dsp:cNvPr id="0" name=""/>
        <dsp:cNvSpPr/>
      </dsp:nvSpPr>
      <dsp:spPr>
        <a:xfrm>
          <a:off x="0" y="170979"/>
          <a:ext cx="11963400" cy="1360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166624"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Lancium has sponsored a proposed NPRR, that was first introduced at the Large Flexible Load Task Force (LFLTF), which would implement refundable deposits.</a:t>
          </a:r>
        </a:p>
        <a:p>
          <a:pPr marL="114300" lvl="1" indent="-114300" algn="l" defTabSz="533400">
            <a:lnSpc>
              <a:spcPct val="90000"/>
            </a:lnSpc>
            <a:spcBef>
              <a:spcPct val="0"/>
            </a:spcBef>
            <a:spcAft>
              <a:spcPct val="15000"/>
            </a:spcAft>
            <a:buChar char="•"/>
          </a:pPr>
          <a:r>
            <a:rPr lang="en-US" sz="1200" kern="1200" dirty="0"/>
            <a:t>Under the tentative draft proposal, there would be an initial deposit fee for running the large load interconnection study, and then an initial deposit prior to the interconnection, as well as, a quarterly recurring deposit </a:t>
          </a:r>
        </a:p>
        <a:p>
          <a:pPr marL="114300" lvl="1" indent="-114300" algn="l" defTabSz="533400">
            <a:lnSpc>
              <a:spcPct val="90000"/>
            </a:lnSpc>
            <a:spcBef>
              <a:spcPct val="0"/>
            </a:spcBef>
            <a:spcAft>
              <a:spcPct val="15000"/>
            </a:spcAft>
            <a:buChar char="•"/>
          </a:pPr>
          <a:r>
            <a:rPr lang="en-US" sz="1200" kern="1200" dirty="0"/>
            <a:t>As proposed the initial deposit would be based on a flat fee for the large load interconnection study, and then a recurring quarterly deposit that would be based on a function of your capacity. </a:t>
          </a:r>
        </a:p>
        <a:p>
          <a:pPr marL="114300" lvl="1" indent="-114300" algn="l" defTabSz="533400">
            <a:lnSpc>
              <a:spcPct val="90000"/>
            </a:lnSpc>
            <a:spcBef>
              <a:spcPct val="0"/>
            </a:spcBef>
            <a:spcAft>
              <a:spcPct val="15000"/>
            </a:spcAft>
            <a:buChar char="•"/>
          </a:pPr>
          <a:r>
            <a:rPr lang="en-US" sz="1200" kern="1200" dirty="0"/>
            <a:t>The deposit is meant to be refunded once you are energized, which is meant to incent projects to stay in the queue </a:t>
          </a:r>
          <a:r>
            <a:rPr lang="en-US" sz="1200" kern="1200" dirty="0" err="1"/>
            <a:t>aand</a:t>
          </a:r>
          <a:r>
            <a:rPr lang="en-US" sz="1200" kern="1200" dirty="0"/>
            <a:t> </a:t>
          </a:r>
          <a:r>
            <a:rPr lang="en-US" sz="1200" kern="1200" dirty="0" err="1"/>
            <a:t>discourge</a:t>
          </a:r>
          <a:r>
            <a:rPr lang="en-US" sz="1200" kern="1200" dirty="0"/>
            <a:t> speculative projects</a:t>
          </a:r>
        </a:p>
      </dsp:txBody>
      <dsp:txXfrm>
        <a:off x="0" y="170979"/>
        <a:ext cx="11963400" cy="1360800"/>
      </dsp:txXfrm>
    </dsp:sp>
    <dsp:sp modelId="{FFD5850B-6B8B-42CB-9F88-A4057E35EEC1}">
      <dsp:nvSpPr>
        <dsp:cNvPr id="0" name=""/>
        <dsp:cNvSpPr/>
      </dsp:nvSpPr>
      <dsp:spPr>
        <a:xfrm>
          <a:off x="598170" y="52899"/>
          <a:ext cx="8374380" cy="236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Current Status</a:t>
          </a:r>
        </a:p>
      </dsp:txBody>
      <dsp:txXfrm>
        <a:off x="609698" y="64427"/>
        <a:ext cx="8351324" cy="213104"/>
      </dsp:txXfrm>
    </dsp:sp>
    <dsp:sp modelId="{07BFA4D4-ACA3-4ECA-822F-0EB09B266EF6}">
      <dsp:nvSpPr>
        <dsp:cNvPr id="0" name=""/>
        <dsp:cNvSpPr/>
      </dsp:nvSpPr>
      <dsp:spPr>
        <a:xfrm>
          <a:off x="0" y="1737776"/>
          <a:ext cx="11963400" cy="2570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166624"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t>Lancium provided  some potential suggested amounts in the Feb 13WMWG meeting, for potential fees that included:</a:t>
          </a:r>
          <a:endParaRPr lang="en-US" sz="1200" kern="1200" dirty="0"/>
        </a:p>
        <a:p>
          <a:pPr marL="228600" lvl="2" indent="-114300" algn="l" defTabSz="533400">
            <a:lnSpc>
              <a:spcPct val="90000"/>
            </a:lnSpc>
            <a:spcBef>
              <a:spcPct val="0"/>
            </a:spcBef>
            <a:spcAft>
              <a:spcPct val="15000"/>
            </a:spcAft>
            <a:buChar char="•"/>
          </a:pPr>
          <a:r>
            <a:rPr lang="en-US" sz="1200" b="1" i="0" kern="1200" dirty="0"/>
            <a:t>$25K Flat Fee for performing the Large Load Interconnection Study</a:t>
          </a:r>
          <a:endParaRPr lang="en-US" sz="1200" b="1" kern="1200" dirty="0"/>
        </a:p>
        <a:p>
          <a:pPr marL="228600" lvl="2" indent="-114300" algn="l" defTabSz="533400">
            <a:lnSpc>
              <a:spcPct val="90000"/>
            </a:lnSpc>
            <a:spcBef>
              <a:spcPct val="0"/>
            </a:spcBef>
            <a:spcAft>
              <a:spcPct val="15000"/>
            </a:spcAft>
            <a:buChar char="•"/>
          </a:pPr>
          <a:r>
            <a:rPr lang="en-US" sz="1200" b="1" i="0" kern="1200" dirty="0"/>
            <a:t>An Initial Deposit of $100/MW (x)</a:t>
          </a:r>
          <a:endParaRPr lang="en-US" sz="1200" b="1" kern="1200" dirty="0"/>
        </a:p>
        <a:p>
          <a:pPr marL="228600" lvl="2" indent="-114300" algn="l" defTabSz="533400">
            <a:lnSpc>
              <a:spcPct val="90000"/>
            </a:lnSpc>
            <a:spcBef>
              <a:spcPct val="0"/>
            </a:spcBef>
            <a:spcAft>
              <a:spcPct val="15000"/>
            </a:spcAft>
            <a:buChar char="•"/>
          </a:pPr>
          <a:r>
            <a:rPr lang="en-US" sz="1200" b="1" i="0" kern="1200" dirty="0"/>
            <a:t>A recurring deposit of $10MW-quarter (Y)</a:t>
          </a:r>
          <a:endParaRPr lang="en-US" sz="1200" b="1" kern="1200" dirty="0"/>
        </a:p>
        <a:p>
          <a:pPr marL="114300" lvl="1" indent="-114300" algn="l" defTabSz="533400">
            <a:lnSpc>
              <a:spcPct val="90000"/>
            </a:lnSpc>
            <a:spcBef>
              <a:spcPct val="0"/>
            </a:spcBef>
            <a:spcAft>
              <a:spcPct val="15000"/>
            </a:spcAft>
            <a:buChar char="•"/>
          </a:pPr>
          <a:r>
            <a:rPr lang="en-US" sz="1200" b="0" i="0" kern="1200" dirty="0"/>
            <a:t>Lancium and WMWG stakeholders raised some potential areas where further details may be required included; </a:t>
          </a:r>
          <a:endParaRPr lang="en-US" sz="1200" kern="1200" dirty="0"/>
        </a:p>
        <a:p>
          <a:pPr marL="228600" lvl="2" indent="-114300" algn="l" defTabSz="533400">
            <a:lnSpc>
              <a:spcPct val="90000"/>
            </a:lnSpc>
            <a:spcBef>
              <a:spcPct val="0"/>
            </a:spcBef>
            <a:spcAft>
              <a:spcPct val="15000"/>
            </a:spcAft>
            <a:buChar char="•"/>
          </a:pPr>
          <a:r>
            <a:rPr lang="en-US" sz="1200" b="0" i="1" kern="1200" dirty="0"/>
            <a:t>Should energization occur below the expected amount, should a proportional fee be used?</a:t>
          </a:r>
          <a:endParaRPr lang="en-US" sz="1200" i="1" kern="1200" dirty="0"/>
        </a:p>
        <a:p>
          <a:pPr marL="228600" lvl="2" indent="-114300" algn="l" defTabSz="533400">
            <a:lnSpc>
              <a:spcPct val="90000"/>
            </a:lnSpc>
            <a:spcBef>
              <a:spcPct val="0"/>
            </a:spcBef>
            <a:spcAft>
              <a:spcPct val="15000"/>
            </a:spcAft>
            <a:buChar char="•"/>
          </a:pPr>
          <a:r>
            <a:rPr lang="en-US" sz="1200" b="0" i="1" kern="1200" dirty="0"/>
            <a:t>How will tests be used to determine a project’s maximum energized load? </a:t>
          </a:r>
          <a:endParaRPr lang="en-US" sz="1200" i="1" kern="1200" dirty="0"/>
        </a:p>
        <a:p>
          <a:pPr marL="228600" lvl="2" indent="-114300" algn="l" defTabSz="533400">
            <a:lnSpc>
              <a:spcPct val="90000"/>
            </a:lnSpc>
            <a:spcBef>
              <a:spcPct val="0"/>
            </a:spcBef>
            <a:spcAft>
              <a:spcPct val="15000"/>
            </a:spcAft>
            <a:buChar char="•"/>
          </a:pPr>
          <a:r>
            <a:rPr lang="en-US" sz="1200" i="1" kern="1200" dirty="0"/>
            <a:t>What if an interconnection is approved for less than applied </a:t>
          </a:r>
          <a:r>
            <a:rPr lang="en-US" sz="1200" i="1" kern="1200" dirty="0" err="1"/>
            <a:t>fo</a:t>
          </a:r>
          <a:r>
            <a:rPr lang="en-US" sz="1200" i="1" kern="1200" dirty="0"/>
            <a:t>? Are additional provisions required to address these situations</a:t>
          </a:r>
        </a:p>
        <a:p>
          <a:pPr marL="114300" lvl="1" indent="-114300" algn="l" defTabSz="533400">
            <a:lnSpc>
              <a:spcPct val="90000"/>
            </a:lnSpc>
            <a:spcBef>
              <a:spcPct val="0"/>
            </a:spcBef>
            <a:spcAft>
              <a:spcPct val="15000"/>
            </a:spcAft>
            <a:buChar char="•"/>
          </a:pPr>
          <a:r>
            <a:rPr lang="en-US" sz="1200" kern="1200" dirty="0"/>
            <a:t>ERCOT also raised several potential areas of concern regarding </a:t>
          </a:r>
          <a:r>
            <a:rPr lang="en-US" sz="1200" kern="1200" dirty="0" err="1"/>
            <a:t>Lancium’s</a:t>
          </a:r>
          <a:r>
            <a:rPr lang="en-US" sz="1200" kern="1200" dirty="0"/>
            <a:t> proposal, which include; </a:t>
          </a:r>
        </a:p>
        <a:p>
          <a:pPr marL="228600" lvl="2" indent="-114300" algn="l" defTabSz="533400">
            <a:lnSpc>
              <a:spcPct val="90000"/>
            </a:lnSpc>
            <a:spcBef>
              <a:spcPct val="0"/>
            </a:spcBef>
            <a:spcAft>
              <a:spcPct val="15000"/>
            </a:spcAft>
            <a:buChar char="•"/>
          </a:pPr>
          <a:r>
            <a:rPr lang="en-US" sz="1200" kern="1200" dirty="0"/>
            <a:t>What to do with the funds received, ERCOT believes that they do not have the authority or the ability to donate these funds.</a:t>
          </a:r>
        </a:p>
        <a:p>
          <a:pPr marL="228600" lvl="2" indent="-114300" algn="l" defTabSz="533400">
            <a:lnSpc>
              <a:spcPct val="90000"/>
            </a:lnSpc>
            <a:spcBef>
              <a:spcPct val="0"/>
            </a:spcBef>
            <a:spcAft>
              <a:spcPct val="15000"/>
            </a:spcAft>
            <a:buChar char="•"/>
          </a:pPr>
          <a:r>
            <a:rPr lang="en-US" sz="1200" kern="1200" dirty="0"/>
            <a:t>Also, there is a question regarding if the proposed fees set by Lancium are big enough to influence behavior</a:t>
          </a:r>
        </a:p>
        <a:p>
          <a:pPr marL="228600" lvl="2" indent="-114300" algn="l" defTabSz="533400">
            <a:lnSpc>
              <a:spcPct val="90000"/>
            </a:lnSpc>
            <a:spcBef>
              <a:spcPct val="0"/>
            </a:spcBef>
            <a:spcAft>
              <a:spcPct val="15000"/>
            </a:spcAft>
            <a:buChar char="•"/>
          </a:pPr>
          <a:r>
            <a:rPr lang="en-US" sz="1200" kern="1200" dirty="0"/>
            <a:t>Lastly, ERCOT and others have commented that why this fee should only apply to large flexible load, why not generators as well including</a:t>
          </a:r>
        </a:p>
      </dsp:txBody>
      <dsp:txXfrm>
        <a:off x="0" y="1737776"/>
        <a:ext cx="11963400" cy="2570400"/>
      </dsp:txXfrm>
    </dsp:sp>
    <dsp:sp modelId="{149E0BB8-D549-4150-BD8D-546110C8C8F2}">
      <dsp:nvSpPr>
        <dsp:cNvPr id="0" name=""/>
        <dsp:cNvSpPr/>
      </dsp:nvSpPr>
      <dsp:spPr>
        <a:xfrm>
          <a:off x="598170" y="1574979"/>
          <a:ext cx="8374380" cy="236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 Implemented Reforms:</a:t>
          </a:r>
        </a:p>
      </dsp:txBody>
      <dsp:txXfrm>
        <a:off x="609698" y="1586507"/>
        <a:ext cx="8351324" cy="213104"/>
      </dsp:txXfrm>
    </dsp:sp>
    <dsp:sp modelId="{A4D7D6EC-E60C-4740-A10F-B2ED38792CB5}">
      <dsp:nvSpPr>
        <dsp:cNvPr id="0" name=""/>
        <dsp:cNvSpPr/>
      </dsp:nvSpPr>
      <dsp:spPr>
        <a:xfrm>
          <a:off x="0" y="4424740"/>
          <a:ext cx="11963400" cy="592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166624"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Previously WMS tabled the matter and referred to it WMWG for further discussion. The revisions were discussed in the prior WMWG meeting with no major issues or questions raised during WMWG, as a result there are no outstanding issues remaining</a:t>
          </a:r>
        </a:p>
      </dsp:txBody>
      <dsp:txXfrm>
        <a:off x="0" y="4424740"/>
        <a:ext cx="11963400" cy="592200"/>
      </dsp:txXfrm>
    </dsp:sp>
    <dsp:sp modelId="{67C7EA66-39C0-4596-B8DA-1A2899A08F11}">
      <dsp:nvSpPr>
        <dsp:cNvPr id="0" name=""/>
        <dsp:cNvSpPr/>
      </dsp:nvSpPr>
      <dsp:spPr>
        <a:xfrm>
          <a:off x="598170" y="4306660"/>
          <a:ext cx="8374380" cy="236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Next Steps</a:t>
          </a:r>
        </a:p>
      </dsp:txBody>
      <dsp:txXfrm>
        <a:off x="609698" y="4318188"/>
        <a:ext cx="8351324" cy="213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664DE-4C5F-4640-9499-44DC00B183EC}">
      <dsp:nvSpPr>
        <dsp:cNvPr id="0" name=""/>
        <dsp:cNvSpPr/>
      </dsp:nvSpPr>
      <dsp:spPr>
        <a:xfrm>
          <a:off x="0" y="174886"/>
          <a:ext cx="11963400" cy="10568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229108"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In October 2023, Lancium and ERCOT presented on potential issues related to PTP DAM, and discussed potential reforms.</a:t>
          </a:r>
        </a:p>
        <a:p>
          <a:pPr marL="114300" lvl="1" indent="-114300" algn="l" defTabSz="533400">
            <a:lnSpc>
              <a:spcPct val="90000"/>
            </a:lnSpc>
            <a:spcBef>
              <a:spcPct val="0"/>
            </a:spcBef>
            <a:spcAft>
              <a:spcPct val="15000"/>
            </a:spcAft>
            <a:buChar char="•"/>
          </a:pPr>
          <a:r>
            <a:rPr lang="en-US" sz="1200" kern="1200" dirty="0"/>
            <a:t>In the February 2024 meeting, Lancium updated stakeholders that they are no longer are going to proceed with pushing for any changes as previously discussed.</a:t>
          </a:r>
        </a:p>
        <a:p>
          <a:pPr marL="114300" lvl="1" indent="-114300" algn="l" defTabSz="533400">
            <a:lnSpc>
              <a:spcPct val="90000"/>
            </a:lnSpc>
            <a:spcBef>
              <a:spcPct val="0"/>
            </a:spcBef>
            <a:spcAft>
              <a:spcPct val="15000"/>
            </a:spcAft>
            <a:buChar char="•"/>
          </a:pPr>
          <a:r>
            <a:rPr lang="en-US" sz="1200" kern="1200" dirty="0"/>
            <a:t>ERCOT also confirmed in the meeting that they also will not proceed with any potential reforms or NPRR’s currently, but may revisit the issue in the future, as a result discussion regarding PTP in WMWG has been closed out. </a:t>
          </a:r>
        </a:p>
      </dsp:txBody>
      <dsp:txXfrm>
        <a:off x="0" y="174886"/>
        <a:ext cx="11963400" cy="1056825"/>
      </dsp:txXfrm>
    </dsp:sp>
    <dsp:sp modelId="{3B531318-D778-4C7E-AA43-483043D5EBCA}">
      <dsp:nvSpPr>
        <dsp:cNvPr id="0" name=""/>
        <dsp:cNvSpPr/>
      </dsp:nvSpPr>
      <dsp:spPr>
        <a:xfrm>
          <a:off x="598170" y="12526"/>
          <a:ext cx="8374380" cy="324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Point to Point DAM Reforms</a:t>
          </a:r>
        </a:p>
      </dsp:txBody>
      <dsp:txXfrm>
        <a:off x="614022" y="28378"/>
        <a:ext cx="8342676" cy="293016"/>
      </dsp:txXfrm>
    </dsp:sp>
    <dsp:sp modelId="{BEE2CF91-E40D-44F3-BBC0-946FD286A871}">
      <dsp:nvSpPr>
        <dsp:cNvPr id="0" name=""/>
        <dsp:cNvSpPr/>
      </dsp:nvSpPr>
      <dsp:spPr>
        <a:xfrm>
          <a:off x="0" y="1453471"/>
          <a:ext cx="11963400" cy="10568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229108"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No substantive update was provided in the meeting, and should remained tabled.</a:t>
          </a:r>
        </a:p>
        <a:p>
          <a:pPr marL="114300" lvl="1" indent="-114300" algn="l" defTabSz="533400">
            <a:lnSpc>
              <a:spcPct val="90000"/>
            </a:lnSpc>
            <a:spcBef>
              <a:spcPct val="0"/>
            </a:spcBef>
            <a:spcAft>
              <a:spcPct val="15000"/>
            </a:spcAft>
            <a:buChar char="•"/>
          </a:pPr>
          <a:r>
            <a:rPr lang="en-US" sz="1200" kern="1200" dirty="0"/>
            <a:t>This NPRR was filed in response to SCR825, and was kept as a potential alternative, as a result NPRR1162 was tabled in order to allow for SCR825 to proceed. </a:t>
          </a:r>
        </a:p>
        <a:p>
          <a:pPr marL="114300" lvl="1" indent="-114300" algn="l" defTabSz="533400">
            <a:lnSpc>
              <a:spcPct val="90000"/>
            </a:lnSpc>
            <a:spcBef>
              <a:spcPct val="0"/>
            </a:spcBef>
            <a:spcAft>
              <a:spcPct val="15000"/>
            </a:spcAft>
            <a:buChar char="•"/>
          </a:pPr>
          <a:r>
            <a:rPr lang="en-US" sz="1200" kern="1200" dirty="0"/>
            <a:t>SCR825 is proceeding and on track to be approved. As a result, NPRR1162 will remained tabled until SCR825 is successfully approved, if at some point tit gets hung up or delayed then proceeding with this NPRR could be discussed as an alternative, in the future. </a:t>
          </a:r>
        </a:p>
      </dsp:txBody>
      <dsp:txXfrm>
        <a:off x="0" y="1453471"/>
        <a:ext cx="11963400" cy="1056825"/>
      </dsp:txXfrm>
    </dsp:sp>
    <dsp:sp modelId="{7D2D60E4-E077-43EB-A96E-732203338250}">
      <dsp:nvSpPr>
        <dsp:cNvPr id="0" name=""/>
        <dsp:cNvSpPr/>
      </dsp:nvSpPr>
      <dsp:spPr>
        <a:xfrm>
          <a:off x="598170" y="1291111"/>
          <a:ext cx="8374380" cy="324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NPRR1162 Single Agent Designation for a QSE and its Sub-QSEs for Voice Communications over the ERCOT WAN.</a:t>
          </a:r>
        </a:p>
      </dsp:txBody>
      <dsp:txXfrm>
        <a:off x="614022" y="1306963"/>
        <a:ext cx="8342676" cy="293016"/>
      </dsp:txXfrm>
    </dsp:sp>
    <dsp:sp modelId="{890CDAC7-1B61-40C4-A8C6-DD92998663D9}">
      <dsp:nvSpPr>
        <dsp:cNvPr id="0" name=""/>
        <dsp:cNvSpPr/>
      </dsp:nvSpPr>
      <dsp:spPr>
        <a:xfrm>
          <a:off x="0" y="2732056"/>
          <a:ext cx="11963400" cy="10221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229108"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This NPRR was approved by TAC and the board in January/February 2024. In the proceeding, there were issues raised that there could potential broader issues that should be addressed by WMWG.</a:t>
          </a:r>
        </a:p>
        <a:p>
          <a:pPr marL="114300" lvl="1" indent="-114300" algn="l" defTabSz="533400">
            <a:lnSpc>
              <a:spcPct val="90000"/>
            </a:lnSpc>
            <a:spcBef>
              <a:spcPct val="0"/>
            </a:spcBef>
            <a:spcAft>
              <a:spcPct val="15000"/>
            </a:spcAft>
            <a:buChar char="•"/>
          </a:pPr>
          <a:r>
            <a:rPr lang="en-US" sz="1200" kern="1200" dirty="0"/>
            <a:t>In the meeting, the agenda items (NPRR) was struck from the agenda given that it was </a:t>
          </a:r>
          <a:r>
            <a:rPr lang="en-US" sz="1200" kern="1200" dirty="0" err="1"/>
            <a:t>apporvd</a:t>
          </a:r>
          <a:r>
            <a:rPr lang="en-US" sz="1200" kern="1200" dirty="0"/>
            <a:t> by TAC and the board, stakeholder believed there were not direct issues that WMWG needed to address, as a result, the agenda item was not discussed. </a:t>
          </a:r>
        </a:p>
      </dsp:txBody>
      <dsp:txXfrm>
        <a:off x="0" y="2732056"/>
        <a:ext cx="11963400" cy="1022175"/>
      </dsp:txXfrm>
    </dsp:sp>
    <dsp:sp modelId="{D930CF21-E891-46DA-9777-914CFF5B2172}">
      <dsp:nvSpPr>
        <dsp:cNvPr id="0" name=""/>
        <dsp:cNvSpPr/>
      </dsp:nvSpPr>
      <dsp:spPr>
        <a:xfrm>
          <a:off x="598170" y="2569697"/>
          <a:ext cx="8374380" cy="324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NPRR1206: Revisions to QSE Operations and Termination Requirements, and Elimination of Providing Certain Market Participant Principal Information</a:t>
          </a:r>
        </a:p>
      </dsp:txBody>
      <dsp:txXfrm>
        <a:off x="614022" y="2585549"/>
        <a:ext cx="8342676" cy="293016"/>
      </dsp:txXfrm>
    </dsp:sp>
    <dsp:sp modelId="{B75687CB-E3C0-4808-9250-EB969E90A742}">
      <dsp:nvSpPr>
        <dsp:cNvPr id="0" name=""/>
        <dsp:cNvSpPr/>
      </dsp:nvSpPr>
      <dsp:spPr>
        <a:xfrm>
          <a:off x="0" y="3975991"/>
          <a:ext cx="11963400" cy="65834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229108"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WMWG updated stakeholders </a:t>
          </a:r>
          <a:r>
            <a:rPr lang="en-US" sz="1200" kern="1200" dirty="0" err="1"/>
            <a:t>regading</a:t>
          </a:r>
          <a:r>
            <a:rPr lang="en-US" sz="1200" kern="1200" dirty="0"/>
            <a:t> the monthly reports, posting process and timing. The update and discussion was done in order to  address concerns and clarity regarding when and where certain monthly reports are being posted..</a:t>
          </a:r>
        </a:p>
      </dsp:txBody>
      <dsp:txXfrm>
        <a:off x="0" y="3975991"/>
        <a:ext cx="11963400" cy="658349"/>
      </dsp:txXfrm>
    </dsp:sp>
    <dsp:sp modelId="{7FE11B3A-9DFA-4B3D-822C-1B86661AF861}">
      <dsp:nvSpPr>
        <dsp:cNvPr id="0" name=""/>
        <dsp:cNvSpPr/>
      </dsp:nvSpPr>
      <dsp:spPr>
        <a:xfrm>
          <a:off x="598170" y="3813632"/>
          <a:ext cx="8374380" cy="324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WMWG Monthly Report Posting Process</a:t>
          </a:r>
        </a:p>
      </dsp:txBody>
      <dsp:txXfrm>
        <a:off x="614022" y="3829484"/>
        <a:ext cx="8342676" cy="293016"/>
      </dsp:txXfrm>
    </dsp:sp>
    <dsp:sp modelId="{D6C46722-BBCA-4D1D-90CA-D748020FA68B}">
      <dsp:nvSpPr>
        <dsp:cNvPr id="0" name=""/>
        <dsp:cNvSpPr/>
      </dsp:nvSpPr>
      <dsp:spPr>
        <a:xfrm>
          <a:off x="0" y="4856102"/>
          <a:ext cx="11963400" cy="4851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229108"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Andrew Reimers from Lancium has volunteered to serve as Co-Chair of WMWG.</a:t>
          </a:r>
        </a:p>
      </dsp:txBody>
      <dsp:txXfrm>
        <a:off x="0" y="4856102"/>
        <a:ext cx="11963400" cy="485100"/>
      </dsp:txXfrm>
    </dsp:sp>
    <dsp:sp modelId="{990EEA0D-3B91-4463-8599-AB6DB5A1DF59}">
      <dsp:nvSpPr>
        <dsp:cNvPr id="0" name=""/>
        <dsp:cNvSpPr/>
      </dsp:nvSpPr>
      <dsp:spPr>
        <a:xfrm>
          <a:off x="598170" y="4693741"/>
          <a:ext cx="8374380" cy="324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Leadership Update</a:t>
          </a:r>
        </a:p>
      </dsp:txBody>
      <dsp:txXfrm>
        <a:off x="614022" y="4709593"/>
        <a:ext cx="8342676" cy="2930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07847-6B08-4AF4-85AC-95D19F10B9D8}">
      <dsp:nvSpPr>
        <dsp:cNvPr id="0" name=""/>
        <dsp:cNvSpPr/>
      </dsp:nvSpPr>
      <dsp:spPr>
        <a:xfrm>
          <a:off x="0" y="403228"/>
          <a:ext cx="11963400" cy="9056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479044"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 the WMWG meeting, we discussed the current updated Open Action List and there were no new action items or changes from the December Open Action Item list. </a:t>
          </a:r>
        </a:p>
      </dsp:txBody>
      <dsp:txXfrm>
        <a:off x="0" y="403228"/>
        <a:ext cx="11963400" cy="905625"/>
      </dsp:txXfrm>
    </dsp:sp>
    <dsp:sp modelId="{4DE15FCF-B1BA-4BFD-9300-89E440F9ABF7}">
      <dsp:nvSpPr>
        <dsp:cNvPr id="0" name=""/>
        <dsp:cNvSpPr/>
      </dsp:nvSpPr>
      <dsp:spPr>
        <a:xfrm>
          <a:off x="598170" y="63748"/>
          <a:ext cx="837438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Open Action Report</a:t>
          </a:r>
        </a:p>
      </dsp:txBody>
      <dsp:txXfrm>
        <a:off x="631314" y="96892"/>
        <a:ext cx="8308092" cy="612672"/>
      </dsp:txXfrm>
    </dsp:sp>
    <dsp:sp modelId="{765ACAAA-D8CC-4D3E-9F61-9463ECDE285F}">
      <dsp:nvSpPr>
        <dsp:cNvPr id="0" name=""/>
        <dsp:cNvSpPr/>
      </dsp:nvSpPr>
      <dsp:spPr>
        <a:xfrm>
          <a:off x="0" y="1772533"/>
          <a:ext cx="11963400" cy="74261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479044"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WMWG Next Meeting is Scheduled for March 29, 2024</a:t>
          </a:r>
        </a:p>
      </dsp:txBody>
      <dsp:txXfrm>
        <a:off x="0" y="1772533"/>
        <a:ext cx="11963400" cy="742612"/>
      </dsp:txXfrm>
    </dsp:sp>
    <dsp:sp modelId="{967034AB-F103-4B2F-A5E9-E6554F1CC151}">
      <dsp:nvSpPr>
        <dsp:cNvPr id="0" name=""/>
        <dsp:cNvSpPr/>
      </dsp:nvSpPr>
      <dsp:spPr>
        <a:xfrm>
          <a:off x="598170" y="1433053"/>
          <a:ext cx="837438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Next Meeting</a:t>
          </a:r>
        </a:p>
      </dsp:txBody>
      <dsp:txXfrm>
        <a:off x="631314" y="1466197"/>
        <a:ext cx="8308092" cy="612672"/>
      </dsp:txXfrm>
    </dsp:sp>
    <dsp:sp modelId="{7331850E-44E3-4BA7-AE47-9290A63BC32D}">
      <dsp:nvSpPr>
        <dsp:cNvPr id="0" name=""/>
        <dsp:cNvSpPr/>
      </dsp:nvSpPr>
      <dsp:spPr>
        <a:xfrm>
          <a:off x="0" y="2978825"/>
          <a:ext cx="11963400" cy="9056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479044"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NPRR 1190: High Dispatch Limit Override Provision for Increased NOIE Load Costs is expected to be discussed along with both sets of proposals from Reliant and Consumers in March </a:t>
          </a:r>
        </a:p>
      </dsp:txBody>
      <dsp:txXfrm>
        <a:off x="0" y="2978825"/>
        <a:ext cx="11963400" cy="905625"/>
      </dsp:txXfrm>
    </dsp:sp>
    <dsp:sp modelId="{E25F63B3-6FE0-460A-86A2-6604AAEC698B}">
      <dsp:nvSpPr>
        <dsp:cNvPr id="0" name=""/>
        <dsp:cNvSpPr/>
      </dsp:nvSpPr>
      <dsp:spPr>
        <a:xfrm>
          <a:off x="598170" y="2639345"/>
          <a:ext cx="837438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Upcoming WMWG Topics</a:t>
          </a:r>
        </a:p>
      </dsp:txBody>
      <dsp:txXfrm>
        <a:off x="631314" y="2672489"/>
        <a:ext cx="8308092" cy="612672"/>
      </dsp:txXfrm>
    </dsp:sp>
    <dsp:sp modelId="{32DAE734-023E-4FD4-8FFB-1995D5B5C165}">
      <dsp:nvSpPr>
        <dsp:cNvPr id="0" name=""/>
        <dsp:cNvSpPr/>
      </dsp:nvSpPr>
      <dsp:spPr>
        <a:xfrm>
          <a:off x="0" y="4348130"/>
          <a:ext cx="11963400" cy="9418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8493" tIns="479044" rIns="92849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Questions</a:t>
          </a:r>
        </a:p>
        <a:p>
          <a:pPr marL="114300" lvl="1" indent="-114300" algn="l" defTabSz="533400">
            <a:lnSpc>
              <a:spcPct val="90000"/>
            </a:lnSpc>
            <a:spcBef>
              <a:spcPct val="0"/>
            </a:spcBef>
            <a:spcAft>
              <a:spcPct val="15000"/>
            </a:spcAft>
            <a:buChar char="•"/>
          </a:pPr>
          <a:r>
            <a:rPr lang="en-US" sz="1200" kern="1200" dirty="0"/>
            <a:t>Meeting Take Aways or Action Items</a:t>
          </a:r>
        </a:p>
      </dsp:txBody>
      <dsp:txXfrm>
        <a:off x="0" y="4348130"/>
        <a:ext cx="11963400" cy="941850"/>
      </dsp:txXfrm>
    </dsp:sp>
    <dsp:sp modelId="{D7954A2D-EA47-4EA2-BA5A-4F1CC5DD3ED0}">
      <dsp:nvSpPr>
        <dsp:cNvPr id="0" name=""/>
        <dsp:cNvSpPr/>
      </dsp:nvSpPr>
      <dsp:spPr>
        <a:xfrm>
          <a:off x="598170" y="4008650"/>
          <a:ext cx="837438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532" tIns="0" rIns="316532" bIns="0" numCol="1" spcCol="1270" anchor="ctr" anchorCtr="0">
          <a:noAutofit/>
        </a:bodyPr>
        <a:lstStyle/>
        <a:p>
          <a:pPr marL="0" lvl="0" indent="0" algn="l" defTabSz="533400">
            <a:lnSpc>
              <a:spcPct val="90000"/>
            </a:lnSpc>
            <a:spcBef>
              <a:spcPct val="0"/>
            </a:spcBef>
            <a:spcAft>
              <a:spcPct val="35000"/>
            </a:spcAft>
            <a:buNone/>
          </a:pPr>
          <a:r>
            <a:rPr lang="en-US" sz="1200" kern="1200" dirty="0"/>
            <a:t>Key Takeaways</a:t>
          </a:r>
        </a:p>
      </dsp:txBody>
      <dsp:txXfrm>
        <a:off x="631314" y="4041794"/>
        <a:ext cx="830809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6212488-AA02-4F13-B3AA-D8906A8C6783}" type="datetimeFigureOut">
              <a:rPr lang="en-US" smtClean="0"/>
              <a:t>3/1/2024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380DB44-84FF-4AA0-9170-8AB63E971D1C}" type="slidenum">
              <a:rPr lang="en-US" smtClean="0"/>
              <a:t>‹#›</a:t>
            </a:fld>
            <a:endParaRPr lang="en-US"/>
          </a:p>
        </p:txBody>
      </p:sp>
    </p:spTree>
    <p:extLst>
      <p:ext uri="{BB962C8B-B14F-4D97-AF65-F5344CB8AC3E}">
        <p14:creationId xmlns:p14="http://schemas.microsoft.com/office/powerpoint/2010/main" val="375832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417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2741" y="1181861"/>
            <a:ext cx="1371600" cy="0"/>
          </a:xfrm>
          <a:custGeom>
            <a:avLst/>
            <a:gdLst/>
            <a:ahLst/>
            <a:cxnLst/>
            <a:rect l="l" t="t" r="r" b="b"/>
            <a:pathLst>
              <a:path w="1371600">
                <a:moveTo>
                  <a:pt x="0" y="0"/>
                </a:moveTo>
                <a:lnTo>
                  <a:pt x="1371600" y="0"/>
                </a:lnTo>
              </a:path>
            </a:pathLst>
          </a:custGeom>
          <a:ln w="25908">
            <a:solidFill>
              <a:srgbClr val="2297AA"/>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6026845" y="2148096"/>
            <a:ext cx="5269334" cy="3533250"/>
          </a:xfrm>
          <a:prstGeom prst="rect">
            <a:avLst/>
          </a:prstGeom>
        </p:spPr>
      </p:pic>
      <p:sp>
        <p:nvSpPr>
          <p:cNvPr id="2" name="Holder 2"/>
          <p:cNvSpPr>
            <a:spLocks noGrp="1"/>
          </p:cNvSpPr>
          <p:nvPr>
            <p:ph type="title"/>
          </p:nvPr>
        </p:nvSpPr>
        <p:spPr/>
        <p:txBody>
          <a:bodyPr lIns="0" tIns="0" rIns="0" bIns="0"/>
          <a:lstStyle>
            <a:lvl1pPr>
              <a:defRPr sz="3200" b="0" i="0">
                <a:solidFill>
                  <a:srgbClr val="00417F"/>
                </a:solidFill>
                <a:latin typeface="Calibri"/>
                <a:cs typeface="Calibri"/>
              </a:defRPr>
            </a:lvl1pPr>
          </a:lstStyle>
          <a:p>
            <a:endParaRPr/>
          </a:p>
        </p:txBody>
      </p:sp>
      <p:sp>
        <p:nvSpPr>
          <p:cNvPr id="3" name="Holder 3"/>
          <p:cNvSpPr>
            <a:spLocks noGrp="1"/>
          </p:cNvSpPr>
          <p:nvPr>
            <p:ph sz="half" idx="2"/>
          </p:nvPr>
        </p:nvSpPr>
        <p:spPr>
          <a:xfrm>
            <a:off x="568451" y="2026920"/>
            <a:ext cx="4814570" cy="34994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0" y="0"/>
            <a:ext cx="9935210" cy="6858000"/>
          </a:xfrm>
          <a:custGeom>
            <a:avLst/>
            <a:gdLst/>
            <a:ahLst/>
            <a:cxnLst/>
            <a:rect l="l" t="t" r="r" b="b"/>
            <a:pathLst>
              <a:path w="9935210" h="6858000">
                <a:moveTo>
                  <a:pt x="9934956" y="0"/>
                </a:moveTo>
                <a:lnTo>
                  <a:pt x="0" y="0"/>
                </a:lnTo>
                <a:lnTo>
                  <a:pt x="0" y="6858000"/>
                </a:lnTo>
                <a:lnTo>
                  <a:pt x="5529554" y="6858000"/>
                </a:lnTo>
                <a:lnTo>
                  <a:pt x="9934956"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rgbClr val="00417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21208" y="459639"/>
            <a:ext cx="11149583" cy="513715"/>
          </a:xfrm>
          <a:prstGeom prst="rect">
            <a:avLst/>
          </a:prstGeom>
        </p:spPr>
        <p:txBody>
          <a:bodyPr wrap="square" lIns="0" tIns="0" rIns="0" bIns="0">
            <a:spAutoFit/>
          </a:bodyPr>
          <a:lstStyle>
            <a:lvl1pPr>
              <a:defRPr sz="3200" b="0" i="0">
                <a:solidFill>
                  <a:srgbClr val="00417F"/>
                </a:solidFill>
                <a:latin typeface="Calibri"/>
                <a:cs typeface="Calibri"/>
              </a:defRPr>
            </a:lvl1pPr>
          </a:lstStyle>
          <a:p>
            <a:endParaRPr/>
          </a:p>
        </p:txBody>
      </p:sp>
      <p:sp>
        <p:nvSpPr>
          <p:cNvPr id="3" name="Holder 3"/>
          <p:cNvSpPr>
            <a:spLocks noGrp="1"/>
          </p:cNvSpPr>
          <p:nvPr>
            <p:ph type="body" idx="1"/>
          </p:nvPr>
        </p:nvSpPr>
        <p:spPr>
          <a:xfrm>
            <a:off x="594741" y="3134816"/>
            <a:ext cx="10994390" cy="22688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115" y="0"/>
            <a:ext cx="12191561" cy="6858000"/>
            <a:chOff x="0" y="0"/>
            <a:chExt cx="12191561" cy="6858000"/>
          </a:xfrm>
        </p:grpSpPr>
        <p:pic>
          <p:nvPicPr>
            <p:cNvPr id="3" name="object 3"/>
            <p:cNvPicPr/>
            <p:nvPr/>
          </p:nvPicPr>
          <p:blipFill>
            <a:blip r:embed="rId2" cstate="print"/>
            <a:stretch>
              <a:fillRect/>
            </a:stretch>
          </p:blipFill>
          <p:spPr>
            <a:xfrm>
              <a:off x="4832603" y="0"/>
              <a:ext cx="7358958" cy="6856475"/>
            </a:xfrm>
            <a:prstGeom prst="rect">
              <a:avLst/>
            </a:prstGeom>
          </p:spPr>
        </p:pic>
        <p:sp>
          <p:nvSpPr>
            <p:cNvPr id="4" name="object 4"/>
            <p:cNvSpPr/>
            <p:nvPr/>
          </p:nvSpPr>
          <p:spPr>
            <a:xfrm>
              <a:off x="0" y="0"/>
              <a:ext cx="9935210" cy="6858000"/>
            </a:xfrm>
            <a:custGeom>
              <a:avLst/>
              <a:gdLst/>
              <a:ahLst/>
              <a:cxnLst/>
              <a:rect l="l" t="t" r="r" b="b"/>
              <a:pathLst>
                <a:path w="9935210" h="6858000">
                  <a:moveTo>
                    <a:pt x="9934956" y="0"/>
                  </a:moveTo>
                  <a:lnTo>
                    <a:pt x="0" y="0"/>
                  </a:lnTo>
                  <a:lnTo>
                    <a:pt x="0" y="6858000"/>
                  </a:lnTo>
                  <a:lnTo>
                    <a:pt x="5529554" y="6858000"/>
                  </a:lnTo>
                  <a:lnTo>
                    <a:pt x="993495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9702566" cy="5486400"/>
            </a:xfrm>
            <a:prstGeom prst="rect">
              <a:avLst/>
            </a:prstGeom>
          </p:spPr>
        </p:pic>
      </p:grpSp>
      <p:sp>
        <p:nvSpPr>
          <p:cNvPr id="7" name="object 7"/>
          <p:cNvSpPr txBox="1">
            <a:spLocks noGrp="1"/>
          </p:cNvSpPr>
          <p:nvPr>
            <p:ph type="title"/>
          </p:nvPr>
        </p:nvSpPr>
        <p:spPr>
          <a:xfrm>
            <a:off x="579476" y="526083"/>
            <a:ext cx="6506845" cy="1120820"/>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FFFFF"/>
                </a:solidFill>
                <a:latin typeface="Calibri"/>
                <a:cs typeface="Calibri"/>
              </a:rPr>
              <a:t>Wholesale Market Working Group Meeting Report</a:t>
            </a:r>
            <a:endParaRPr sz="3600" dirty="0">
              <a:latin typeface="Calibri"/>
              <a:cs typeface="Calibri"/>
            </a:endParaRPr>
          </a:p>
        </p:txBody>
      </p:sp>
      <p:sp>
        <p:nvSpPr>
          <p:cNvPr id="8" name="object 8"/>
          <p:cNvSpPr txBox="1"/>
          <p:nvPr/>
        </p:nvSpPr>
        <p:spPr>
          <a:xfrm>
            <a:off x="608872" y="2786466"/>
            <a:ext cx="1611630" cy="347531"/>
          </a:xfrm>
          <a:prstGeom prst="rect">
            <a:avLst/>
          </a:prstGeom>
        </p:spPr>
        <p:txBody>
          <a:bodyPr vert="horz" wrap="square" lIns="0" tIns="39370" rIns="0" bIns="0" rtlCol="0">
            <a:spAutoFit/>
          </a:bodyPr>
          <a:lstStyle/>
          <a:p>
            <a:pPr marL="13970">
              <a:lnSpc>
                <a:spcPct val="100000"/>
              </a:lnSpc>
              <a:spcBef>
                <a:spcPts val="310"/>
              </a:spcBef>
            </a:pPr>
            <a:endParaRPr sz="2000" dirty="0">
              <a:latin typeface="Calibri"/>
              <a:cs typeface="Calibri"/>
            </a:endParaRPr>
          </a:p>
        </p:txBody>
      </p:sp>
      <p:pic>
        <p:nvPicPr>
          <p:cNvPr id="9" name="object 9"/>
          <p:cNvPicPr/>
          <p:nvPr/>
        </p:nvPicPr>
        <p:blipFill>
          <a:blip r:embed="rId4" cstate="print"/>
          <a:stretch>
            <a:fillRect/>
          </a:stretch>
        </p:blipFill>
        <p:spPr>
          <a:xfrm>
            <a:off x="5530129" y="-2219"/>
            <a:ext cx="6670547" cy="6858000"/>
          </a:xfrm>
          <a:prstGeom prst="rect">
            <a:avLst/>
          </a:prstGeom>
        </p:spPr>
      </p:pic>
      <p:sp>
        <p:nvSpPr>
          <p:cNvPr id="10" name="object 10"/>
          <p:cNvSpPr txBox="1"/>
          <p:nvPr/>
        </p:nvSpPr>
        <p:spPr>
          <a:xfrm>
            <a:off x="620584" y="2027110"/>
            <a:ext cx="5246815" cy="289823"/>
          </a:xfrm>
          <a:prstGeom prst="rect">
            <a:avLst/>
          </a:prstGeom>
        </p:spPr>
        <p:txBody>
          <a:bodyPr vert="horz" wrap="square" lIns="0" tIns="12700" rIns="0" bIns="0" rtlCol="0">
            <a:spAutoFit/>
          </a:bodyPr>
          <a:lstStyle/>
          <a:p>
            <a:pPr marL="12700">
              <a:lnSpc>
                <a:spcPct val="100000"/>
              </a:lnSpc>
              <a:spcBef>
                <a:spcPts val="100"/>
              </a:spcBef>
            </a:pPr>
            <a:r>
              <a:rPr lang="en-US" i="1" spc="25" dirty="0">
                <a:solidFill>
                  <a:srgbClr val="FFFFFF"/>
                </a:solidFill>
                <a:latin typeface="Calibri"/>
                <a:cs typeface="Calibri"/>
              </a:rPr>
              <a:t>WMWG February 13, 2024 Meeting Report to WMS </a:t>
            </a:r>
            <a:endParaRPr sz="1800" i="1" dirty="0">
              <a:latin typeface="Calibri"/>
              <a:cs typeface="Calibri"/>
            </a:endParaRPr>
          </a:p>
        </p:txBody>
      </p:sp>
      <p:sp>
        <p:nvSpPr>
          <p:cNvPr id="11" name="object 11"/>
          <p:cNvSpPr txBox="1"/>
          <p:nvPr/>
        </p:nvSpPr>
        <p:spPr>
          <a:xfrm>
            <a:off x="603682" y="3072922"/>
            <a:ext cx="3282518" cy="1099019"/>
          </a:xfrm>
          <a:prstGeom prst="rect">
            <a:avLst/>
          </a:prstGeom>
        </p:spPr>
        <p:txBody>
          <a:bodyPr vert="horz" wrap="square" lIns="0" tIns="36830" rIns="0" bIns="0" rtlCol="0">
            <a:spAutoFit/>
          </a:bodyPr>
          <a:lstStyle/>
          <a:p>
            <a:pPr marL="13970">
              <a:lnSpc>
                <a:spcPct val="100000"/>
              </a:lnSpc>
              <a:spcBef>
                <a:spcPts val="290"/>
              </a:spcBef>
            </a:pPr>
            <a:r>
              <a:rPr sz="1600" b="1" spc="35" dirty="0">
                <a:solidFill>
                  <a:srgbClr val="66CFE0"/>
                </a:solidFill>
                <a:latin typeface="Calibri"/>
                <a:cs typeface="Calibri"/>
              </a:rPr>
              <a:t>PRESENTED</a:t>
            </a:r>
            <a:r>
              <a:rPr sz="1600" b="1" spc="80" dirty="0">
                <a:solidFill>
                  <a:srgbClr val="66CFE0"/>
                </a:solidFill>
                <a:latin typeface="Calibri"/>
                <a:cs typeface="Calibri"/>
              </a:rPr>
              <a:t> </a:t>
            </a:r>
            <a:r>
              <a:rPr lang="en-US" sz="1600" b="1" spc="40" dirty="0">
                <a:solidFill>
                  <a:srgbClr val="66CFE0"/>
                </a:solidFill>
                <a:latin typeface="Calibri"/>
                <a:cs typeface="Calibri"/>
              </a:rPr>
              <a:t>BY:</a:t>
            </a:r>
            <a:endParaRPr sz="1600" dirty="0">
              <a:latin typeface="Calibri"/>
              <a:cs typeface="Calibri"/>
            </a:endParaRPr>
          </a:p>
          <a:p>
            <a:pPr marL="12700" marR="5080">
              <a:lnSpc>
                <a:spcPct val="100000"/>
              </a:lnSpc>
              <a:spcBef>
                <a:spcPts val="265"/>
              </a:spcBef>
            </a:pPr>
            <a:r>
              <a:rPr lang="en-US" sz="2400" i="1" spc="-5" dirty="0">
                <a:solidFill>
                  <a:srgbClr val="FFFFFF"/>
                </a:solidFill>
                <a:latin typeface="Calibri"/>
                <a:cs typeface="Calibri"/>
              </a:rPr>
              <a:t>Chair: Colin Walcavich</a:t>
            </a:r>
          </a:p>
          <a:p>
            <a:pPr marL="12700" marR="5080">
              <a:lnSpc>
                <a:spcPct val="100000"/>
              </a:lnSpc>
              <a:spcBef>
                <a:spcPts val="265"/>
              </a:spcBef>
            </a:pPr>
            <a:r>
              <a:rPr lang="en-US" sz="2400" i="1" spc="-5" dirty="0">
                <a:solidFill>
                  <a:srgbClr val="FFFFFF"/>
                </a:solidFill>
                <a:latin typeface="Calibri"/>
                <a:cs typeface="Calibri"/>
              </a:rPr>
              <a:t>Co-Chair Andrew Reimers</a:t>
            </a:r>
            <a:endParaRPr sz="2400" i="1" dirty="0">
              <a:latin typeface="Calibri"/>
              <a:cs typeface="Calibri"/>
            </a:endParaRPr>
          </a:p>
        </p:txBody>
      </p:sp>
      <p:sp>
        <p:nvSpPr>
          <p:cNvPr id="12" name="object 12"/>
          <p:cNvSpPr txBox="1"/>
          <p:nvPr/>
        </p:nvSpPr>
        <p:spPr>
          <a:xfrm>
            <a:off x="610396" y="4713207"/>
            <a:ext cx="1678939" cy="258404"/>
          </a:xfrm>
          <a:prstGeom prst="rect">
            <a:avLst/>
          </a:prstGeom>
        </p:spPr>
        <p:txBody>
          <a:bodyPr vert="horz" wrap="square" lIns="0" tIns="12065" rIns="0" bIns="0" rtlCol="0">
            <a:spAutoFit/>
          </a:bodyPr>
          <a:lstStyle/>
          <a:p>
            <a:pPr marL="12700">
              <a:lnSpc>
                <a:spcPct val="100000"/>
              </a:lnSpc>
              <a:spcBef>
                <a:spcPts val="95"/>
              </a:spcBef>
            </a:pPr>
            <a:r>
              <a:rPr lang="en-US" sz="1600" dirty="0">
                <a:solidFill>
                  <a:schemeClr val="bg1"/>
                </a:solidFill>
                <a:latin typeface="Calibri"/>
                <a:cs typeface="Calibri"/>
              </a:rPr>
              <a:t>March 6, 2024</a:t>
            </a:r>
            <a:endParaRPr sz="1600" dirty="0">
              <a:solidFill>
                <a:schemeClr val="bg1"/>
              </a:solidFill>
              <a:latin typeface="Calibri"/>
              <a:cs typeface="Calibri"/>
            </a:endParaRPr>
          </a:p>
        </p:txBody>
      </p:sp>
      <p:sp>
        <p:nvSpPr>
          <p:cNvPr id="22" name="Rectangle 21">
            <a:extLst>
              <a:ext uri="{FF2B5EF4-FFF2-40B4-BE49-F238E27FC236}">
                <a16:creationId xmlns:a16="http://schemas.microsoft.com/office/drawing/2014/main" id="{B7AD96BB-373F-44F0-95E9-1C38F3B85A14}"/>
              </a:ext>
            </a:extLst>
          </p:cNvPr>
          <p:cNvSpPr/>
          <p:nvPr/>
        </p:nvSpPr>
        <p:spPr>
          <a:xfrm>
            <a:off x="9116" y="6594109"/>
            <a:ext cx="12210540" cy="28834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9879024-0B49-4CA3-8A7D-410E16D59CA4}"/>
              </a:ext>
            </a:extLst>
          </p:cNvPr>
          <p:cNvSpPr txBox="1"/>
          <p:nvPr/>
        </p:nvSpPr>
        <p:spPr>
          <a:xfrm>
            <a:off x="37227" y="6636458"/>
            <a:ext cx="2133599" cy="246221"/>
          </a:xfrm>
          <a:prstGeom prst="rect">
            <a:avLst/>
          </a:prstGeom>
          <a:noFill/>
        </p:spPr>
        <p:txBody>
          <a:bodyPr wrap="square" rtlCol="0">
            <a:spAutoFit/>
          </a:bodyPr>
          <a:lstStyle/>
          <a:p>
            <a:r>
              <a:rPr lang="en-US" sz="1000" b="1" dirty="0">
                <a:solidFill>
                  <a:schemeClr val="bg1"/>
                </a:solidFill>
              </a:rPr>
              <a:t>March 6, 2024</a:t>
            </a:r>
          </a:p>
        </p:txBody>
      </p:sp>
      <p:sp>
        <p:nvSpPr>
          <p:cNvPr id="29" name="TextBox 28">
            <a:extLst>
              <a:ext uri="{FF2B5EF4-FFF2-40B4-BE49-F238E27FC236}">
                <a16:creationId xmlns:a16="http://schemas.microsoft.com/office/drawing/2014/main" id="{1EECC77A-4A0E-4D82-9814-00EA6F6EB1E9}"/>
              </a:ext>
            </a:extLst>
          </p:cNvPr>
          <p:cNvSpPr txBox="1"/>
          <p:nvPr/>
        </p:nvSpPr>
        <p:spPr>
          <a:xfrm>
            <a:off x="4648475" y="6615170"/>
            <a:ext cx="3745493" cy="246221"/>
          </a:xfrm>
          <a:prstGeom prst="rect">
            <a:avLst/>
          </a:prstGeom>
          <a:noFill/>
        </p:spPr>
        <p:txBody>
          <a:bodyPr wrap="square" rtlCol="0">
            <a:spAutoFit/>
          </a:bodyPr>
          <a:lstStyle/>
          <a:p>
            <a:r>
              <a:rPr lang="en-US" sz="1000" i="1" dirty="0">
                <a:solidFill>
                  <a:schemeClr val="bg1"/>
                </a:solidFill>
              </a:rPr>
              <a:t>WMWG February Meeting Report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C85186B9-4A89-4DA3-829D-1560C364A47C}"/>
              </a:ext>
            </a:extLst>
          </p:cNvPr>
          <p:cNvPicPr>
            <a:picLocks noChangeAspect="1"/>
          </p:cNvPicPr>
          <p:nvPr/>
        </p:nvPicPr>
        <p:blipFill>
          <a:blip r:embed="rId2"/>
          <a:stretch>
            <a:fillRect/>
          </a:stretch>
        </p:blipFill>
        <p:spPr>
          <a:xfrm>
            <a:off x="0" y="697907"/>
            <a:ext cx="12192000" cy="5920378"/>
          </a:xfrm>
          <a:prstGeom prst="rect">
            <a:avLst/>
          </a:prstGeom>
        </p:spPr>
      </p:pic>
      <p:sp>
        <p:nvSpPr>
          <p:cNvPr id="2" name="object 2"/>
          <p:cNvSpPr txBox="1"/>
          <p:nvPr/>
        </p:nvSpPr>
        <p:spPr>
          <a:xfrm>
            <a:off x="10227767" y="6548659"/>
            <a:ext cx="98434" cy="172503"/>
          </a:xfrm>
          <a:prstGeom prst="rect">
            <a:avLst/>
          </a:prstGeom>
        </p:spPr>
        <p:txBody>
          <a:bodyPr vert="horz" wrap="square" lIns="0" tIns="12304" rIns="0" bIns="0" rtlCol="0">
            <a:spAutoFit/>
          </a:bodyPr>
          <a:lstStyle/>
          <a:p>
            <a:pPr marL="12951">
              <a:spcBef>
                <a:spcPts val="97"/>
              </a:spcBef>
            </a:pPr>
            <a:r>
              <a:rPr sz="1020" spc="-5" dirty="0">
                <a:latin typeface="Arial"/>
                <a:cs typeface="Arial"/>
              </a:rPr>
              <a:t>1</a:t>
            </a:r>
            <a:endParaRPr sz="1020">
              <a:latin typeface="Arial"/>
              <a:cs typeface="Arial"/>
            </a:endParaRPr>
          </a:p>
        </p:txBody>
      </p:sp>
      <p:sp>
        <p:nvSpPr>
          <p:cNvPr id="34" name="Rectangle 33">
            <a:extLst>
              <a:ext uri="{FF2B5EF4-FFF2-40B4-BE49-F238E27FC236}">
                <a16:creationId xmlns:a16="http://schemas.microsoft.com/office/drawing/2014/main" id="{A773CEAF-51BB-40E2-989D-726639D515E9}"/>
              </a:ext>
            </a:extLst>
          </p:cNvPr>
          <p:cNvSpPr/>
          <p:nvPr/>
        </p:nvSpPr>
        <p:spPr>
          <a:xfrm>
            <a:off x="0" y="517764"/>
            <a:ext cx="10926022" cy="5424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0B84F66-ADBE-4124-8D6C-F7AABAF40115}"/>
              </a:ext>
            </a:extLst>
          </p:cNvPr>
          <p:cNvSpPr/>
          <p:nvPr/>
        </p:nvSpPr>
        <p:spPr>
          <a:xfrm>
            <a:off x="1219200" y="697907"/>
            <a:ext cx="10896600" cy="54248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6" name="object 6">
            <a:extLst>
              <a:ext uri="{FF2B5EF4-FFF2-40B4-BE49-F238E27FC236}">
                <a16:creationId xmlns:a16="http://schemas.microsoft.com/office/drawing/2014/main" id="{86C2EACB-6777-4A72-B4C7-CCD170F872E5}"/>
              </a:ext>
            </a:extLst>
          </p:cNvPr>
          <p:cNvSpPr txBox="1">
            <a:spLocks/>
          </p:cNvSpPr>
          <p:nvPr/>
        </p:nvSpPr>
        <p:spPr>
          <a:xfrm>
            <a:off x="1492299" y="773718"/>
            <a:ext cx="7880295" cy="320201"/>
          </a:xfrm>
          <a:prstGeom prst="rect">
            <a:avLst/>
          </a:prstGeom>
        </p:spPr>
        <p:txBody>
          <a:bodyPr vert="horz" wrap="square" lIns="0" tIns="12304" rIns="0" bIns="0" rtlCol="0">
            <a:spAutoFit/>
          </a:bodyPr>
          <a:lstStyle>
            <a:lvl1pPr>
              <a:defRPr sz="3200" b="0" i="0">
                <a:solidFill>
                  <a:srgbClr val="00417F"/>
                </a:solidFill>
                <a:latin typeface="Calibri"/>
                <a:ea typeface="+mj-ea"/>
                <a:cs typeface="Calibri"/>
              </a:defRPr>
            </a:lvl1pPr>
          </a:lstStyle>
          <a:p>
            <a:pPr marL="12951">
              <a:spcBef>
                <a:spcPts val="97"/>
              </a:spcBef>
            </a:pPr>
            <a:r>
              <a:rPr lang="en-US" sz="2000" b="1" kern="0" dirty="0">
                <a:solidFill>
                  <a:schemeClr val="bg1"/>
                </a:solidFill>
                <a:latin typeface="Arial" panose="020B0604020202020204" pitchFamily="34" charset="0"/>
                <a:cs typeface="Arial" panose="020B0604020202020204" pitchFamily="34" charset="0"/>
              </a:rPr>
              <a:t>WMWG February MEETING AGENDA</a:t>
            </a:r>
          </a:p>
        </p:txBody>
      </p:sp>
      <p:sp>
        <p:nvSpPr>
          <p:cNvPr id="39" name="TextBox 38">
            <a:extLst>
              <a:ext uri="{FF2B5EF4-FFF2-40B4-BE49-F238E27FC236}">
                <a16:creationId xmlns:a16="http://schemas.microsoft.com/office/drawing/2014/main" id="{DAFBFD0D-A453-48A7-BFC0-511FA14BAE76}"/>
              </a:ext>
            </a:extLst>
          </p:cNvPr>
          <p:cNvSpPr txBox="1"/>
          <p:nvPr/>
        </p:nvSpPr>
        <p:spPr>
          <a:xfrm>
            <a:off x="202920" y="83980"/>
            <a:ext cx="5410200" cy="400110"/>
          </a:xfrm>
          <a:prstGeom prst="rect">
            <a:avLst/>
          </a:prstGeom>
          <a:noFill/>
        </p:spPr>
        <p:txBody>
          <a:bodyPr wrap="square" rtlCol="0">
            <a:spAutoFit/>
          </a:bodyPr>
          <a:lstStyle/>
          <a:p>
            <a:r>
              <a:rPr lang="en-US" sz="2000" b="1" dirty="0">
                <a:solidFill>
                  <a:schemeClr val="tx2">
                    <a:lumMod val="60000"/>
                    <a:lumOff val="40000"/>
                  </a:schemeClr>
                </a:solidFill>
              </a:rPr>
              <a:t>WMWG February Meeting Report</a:t>
            </a:r>
          </a:p>
        </p:txBody>
      </p:sp>
      <p:cxnSp>
        <p:nvCxnSpPr>
          <p:cNvPr id="42" name="Straight Connector 41">
            <a:extLst>
              <a:ext uri="{FF2B5EF4-FFF2-40B4-BE49-F238E27FC236}">
                <a16:creationId xmlns:a16="http://schemas.microsoft.com/office/drawing/2014/main" id="{82F16816-4674-498B-AAAA-C2CC5363AEC0}"/>
              </a:ext>
            </a:extLst>
          </p:cNvPr>
          <p:cNvCxnSpPr/>
          <p:nvPr/>
        </p:nvCxnSpPr>
        <p:spPr>
          <a:xfrm>
            <a:off x="202920" y="1524000"/>
            <a:ext cx="1183668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C6F8EF-1412-EB8E-DB10-7B878C8A854B}"/>
              </a:ext>
            </a:extLst>
          </p:cNvPr>
          <p:cNvSpPr txBox="1"/>
          <p:nvPr/>
        </p:nvSpPr>
        <p:spPr>
          <a:xfrm>
            <a:off x="89362" y="1274062"/>
            <a:ext cx="5181600" cy="4755148"/>
          </a:xfrm>
          <a:prstGeom prst="rect">
            <a:avLst/>
          </a:prstGeom>
          <a:noFill/>
        </p:spPr>
        <p:txBody>
          <a:bodyPr wrap="square">
            <a:spAutoFit/>
          </a:bodyPr>
          <a:lstStyle/>
          <a:p>
            <a:r>
              <a:rPr lang="en-US" dirty="0"/>
              <a:t>	</a:t>
            </a:r>
          </a:p>
          <a:p>
            <a:pPr marL="285750" indent="-285750">
              <a:buFont typeface="Arial" panose="020B0604020202020204" pitchFamily="34" charset="0"/>
              <a:buChar char="•"/>
            </a:pPr>
            <a:r>
              <a:rPr lang="en-US" sz="1500" b="1" u="sng" dirty="0">
                <a:solidFill>
                  <a:schemeClr val="bg1"/>
                </a:solidFill>
                <a:latin typeface="Arial" panose="020B0604020202020204" pitchFamily="34" charset="0"/>
                <a:cs typeface="Arial" panose="020B0604020202020204" pitchFamily="34" charset="0"/>
              </a:rPr>
              <a:t>Leadership Update</a:t>
            </a:r>
          </a:p>
          <a:p>
            <a:pPr marL="285750" indent="-285750">
              <a:buFont typeface="Arial" panose="020B0604020202020204" pitchFamily="34" charset="0"/>
              <a:buChar char="•"/>
            </a:pPr>
            <a:endParaRPr lang="en-US" sz="1500" u="sng"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b="1" u="sng" dirty="0">
                <a:solidFill>
                  <a:schemeClr val="bg1"/>
                </a:solidFill>
                <a:latin typeface="Arial" panose="020B0604020202020204" pitchFamily="34" charset="0"/>
                <a:cs typeface="Arial" panose="020B0604020202020204" pitchFamily="34" charset="0"/>
              </a:rPr>
              <a:t>NPRR 1190: High Dispatch Limit Override Provision for Increased NOIE Load Costs</a:t>
            </a:r>
          </a:p>
          <a:p>
            <a:pPr marL="285750" indent="-285750">
              <a:buFont typeface="Arial" panose="020B0604020202020204" pitchFamily="34" charset="0"/>
              <a:buChar char="•"/>
            </a:pPr>
            <a:endParaRPr lang="en-US" sz="1500" b="1" u="sng"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b="1" u="sng" dirty="0">
                <a:solidFill>
                  <a:schemeClr val="bg1"/>
                </a:solidFill>
                <a:latin typeface="Arial" panose="020B0604020202020204" pitchFamily="34" charset="0"/>
                <a:cs typeface="Arial" panose="020B0604020202020204" pitchFamily="34" charset="0"/>
              </a:rPr>
              <a:t>NPRR 1092: Reduce RUC Offer Floor and Limit RUC Opt-Out Provision - Implementation Overview</a:t>
            </a:r>
          </a:p>
          <a:p>
            <a:pPr marL="285750" indent="-285750">
              <a:buFont typeface="Arial" panose="020B0604020202020204" pitchFamily="34" charset="0"/>
              <a:buChar char="•"/>
            </a:pPr>
            <a:endParaRPr lang="en-US" sz="1500" dirty="0">
              <a:solidFill>
                <a:schemeClr val="bg1"/>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Presented by: </a:t>
            </a:r>
            <a:r>
              <a:rPr lang="en-US" sz="1500" dirty="0" err="1">
                <a:solidFill>
                  <a:schemeClr val="bg1"/>
                </a:solidFill>
                <a:latin typeface="Arial" panose="020B0604020202020204" pitchFamily="34" charset="0"/>
                <a:cs typeface="Arial" panose="020B0604020202020204" pitchFamily="34" charset="0"/>
              </a:rPr>
              <a:t>Haibo</a:t>
            </a:r>
            <a:r>
              <a:rPr lang="en-US" sz="1500" dirty="0">
                <a:solidFill>
                  <a:schemeClr val="bg1"/>
                </a:solidFill>
                <a:latin typeface="Arial" panose="020B0604020202020204" pitchFamily="34" charset="0"/>
                <a:cs typeface="Arial" panose="020B0604020202020204" pitchFamily="34" charset="0"/>
              </a:rPr>
              <a:t> You</a:t>
            </a:r>
          </a:p>
          <a:p>
            <a:endParaRPr lang="en-US" sz="15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b="1" u="sng" dirty="0">
                <a:solidFill>
                  <a:schemeClr val="bg1"/>
                </a:solidFill>
                <a:latin typeface="Arial" panose="020B0604020202020204" pitchFamily="34" charset="0"/>
                <a:cs typeface="Arial" panose="020B0604020202020204" pitchFamily="34" charset="0"/>
              </a:rPr>
              <a:t>VCMRR039 Related to NPRR1216, Implementation of Emergency Pricing Program</a:t>
            </a:r>
          </a:p>
          <a:p>
            <a:pPr marL="285750" indent="-285750">
              <a:buFont typeface="Arial" panose="020B0604020202020204" pitchFamily="34" charset="0"/>
              <a:buChar char="•"/>
            </a:pPr>
            <a:endParaRPr lang="en-US" sz="1500" dirty="0">
              <a:solidFill>
                <a:schemeClr val="bg1"/>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Presented by: Ino Gonzalez</a:t>
            </a:r>
          </a:p>
          <a:p>
            <a:endParaRPr lang="en-US" sz="15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b="1" dirty="0">
                <a:solidFill>
                  <a:schemeClr val="bg1"/>
                </a:solidFill>
                <a:latin typeface="Arial" panose="020B0604020202020204" pitchFamily="34" charset="0"/>
                <a:cs typeface="Arial" panose="020B0604020202020204" pitchFamily="34" charset="0"/>
              </a:rPr>
              <a:t>NPRR 1202: Refundable Deposits for Large Load – Status Update and Discussion</a:t>
            </a:r>
          </a:p>
          <a:p>
            <a:pPr marL="285750" indent="-285750">
              <a:buFont typeface="Arial" panose="020B0604020202020204" pitchFamily="34" charset="0"/>
              <a:buChar char="•"/>
            </a:pPr>
            <a:endParaRPr lang="en-US" sz="15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Presented by Andrew Reimers &amp; Alfredo Moreno</a:t>
            </a:r>
            <a:endParaRPr lang="en-US"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1433043-9204-1A93-84C7-51630E8D8FDE}"/>
              </a:ext>
            </a:extLst>
          </p:cNvPr>
          <p:cNvSpPr txBox="1"/>
          <p:nvPr/>
        </p:nvSpPr>
        <p:spPr>
          <a:xfrm>
            <a:off x="6155575" y="1046076"/>
            <a:ext cx="6019800" cy="5616922"/>
          </a:xfrm>
          <a:prstGeom prst="rect">
            <a:avLst/>
          </a:prstGeom>
          <a:noFill/>
        </p:spPr>
        <p:txBody>
          <a:bodyPr wrap="square">
            <a:spAutoFit/>
          </a:bodyPr>
          <a:lstStyle/>
          <a:p>
            <a:endParaRPr lang="en-US" sz="15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b="1" u="sng" dirty="0">
                <a:solidFill>
                  <a:schemeClr val="bg1"/>
                </a:solidFill>
                <a:latin typeface="Arial" panose="020B0604020202020204" pitchFamily="34" charset="0"/>
                <a:cs typeface="Arial" panose="020B0604020202020204" pitchFamily="34" charset="0"/>
              </a:rPr>
              <a:t>Point to Point (PTF) DAM Update</a:t>
            </a:r>
          </a:p>
          <a:p>
            <a:pPr marL="285750" indent="-285750">
              <a:buFont typeface="Arial" panose="020B0604020202020204" pitchFamily="34" charset="0"/>
              <a:buChar char="•"/>
            </a:pPr>
            <a:endParaRPr lang="en-US" sz="15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Andrew Reimers</a:t>
            </a:r>
          </a:p>
          <a:p>
            <a:pPr marL="742950" lvl="1" indent="-285750">
              <a:buFont typeface="Arial" panose="020B0604020202020204" pitchFamily="34" charset="0"/>
              <a:buChar char="•"/>
            </a:pPr>
            <a:endParaRPr lang="en-US" sz="1500" b="1" u="sng"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b="1" u="sng" dirty="0">
                <a:solidFill>
                  <a:schemeClr val="bg1"/>
                </a:solidFill>
                <a:latin typeface="Arial" panose="020B0604020202020204" pitchFamily="34" charset="0"/>
                <a:cs typeface="Arial" panose="020B0604020202020204" pitchFamily="34" charset="0"/>
              </a:rPr>
              <a:t>NPRR Updates – WMWG Open NPRRs</a:t>
            </a:r>
          </a:p>
          <a:p>
            <a:pPr marL="285750" indent="-285750">
              <a:buFont typeface="Arial" panose="020B0604020202020204" pitchFamily="34" charset="0"/>
              <a:buChar char="•"/>
            </a:pPr>
            <a:endParaRPr lang="en-US" sz="1500" b="1" u="sng"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NPRR1162 Single Agent Designation for a QSE and its Sub-QSEs for Voice Communications over the ERCOT WAN.</a:t>
            </a:r>
          </a:p>
          <a:p>
            <a:pPr marL="742950" lvl="1" indent="-285750">
              <a:buFont typeface="Arial" panose="020B0604020202020204" pitchFamily="34" charset="0"/>
              <a:buChar char="•"/>
            </a:pPr>
            <a:endParaRPr lang="en-US" sz="15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NPRR 1190: High Dispatch Limit Override Provision for Increased NOIE Load Costs</a:t>
            </a:r>
          </a:p>
          <a:p>
            <a:pPr marL="742950" lvl="1" indent="-285750">
              <a:buFont typeface="Arial" panose="020B0604020202020204" pitchFamily="34" charset="0"/>
              <a:buChar char="•"/>
            </a:pPr>
            <a:endParaRPr lang="en-US" sz="15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NPRR 1206: Revisions to QSE Operations and Termination Requirements, and Elimination of Providing Certain Market Participant Principal Information</a:t>
            </a:r>
          </a:p>
          <a:p>
            <a:endParaRPr lang="en-US" sz="1500" b="1"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500" b="1" u="sng" dirty="0">
                <a:solidFill>
                  <a:schemeClr val="bg1"/>
                </a:solidFill>
                <a:latin typeface="Arial" panose="020B0604020202020204" pitchFamily="34" charset="0"/>
                <a:cs typeface="Arial" panose="020B0604020202020204" pitchFamily="34" charset="0"/>
              </a:rPr>
              <a:t>WMWG Monthly Report Posting Process</a:t>
            </a:r>
          </a:p>
          <a:p>
            <a:pPr marL="742950" lvl="1" indent="-285750">
              <a:buFont typeface="Wingdings" panose="05000000000000000000" pitchFamily="2" charset="2"/>
              <a:buChar char="§"/>
            </a:pPr>
            <a:endParaRPr lang="en-US" sz="1500" dirty="0">
              <a:solidFill>
                <a:schemeClr val="bg1"/>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500" dirty="0">
                <a:solidFill>
                  <a:schemeClr val="bg1"/>
                </a:solidFill>
                <a:latin typeface="Arial" panose="020B0604020202020204" pitchFamily="34" charset="0"/>
                <a:cs typeface="Arial" panose="020B0604020202020204" pitchFamily="34" charset="0"/>
              </a:rPr>
              <a:t>Presented by: Ryan King</a:t>
            </a:r>
          </a:p>
          <a:p>
            <a:pPr marL="742950" lvl="1" indent="-285750">
              <a:buFont typeface="Wingdings" panose="05000000000000000000" pitchFamily="2" charset="2"/>
              <a:buChar char="§"/>
            </a:pPr>
            <a:endParaRPr lang="en-US" sz="15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500" b="1" u="sng" dirty="0">
                <a:solidFill>
                  <a:schemeClr val="bg1"/>
                </a:solidFill>
                <a:latin typeface="Arial" panose="020B0604020202020204" pitchFamily="34" charset="0"/>
                <a:cs typeface="Arial" panose="020B0604020202020204" pitchFamily="34" charset="0"/>
              </a:rPr>
              <a:t>Open Discussion &amp; Key Takeaways </a:t>
            </a:r>
          </a:p>
          <a:p>
            <a:endParaRPr lang="en-US" sz="14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7A3FC9C8-1E8B-E450-5D83-BC08161616BB}"/>
              </a:ext>
            </a:extLst>
          </p:cNvPr>
          <p:cNvCxnSpPr/>
          <p:nvPr/>
        </p:nvCxnSpPr>
        <p:spPr>
          <a:xfrm>
            <a:off x="5715000" y="1447800"/>
            <a:ext cx="0" cy="49188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899CB83-3465-C4E3-6296-871E5A200D8D}"/>
              </a:ext>
            </a:extLst>
          </p:cNvPr>
          <p:cNvSpPr/>
          <p:nvPr/>
        </p:nvSpPr>
        <p:spPr>
          <a:xfrm>
            <a:off x="9116" y="6594109"/>
            <a:ext cx="12210540" cy="28834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06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985" y="309932"/>
            <a:ext cx="10937749" cy="382797"/>
          </a:xfrm>
          <a:prstGeom prst="rect">
            <a:avLst/>
          </a:prstGeom>
        </p:spPr>
        <p:txBody>
          <a:bodyPr vert="horz" wrap="square" lIns="0" tIns="13335" rIns="0" bIns="0" rtlCol="0">
            <a:spAutoFit/>
          </a:bodyPr>
          <a:lstStyle/>
          <a:p>
            <a:pPr marL="12700">
              <a:lnSpc>
                <a:spcPct val="100000"/>
              </a:lnSpc>
              <a:spcBef>
                <a:spcPts val="105"/>
              </a:spcBef>
            </a:pPr>
            <a:r>
              <a:rPr lang="en-US" sz="2400" b="1" spc="-30" dirty="0">
                <a:solidFill>
                  <a:srgbClr val="1B3D6F"/>
                </a:solidFill>
              </a:rPr>
              <a:t>NPRR 1190: High Dispatch Limit Override Provision for Increased NOIE Load Costs</a:t>
            </a:r>
            <a:endParaRPr sz="2400" b="1" spc="-25" dirty="0">
              <a:solidFill>
                <a:srgbClr val="1B3D6F"/>
              </a:solidFill>
            </a:endParaRPr>
          </a:p>
        </p:txBody>
      </p:sp>
      <p:sp>
        <p:nvSpPr>
          <p:cNvPr id="3" name="object 3"/>
          <p:cNvSpPr txBox="1"/>
          <p:nvPr/>
        </p:nvSpPr>
        <p:spPr>
          <a:xfrm>
            <a:off x="229985" y="705020"/>
            <a:ext cx="11430000" cy="657231"/>
          </a:xfrm>
          <a:prstGeom prst="rect">
            <a:avLst/>
          </a:prstGeom>
          <a:solidFill>
            <a:srgbClr val="2297AA"/>
          </a:solidFill>
        </p:spPr>
        <p:txBody>
          <a:bodyPr vert="horz" wrap="square" lIns="0" tIns="163195" rIns="0" bIns="0" rtlCol="0">
            <a:spAutoFit/>
          </a:bodyPr>
          <a:lstStyle/>
          <a:p>
            <a:pPr marL="207645" marR="336550">
              <a:lnSpc>
                <a:spcPct val="100000"/>
              </a:lnSpc>
              <a:spcBef>
                <a:spcPts val="1285"/>
              </a:spcBef>
            </a:pPr>
            <a:r>
              <a:rPr lang="en-US" sz="1600" b="1" spc="-5" dirty="0">
                <a:solidFill>
                  <a:srgbClr val="FFFFFF"/>
                </a:solidFill>
                <a:latin typeface="Calibri"/>
                <a:cs typeface="Calibri"/>
              </a:rPr>
              <a:t>This NPRR adds a provision for recovery of a demonstrable financial loss arising from a manual High Dispatch Limit (HDL) override to reduce actual power output when that output is intended to meet NOIE load obligations. </a:t>
            </a:r>
          </a:p>
        </p:txBody>
      </p:sp>
      <p:sp>
        <p:nvSpPr>
          <p:cNvPr id="6" name="object 2">
            <a:extLst>
              <a:ext uri="{FF2B5EF4-FFF2-40B4-BE49-F238E27FC236}">
                <a16:creationId xmlns:a16="http://schemas.microsoft.com/office/drawing/2014/main" id="{5C6F4948-849D-3915-AA0A-545BAF73BC51}"/>
              </a:ext>
            </a:extLst>
          </p:cNvPr>
          <p:cNvSpPr txBox="1">
            <a:spLocks/>
          </p:cNvSpPr>
          <p:nvPr/>
        </p:nvSpPr>
        <p:spPr>
          <a:xfrm>
            <a:off x="583691" y="23913"/>
            <a:ext cx="9068435" cy="290464"/>
          </a:xfrm>
          <a:prstGeom prst="rect">
            <a:avLst/>
          </a:prstGeom>
        </p:spPr>
        <p:txBody>
          <a:bodyPr vert="horz" wrap="square" lIns="0" tIns="13335" rIns="0" bIns="0" rtlCol="0">
            <a:spAutoFit/>
          </a:bodyPr>
          <a:lstStyle>
            <a:lvl1pPr>
              <a:defRPr sz="3200" b="0" i="0">
                <a:solidFill>
                  <a:srgbClr val="00417F"/>
                </a:solidFill>
                <a:latin typeface="Calibri"/>
                <a:ea typeface="+mj-ea"/>
                <a:cs typeface="Calibri"/>
              </a:defRPr>
            </a:lvl1pPr>
          </a:lstStyle>
          <a:p>
            <a:pPr marL="12700">
              <a:spcBef>
                <a:spcPts val="105"/>
              </a:spcBef>
            </a:pPr>
            <a:r>
              <a:rPr lang="en-US" sz="1800" kern="0" spc="-30" dirty="0">
                <a:solidFill>
                  <a:schemeClr val="accent5">
                    <a:lumMod val="60000"/>
                    <a:lumOff val="40000"/>
                  </a:schemeClr>
                </a:solidFill>
              </a:rPr>
              <a:t>WMWG February Meeting Report</a:t>
            </a:r>
            <a:endParaRPr lang="en-US" sz="1800" kern="0" spc="-25" dirty="0">
              <a:solidFill>
                <a:schemeClr val="accent5">
                  <a:lumMod val="60000"/>
                  <a:lumOff val="40000"/>
                </a:schemeClr>
              </a:solidFill>
            </a:endParaRPr>
          </a:p>
        </p:txBody>
      </p:sp>
      <p:graphicFrame>
        <p:nvGraphicFramePr>
          <p:cNvPr id="9" name="Diagram 8">
            <a:extLst>
              <a:ext uri="{FF2B5EF4-FFF2-40B4-BE49-F238E27FC236}">
                <a16:creationId xmlns:a16="http://schemas.microsoft.com/office/drawing/2014/main" id="{E03ADAF4-AAFF-0328-D5EA-CC47C42604B2}"/>
              </a:ext>
            </a:extLst>
          </p:cNvPr>
          <p:cNvGraphicFramePr/>
          <p:nvPr>
            <p:extLst>
              <p:ext uri="{D42A27DB-BD31-4B8C-83A1-F6EECF244321}">
                <p14:modId xmlns:p14="http://schemas.microsoft.com/office/powerpoint/2010/main" val="1841340492"/>
              </p:ext>
            </p:extLst>
          </p:nvPr>
        </p:nvGraphicFramePr>
        <p:xfrm>
          <a:off x="8881813" y="2971800"/>
          <a:ext cx="3888971"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8BB59ADE-FC38-CD10-BAC2-4D9038865D64}"/>
              </a:ext>
            </a:extLst>
          </p:cNvPr>
          <p:cNvGraphicFramePr/>
          <p:nvPr>
            <p:extLst>
              <p:ext uri="{D42A27DB-BD31-4B8C-83A1-F6EECF244321}">
                <p14:modId xmlns:p14="http://schemas.microsoft.com/office/powerpoint/2010/main" val="1128035595"/>
              </p:ext>
            </p:extLst>
          </p:nvPr>
        </p:nvGraphicFramePr>
        <p:xfrm>
          <a:off x="152400" y="1524000"/>
          <a:ext cx="9220200" cy="52207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2DB569CD-884A-03A0-8BA7-B313ACE86EB4}"/>
              </a:ext>
            </a:extLst>
          </p:cNvPr>
          <p:cNvSpPr txBox="1"/>
          <p:nvPr/>
        </p:nvSpPr>
        <p:spPr>
          <a:xfrm>
            <a:off x="9530899" y="2131247"/>
            <a:ext cx="2590800" cy="338554"/>
          </a:xfrm>
          <a:prstGeom prst="rect">
            <a:avLst/>
          </a:prstGeom>
          <a:solidFill>
            <a:schemeClr val="bg1">
              <a:lumMod val="95000"/>
            </a:schemeClr>
          </a:solidFill>
          <a:ln w="19050">
            <a:solidFill>
              <a:schemeClr val="tx1"/>
            </a:solidFill>
          </a:ln>
        </p:spPr>
        <p:txBody>
          <a:bodyPr wrap="square" rtlCol="0">
            <a:spAutoFit/>
          </a:bodyPr>
          <a:lstStyle/>
          <a:p>
            <a:pPr algn="ctr"/>
            <a:r>
              <a:rPr lang="en-US" sz="1600" b="1" dirty="0"/>
              <a:t>3 Open Policy Issues </a:t>
            </a:r>
          </a:p>
        </p:txBody>
      </p:sp>
    </p:spTree>
    <p:extLst>
      <p:ext uri="{BB962C8B-B14F-4D97-AF65-F5344CB8AC3E}">
        <p14:creationId xmlns:p14="http://schemas.microsoft.com/office/powerpoint/2010/main" val="238639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314377"/>
            <a:ext cx="10937749" cy="382797"/>
          </a:xfrm>
          <a:prstGeom prst="rect">
            <a:avLst/>
          </a:prstGeom>
        </p:spPr>
        <p:txBody>
          <a:bodyPr vert="horz" wrap="square" lIns="0" tIns="13335" rIns="0" bIns="0" rtlCol="0">
            <a:spAutoFit/>
          </a:bodyPr>
          <a:lstStyle/>
          <a:p>
            <a:pPr marL="12700">
              <a:lnSpc>
                <a:spcPct val="100000"/>
              </a:lnSpc>
              <a:spcBef>
                <a:spcPts val="105"/>
              </a:spcBef>
            </a:pPr>
            <a:r>
              <a:rPr lang="en-US" sz="2400" b="1" spc="-30" dirty="0">
                <a:solidFill>
                  <a:srgbClr val="1B3D6F"/>
                </a:solidFill>
              </a:rPr>
              <a:t>NPRR 1092: Reduce RUC Offer Floor and Limit RUC Opt-Out Provision </a:t>
            </a:r>
            <a:endParaRPr lang="en-US" sz="2400" b="1" spc="-25" dirty="0">
              <a:solidFill>
                <a:srgbClr val="1B3D6F"/>
              </a:solidFill>
            </a:endParaRPr>
          </a:p>
        </p:txBody>
      </p:sp>
      <p:sp>
        <p:nvSpPr>
          <p:cNvPr id="3" name="object 3"/>
          <p:cNvSpPr txBox="1"/>
          <p:nvPr/>
        </p:nvSpPr>
        <p:spPr>
          <a:xfrm>
            <a:off x="211974" y="704101"/>
            <a:ext cx="11506199" cy="903452"/>
          </a:xfrm>
          <a:prstGeom prst="rect">
            <a:avLst/>
          </a:prstGeom>
          <a:solidFill>
            <a:srgbClr val="2297AA"/>
          </a:solidFill>
        </p:spPr>
        <p:txBody>
          <a:bodyPr vert="horz" wrap="square" lIns="0" tIns="163195" rIns="0" bIns="0" rtlCol="0">
            <a:spAutoFit/>
          </a:bodyPr>
          <a:lstStyle/>
          <a:p>
            <a:pPr marL="207645" marR="336550">
              <a:lnSpc>
                <a:spcPct val="100000"/>
              </a:lnSpc>
              <a:spcBef>
                <a:spcPts val="1285"/>
              </a:spcBef>
            </a:pPr>
            <a:r>
              <a:rPr lang="en-US" sz="1600" b="1" spc="-5" dirty="0">
                <a:solidFill>
                  <a:srgbClr val="FFFFFF"/>
                </a:solidFill>
                <a:latin typeface="Calibri"/>
                <a:cs typeface="Calibri"/>
              </a:rPr>
              <a:t>This Nodal Protocol Revision Request (NPRR) reduces the value of the offer floor on Resources that have the status of ONRUC and limits the use of the ONOPTOUT status. This NPRR was approved in May 2022, but the PUCT, and has been implemented as of January 25, 2024. </a:t>
            </a:r>
          </a:p>
        </p:txBody>
      </p:sp>
      <p:sp>
        <p:nvSpPr>
          <p:cNvPr id="6" name="object 2">
            <a:extLst>
              <a:ext uri="{FF2B5EF4-FFF2-40B4-BE49-F238E27FC236}">
                <a16:creationId xmlns:a16="http://schemas.microsoft.com/office/drawing/2014/main" id="{5C6F4948-849D-3915-AA0A-545BAF73BC51}"/>
              </a:ext>
            </a:extLst>
          </p:cNvPr>
          <p:cNvSpPr txBox="1">
            <a:spLocks/>
          </p:cNvSpPr>
          <p:nvPr/>
        </p:nvSpPr>
        <p:spPr>
          <a:xfrm>
            <a:off x="457200" y="23913"/>
            <a:ext cx="9068435" cy="290464"/>
          </a:xfrm>
          <a:prstGeom prst="rect">
            <a:avLst/>
          </a:prstGeom>
        </p:spPr>
        <p:txBody>
          <a:bodyPr vert="horz" wrap="square" lIns="0" tIns="13335" rIns="0" bIns="0" rtlCol="0">
            <a:spAutoFit/>
          </a:bodyPr>
          <a:lstStyle>
            <a:lvl1pPr>
              <a:defRPr sz="3200" b="0" i="0">
                <a:solidFill>
                  <a:srgbClr val="00417F"/>
                </a:solidFill>
                <a:latin typeface="Calibri"/>
                <a:ea typeface="+mj-ea"/>
                <a:cs typeface="Calibri"/>
              </a:defRPr>
            </a:lvl1pPr>
          </a:lstStyle>
          <a:p>
            <a:pPr marL="12700">
              <a:spcBef>
                <a:spcPts val="105"/>
              </a:spcBef>
            </a:pPr>
            <a:r>
              <a:rPr lang="en-US" sz="1800" kern="0" spc="-30" dirty="0">
                <a:solidFill>
                  <a:schemeClr val="accent5">
                    <a:lumMod val="60000"/>
                    <a:lumOff val="40000"/>
                  </a:schemeClr>
                </a:solidFill>
              </a:rPr>
              <a:t>WMWG February Meeting Report</a:t>
            </a:r>
            <a:endParaRPr lang="en-US" sz="1800" kern="0" spc="-25" dirty="0">
              <a:solidFill>
                <a:schemeClr val="accent5">
                  <a:lumMod val="60000"/>
                  <a:lumOff val="40000"/>
                </a:schemeClr>
              </a:solidFill>
            </a:endParaRPr>
          </a:p>
        </p:txBody>
      </p:sp>
      <p:graphicFrame>
        <p:nvGraphicFramePr>
          <p:cNvPr id="10" name="Diagram 9">
            <a:extLst>
              <a:ext uri="{FF2B5EF4-FFF2-40B4-BE49-F238E27FC236}">
                <a16:creationId xmlns:a16="http://schemas.microsoft.com/office/drawing/2014/main" id="{8BB59ADE-FC38-CD10-BAC2-4D9038865D64}"/>
              </a:ext>
            </a:extLst>
          </p:cNvPr>
          <p:cNvGraphicFramePr/>
          <p:nvPr>
            <p:extLst>
              <p:ext uri="{D42A27DB-BD31-4B8C-83A1-F6EECF244321}">
                <p14:modId xmlns:p14="http://schemas.microsoft.com/office/powerpoint/2010/main" val="3531400038"/>
              </p:ext>
            </p:extLst>
          </p:nvPr>
        </p:nvGraphicFramePr>
        <p:xfrm>
          <a:off x="209204" y="1614480"/>
          <a:ext cx="11506200" cy="4992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4009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789" y="253064"/>
            <a:ext cx="10937749" cy="382797"/>
          </a:xfrm>
          <a:prstGeom prst="rect">
            <a:avLst/>
          </a:prstGeom>
        </p:spPr>
        <p:txBody>
          <a:bodyPr vert="horz" wrap="square" lIns="0" tIns="13335" rIns="0" bIns="0" rtlCol="0">
            <a:spAutoFit/>
          </a:bodyPr>
          <a:lstStyle/>
          <a:p>
            <a:pPr marL="12700">
              <a:lnSpc>
                <a:spcPct val="100000"/>
              </a:lnSpc>
              <a:spcBef>
                <a:spcPts val="105"/>
              </a:spcBef>
            </a:pPr>
            <a:r>
              <a:rPr lang="en-US" sz="2400" b="1" spc="-30" dirty="0">
                <a:solidFill>
                  <a:srgbClr val="1B3D6F"/>
                </a:solidFill>
              </a:rPr>
              <a:t>VCMRR039: Related to NPRR1216, Implementation of Emergency Pricing Program</a:t>
            </a:r>
            <a:endParaRPr lang="en-US" sz="2400" b="1" spc="-25" dirty="0">
              <a:solidFill>
                <a:srgbClr val="1B3D6F"/>
              </a:solidFill>
            </a:endParaRPr>
          </a:p>
        </p:txBody>
      </p:sp>
      <p:sp>
        <p:nvSpPr>
          <p:cNvPr id="3" name="object 3"/>
          <p:cNvSpPr txBox="1"/>
          <p:nvPr/>
        </p:nvSpPr>
        <p:spPr>
          <a:xfrm>
            <a:off x="228600" y="652486"/>
            <a:ext cx="11430000" cy="903452"/>
          </a:xfrm>
          <a:prstGeom prst="rect">
            <a:avLst/>
          </a:prstGeom>
          <a:solidFill>
            <a:srgbClr val="2297AA"/>
          </a:solidFill>
        </p:spPr>
        <p:txBody>
          <a:bodyPr vert="horz" wrap="square" lIns="0" tIns="163195" rIns="0" bIns="0" rtlCol="0">
            <a:spAutoFit/>
          </a:bodyPr>
          <a:lstStyle/>
          <a:p>
            <a:pPr marL="207645" marR="336550">
              <a:lnSpc>
                <a:spcPct val="100000"/>
              </a:lnSpc>
              <a:spcBef>
                <a:spcPts val="1285"/>
              </a:spcBef>
            </a:pPr>
            <a:r>
              <a:rPr lang="en-US" sz="1600" b="1" spc="-5" dirty="0">
                <a:solidFill>
                  <a:srgbClr val="FFFFFF"/>
                </a:solidFill>
                <a:latin typeface="Calibri"/>
                <a:cs typeface="Calibri"/>
              </a:rPr>
              <a:t>This Verifiable Cost Manual Revision Request (VCMRR) provides that actual fuel purchases that were used to determine the Operating Losses Payment Amount, as described in Protocol Section 6.8.2, Recovery of Operating Losses During an LCAP or ECAP Effective Period, shall not also be included when calculating fuel adders. </a:t>
            </a:r>
          </a:p>
        </p:txBody>
      </p:sp>
      <p:sp>
        <p:nvSpPr>
          <p:cNvPr id="6" name="object 2">
            <a:extLst>
              <a:ext uri="{FF2B5EF4-FFF2-40B4-BE49-F238E27FC236}">
                <a16:creationId xmlns:a16="http://schemas.microsoft.com/office/drawing/2014/main" id="{5C6F4948-849D-3915-AA0A-545BAF73BC51}"/>
              </a:ext>
            </a:extLst>
          </p:cNvPr>
          <p:cNvSpPr txBox="1">
            <a:spLocks/>
          </p:cNvSpPr>
          <p:nvPr/>
        </p:nvSpPr>
        <p:spPr>
          <a:xfrm>
            <a:off x="583691" y="23913"/>
            <a:ext cx="9068435" cy="290464"/>
          </a:xfrm>
          <a:prstGeom prst="rect">
            <a:avLst/>
          </a:prstGeom>
        </p:spPr>
        <p:txBody>
          <a:bodyPr vert="horz" wrap="square" lIns="0" tIns="13335" rIns="0" bIns="0" rtlCol="0">
            <a:spAutoFit/>
          </a:bodyPr>
          <a:lstStyle>
            <a:lvl1pPr>
              <a:defRPr sz="3200" b="0" i="0">
                <a:solidFill>
                  <a:srgbClr val="00417F"/>
                </a:solidFill>
                <a:latin typeface="Calibri"/>
                <a:ea typeface="+mj-ea"/>
                <a:cs typeface="Calibri"/>
              </a:defRPr>
            </a:lvl1pPr>
          </a:lstStyle>
          <a:p>
            <a:pPr marL="12700">
              <a:spcBef>
                <a:spcPts val="105"/>
              </a:spcBef>
            </a:pPr>
            <a:r>
              <a:rPr lang="en-US" sz="1800" kern="0" spc="-30" dirty="0">
                <a:solidFill>
                  <a:schemeClr val="accent5">
                    <a:lumMod val="60000"/>
                    <a:lumOff val="40000"/>
                  </a:schemeClr>
                </a:solidFill>
              </a:rPr>
              <a:t>WMWG February Meeting Report</a:t>
            </a:r>
            <a:endParaRPr lang="en-US" sz="1800" kern="0" spc="-25" dirty="0">
              <a:solidFill>
                <a:schemeClr val="accent5">
                  <a:lumMod val="60000"/>
                  <a:lumOff val="40000"/>
                </a:schemeClr>
              </a:solidFill>
            </a:endParaRPr>
          </a:p>
        </p:txBody>
      </p:sp>
      <p:graphicFrame>
        <p:nvGraphicFramePr>
          <p:cNvPr id="10" name="Diagram 9">
            <a:extLst>
              <a:ext uri="{FF2B5EF4-FFF2-40B4-BE49-F238E27FC236}">
                <a16:creationId xmlns:a16="http://schemas.microsoft.com/office/drawing/2014/main" id="{8BB59ADE-FC38-CD10-BAC2-4D9038865D64}"/>
              </a:ext>
            </a:extLst>
          </p:cNvPr>
          <p:cNvGraphicFramePr/>
          <p:nvPr>
            <p:extLst>
              <p:ext uri="{D42A27DB-BD31-4B8C-83A1-F6EECF244321}">
                <p14:modId xmlns:p14="http://schemas.microsoft.com/office/powerpoint/2010/main" val="1594438082"/>
              </p:ext>
            </p:extLst>
          </p:nvPr>
        </p:nvGraphicFramePr>
        <p:xfrm>
          <a:off x="152400" y="1676400"/>
          <a:ext cx="11963400" cy="4992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252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789" y="253064"/>
            <a:ext cx="10937749" cy="382797"/>
          </a:xfrm>
          <a:prstGeom prst="rect">
            <a:avLst/>
          </a:prstGeom>
        </p:spPr>
        <p:txBody>
          <a:bodyPr vert="horz" wrap="square" lIns="0" tIns="13335" rIns="0" bIns="0" rtlCol="0">
            <a:spAutoFit/>
          </a:bodyPr>
          <a:lstStyle/>
          <a:p>
            <a:pPr marL="12700">
              <a:lnSpc>
                <a:spcPct val="100000"/>
              </a:lnSpc>
              <a:spcBef>
                <a:spcPts val="105"/>
              </a:spcBef>
            </a:pPr>
            <a:r>
              <a:rPr lang="en-US" sz="2400" b="1" spc="-30" dirty="0">
                <a:solidFill>
                  <a:srgbClr val="1B3D6F"/>
                </a:solidFill>
              </a:rPr>
              <a:t>NPRR 1202: Refundable Deposits for Large Load – Status Update and Discussion</a:t>
            </a:r>
          </a:p>
        </p:txBody>
      </p:sp>
      <p:sp>
        <p:nvSpPr>
          <p:cNvPr id="3" name="object 3"/>
          <p:cNvSpPr txBox="1"/>
          <p:nvPr/>
        </p:nvSpPr>
        <p:spPr>
          <a:xfrm>
            <a:off x="228600" y="609600"/>
            <a:ext cx="11430000" cy="657231"/>
          </a:xfrm>
          <a:prstGeom prst="rect">
            <a:avLst/>
          </a:prstGeom>
          <a:solidFill>
            <a:srgbClr val="2297AA"/>
          </a:solidFill>
        </p:spPr>
        <p:txBody>
          <a:bodyPr vert="horz" wrap="square" lIns="0" tIns="163195" rIns="0" bIns="0" rtlCol="0">
            <a:spAutoFit/>
          </a:bodyPr>
          <a:lstStyle/>
          <a:p>
            <a:pPr marL="207645" marR="336550">
              <a:lnSpc>
                <a:spcPct val="100000"/>
              </a:lnSpc>
              <a:spcBef>
                <a:spcPts val="1285"/>
              </a:spcBef>
            </a:pPr>
            <a:r>
              <a:rPr lang="en-US" sz="1600" b="1" spc="-5" dirty="0">
                <a:solidFill>
                  <a:srgbClr val="FFFFFF"/>
                </a:solidFill>
                <a:latin typeface="Calibri"/>
                <a:cs typeface="Calibri"/>
              </a:rPr>
              <a:t>This Nodal Protocol Revision Request (NPRR) directs ERCOT to charge refundable deposits to Entities that request a Large Load Interconnection Study (LLIS).</a:t>
            </a:r>
          </a:p>
        </p:txBody>
      </p:sp>
      <p:sp>
        <p:nvSpPr>
          <p:cNvPr id="6" name="object 2">
            <a:extLst>
              <a:ext uri="{FF2B5EF4-FFF2-40B4-BE49-F238E27FC236}">
                <a16:creationId xmlns:a16="http://schemas.microsoft.com/office/drawing/2014/main" id="{5C6F4948-849D-3915-AA0A-545BAF73BC51}"/>
              </a:ext>
            </a:extLst>
          </p:cNvPr>
          <p:cNvSpPr txBox="1">
            <a:spLocks/>
          </p:cNvSpPr>
          <p:nvPr/>
        </p:nvSpPr>
        <p:spPr>
          <a:xfrm>
            <a:off x="583691" y="23913"/>
            <a:ext cx="9068435" cy="290464"/>
          </a:xfrm>
          <a:prstGeom prst="rect">
            <a:avLst/>
          </a:prstGeom>
        </p:spPr>
        <p:txBody>
          <a:bodyPr vert="horz" wrap="square" lIns="0" tIns="13335" rIns="0" bIns="0" rtlCol="0">
            <a:spAutoFit/>
          </a:bodyPr>
          <a:lstStyle>
            <a:lvl1pPr>
              <a:defRPr sz="3200" b="0" i="0">
                <a:solidFill>
                  <a:srgbClr val="00417F"/>
                </a:solidFill>
                <a:latin typeface="Calibri"/>
                <a:ea typeface="+mj-ea"/>
                <a:cs typeface="Calibri"/>
              </a:defRPr>
            </a:lvl1pPr>
          </a:lstStyle>
          <a:p>
            <a:pPr marL="12700">
              <a:spcBef>
                <a:spcPts val="105"/>
              </a:spcBef>
            </a:pPr>
            <a:r>
              <a:rPr lang="en-US" sz="1800" kern="0" spc="-30" dirty="0">
                <a:solidFill>
                  <a:schemeClr val="accent5">
                    <a:lumMod val="60000"/>
                    <a:lumOff val="40000"/>
                  </a:schemeClr>
                </a:solidFill>
              </a:rPr>
              <a:t>WMWG February Meeting Report</a:t>
            </a:r>
            <a:endParaRPr lang="en-US" sz="1800" kern="0" spc="-25" dirty="0">
              <a:solidFill>
                <a:schemeClr val="accent5">
                  <a:lumMod val="60000"/>
                  <a:lumOff val="40000"/>
                </a:schemeClr>
              </a:solidFill>
            </a:endParaRPr>
          </a:p>
        </p:txBody>
      </p:sp>
      <p:graphicFrame>
        <p:nvGraphicFramePr>
          <p:cNvPr id="10" name="Diagram 9">
            <a:extLst>
              <a:ext uri="{FF2B5EF4-FFF2-40B4-BE49-F238E27FC236}">
                <a16:creationId xmlns:a16="http://schemas.microsoft.com/office/drawing/2014/main" id="{8BB59ADE-FC38-CD10-BAC2-4D9038865D64}"/>
              </a:ext>
            </a:extLst>
          </p:cNvPr>
          <p:cNvGraphicFramePr/>
          <p:nvPr>
            <p:extLst>
              <p:ext uri="{D42A27DB-BD31-4B8C-83A1-F6EECF244321}">
                <p14:modId xmlns:p14="http://schemas.microsoft.com/office/powerpoint/2010/main" val="484205174"/>
              </p:ext>
            </p:extLst>
          </p:nvPr>
        </p:nvGraphicFramePr>
        <p:xfrm>
          <a:off x="114300" y="1330960"/>
          <a:ext cx="11963400" cy="5069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03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789" y="253064"/>
            <a:ext cx="10937749" cy="382797"/>
          </a:xfrm>
          <a:prstGeom prst="rect">
            <a:avLst/>
          </a:prstGeom>
        </p:spPr>
        <p:txBody>
          <a:bodyPr vert="horz" wrap="square" lIns="0" tIns="13335" rIns="0" bIns="0" rtlCol="0">
            <a:spAutoFit/>
          </a:bodyPr>
          <a:lstStyle/>
          <a:p>
            <a:pPr marL="12700">
              <a:lnSpc>
                <a:spcPct val="100000"/>
              </a:lnSpc>
              <a:spcBef>
                <a:spcPts val="105"/>
              </a:spcBef>
            </a:pPr>
            <a:r>
              <a:rPr lang="en-US" sz="2400" b="1" spc="-30" dirty="0">
                <a:solidFill>
                  <a:srgbClr val="1B3D6F"/>
                </a:solidFill>
              </a:rPr>
              <a:t>Other WMWG Meeting Issues and Discussion</a:t>
            </a:r>
          </a:p>
        </p:txBody>
      </p:sp>
      <p:sp>
        <p:nvSpPr>
          <p:cNvPr id="3" name="object 3"/>
          <p:cNvSpPr txBox="1"/>
          <p:nvPr/>
        </p:nvSpPr>
        <p:spPr>
          <a:xfrm>
            <a:off x="228600" y="652486"/>
            <a:ext cx="11430000" cy="411010"/>
          </a:xfrm>
          <a:prstGeom prst="rect">
            <a:avLst/>
          </a:prstGeom>
          <a:solidFill>
            <a:srgbClr val="2297AA"/>
          </a:solidFill>
        </p:spPr>
        <p:txBody>
          <a:bodyPr vert="horz" wrap="square" lIns="0" tIns="163195" rIns="0" bIns="0" rtlCol="0">
            <a:spAutoFit/>
          </a:bodyPr>
          <a:lstStyle/>
          <a:p>
            <a:pPr marL="207645" marR="336550">
              <a:lnSpc>
                <a:spcPct val="100000"/>
              </a:lnSpc>
              <a:spcBef>
                <a:spcPts val="1285"/>
              </a:spcBef>
            </a:pPr>
            <a:r>
              <a:rPr lang="en-US" sz="1600" b="1" spc="-5" dirty="0">
                <a:solidFill>
                  <a:srgbClr val="FFFFFF"/>
                </a:solidFill>
                <a:latin typeface="Calibri"/>
                <a:cs typeface="Calibri"/>
              </a:rPr>
              <a:t>WMWG Additional WMWG Discussions and Matters</a:t>
            </a:r>
          </a:p>
        </p:txBody>
      </p:sp>
      <p:sp>
        <p:nvSpPr>
          <p:cNvPr id="6" name="object 2">
            <a:extLst>
              <a:ext uri="{FF2B5EF4-FFF2-40B4-BE49-F238E27FC236}">
                <a16:creationId xmlns:a16="http://schemas.microsoft.com/office/drawing/2014/main" id="{5C6F4948-849D-3915-AA0A-545BAF73BC51}"/>
              </a:ext>
            </a:extLst>
          </p:cNvPr>
          <p:cNvSpPr txBox="1">
            <a:spLocks/>
          </p:cNvSpPr>
          <p:nvPr/>
        </p:nvSpPr>
        <p:spPr>
          <a:xfrm>
            <a:off x="583691" y="23913"/>
            <a:ext cx="9068435" cy="290464"/>
          </a:xfrm>
          <a:prstGeom prst="rect">
            <a:avLst/>
          </a:prstGeom>
        </p:spPr>
        <p:txBody>
          <a:bodyPr vert="horz" wrap="square" lIns="0" tIns="13335" rIns="0" bIns="0" rtlCol="0">
            <a:spAutoFit/>
          </a:bodyPr>
          <a:lstStyle>
            <a:lvl1pPr>
              <a:defRPr sz="3200" b="0" i="0">
                <a:solidFill>
                  <a:srgbClr val="00417F"/>
                </a:solidFill>
                <a:latin typeface="Calibri"/>
                <a:ea typeface="+mj-ea"/>
                <a:cs typeface="Calibri"/>
              </a:defRPr>
            </a:lvl1pPr>
          </a:lstStyle>
          <a:p>
            <a:pPr marL="12700">
              <a:spcBef>
                <a:spcPts val="105"/>
              </a:spcBef>
            </a:pPr>
            <a:r>
              <a:rPr lang="en-US" sz="1800" kern="0" spc="-30" dirty="0">
                <a:solidFill>
                  <a:schemeClr val="accent5">
                    <a:lumMod val="60000"/>
                    <a:lumOff val="40000"/>
                  </a:schemeClr>
                </a:solidFill>
              </a:rPr>
              <a:t>WMWG February Meeting Report</a:t>
            </a:r>
            <a:endParaRPr lang="en-US" sz="1800" kern="0" spc="-25" dirty="0">
              <a:solidFill>
                <a:schemeClr val="accent5">
                  <a:lumMod val="60000"/>
                  <a:lumOff val="40000"/>
                </a:schemeClr>
              </a:solidFill>
            </a:endParaRPr>
          </a:p>
        </p:txBody>
      </p:sp>
      <p:graphicFrame>
        <p:nvGraphicFramePr>
          <p:cNvPr id="10" name="Diagram 9">
            <a:extLst>
              <a:ext uri="{FF2B5EF4-FFF2-40B4-BE49-F238E27FC236}">
                <a16:creationId xmlns:a16="http://schemas.microsoft.com/office/drawing/2014/main" id="{8BB59ADE-FC38-CD10-BAC2-4D9038865D64}"/>
              </a:ext>
            </a:extLst>
          </p:cNvPr>
          <p:cNvGraphicFramePr/>
          <p:nvPr>
            <p:extLst>
              <p:ext uri="{D42A27DB-BD31-4B8C-83A1-F6EECF244321}">
                <p14:modId xmlns:p14="http://schemas.microsoft.com/office/powerpoint/2010/main" val="1086019190"/>
              </p:ext>
            </p:extLst>
          </p:nvPr>
        </p:nvGraphicFramePr>
        <p:xfrm>
          <a:off x="114300" y="1199470"/>
          <a:ext cx="11963400" cy="5353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760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789" y="253064"/>
            <a:ext cx="10937749" cy="382797"/>
          </a:xfrm>
          <a:prstGeom prst="rect">
            <a:avLst/>
          </a:prstGeom>
        </p:spPr>
        <p:txBody>
          <a:bodyPr vert="horz" wrap="square" lIns="0" tIns="13335" rIns="0" bIns="0" rtlCol="0">
            <a:spAutoFit/>
          </a:bodyPr>
          <a:lstStyle/>
          <a:p>
            <a:pPr marL="12700">
              <a:lnSpc>
                <a:spcPct val="100000"/>
              </a:lnSpc>
              <a:spcBef>
                <a:spcPts val="105"/>
              </a:spcBef>
            </a:pPr>
            <a:r>
              <a:rPr lang="en-US" sz="2400" b="1" spc="-30" dirty="0">
                <a:solidFill>
                  <a:srgbClr val="1B3D6F"/>
                </a:solidFill>
              </a:rPr>
              <a:t>WMWG Meeting </a:t>
            </a:r>
          </a:p>
        </p:txBody>
      </p:sp>
      <p:sp>
        <p:nvSpPr>
          <p:cNvPr id="3" name="object 3"/>
          <p:cNvSpPr txBox="1"/>
          <p:nvPr/>
        </p:nvSpPr>
        <p:spPr>
          <a:xfrm>
            <a:off x="228600" y="652486"/>
            <a:ext cx="11430000" cy="411010"/>
          </a:xfrm>
          <a:prstGeom prst="rect">
            <a:avLst/>
          </a:prstGeom>
          <a:solidFill>
            <a:srgbClr val="2297AA"/>
          </a:solidFill>
        </p:spPr>
        <p:txBody>
          <a:bodyPr vert="horz" wrap="square" lIns="0" tIns="163195" rIns="0" bIns="0" rtlCol="0">
            <a:spAutoFit/>
          </a:bodyPr>
          <a:lstStyle/>
          <a:p>
            <a:pPr marL="207645" marR="336550">
              <a:lnSpc>
                <a:spcPct val="100000"/>
              </a:lnSpc>
              <a:spcBef>
                <a:spcPts val="1285"/>
              </a:spcBef>
            </a:pPr>
            <a:r>
              <a:rPr lang="en-US" sz="1600" b="1" spc="-5" dirty="0">
                <a:solidFill>
                  <a:srgbClr val="FFFFFF"/>
                </a:solidFill>
                <a:latin typeface="Calibri"/>
                <a:cs typeface="Calibri"/>
              </a:rPr>
              <a:t>WMWG Report to WMS Key Take-Aways</a:t>
            </a:r>
          </a:p>
        </p:txBody>
      </p:sp>
      <p:sp>
        <p:nvSpPr>
          <p:cNvPr id="6" name="object 2">
            <a:extLst>
              <a:ext uri="{FF2B5EF4-FFF2-40B4-BE49-F238E27FC236}">
                <a16:creationId xmlns:a16="http://schemas.microsoft.com/office/drawing/2014/main" id="{5C6F4948-849D-3915-AA0A-545BAF73BC51}"/>
              </a:ext>
            </a:extLst>
          </p:cNvPr>
          <p:cNvSpPr txBox="1">
            <a:spLocks/>
          </p:cNvSpPr>
          <p:nvPr/>
        </p:nvSpPr>
        <p:spPr>
          <a:xfrm>
            <a:off x="583691" y="23913"/>
            <a:ext cx="9068435" cy="290464"/>
          </a:xfrm>
          <a:prstGeom prst="rect">
            <a:avLst/>
          </a:prstGeom>
        </p:spPr>
        <p:txBody>
          <a:bodyPr vert="horz" wrap="square" lIns="0" tIns="13335" rIns="0" bIns="0" rtlCol="0">
            <a:spAutoFit/>
          </a:bodyPr>
          <a:lstStyle>
            <a:lvl1pPr>
              <a:defRPr sz="3200" b="0" i="0">
                <a:solidFill>
                  <a:srgbClr val="00417F"/>
                </a:solidFill>
                <a:latin typeface="Calibri"/>
                <a:ea typeface="+mj-ea"/>
                <a:cs typeface="Calibri"/>
              </a:defRPr>
            </a:lvl1pPr>
          </a:lstStyle>
          <a:p>
            <a:pPr marL="12700">
              <a:spcBef>
                <a:spcPts val="105"/>
              </a:spcBef>
            </a:pPr>
            <a:r>
              <a:rPr lang="en-US" sz="1800" kern="0" spc="-30" dirty="0">
                <a:solidFill>
                  <a:schemeClr val="accent5">
                    <a:lumMod val="60000"/>
                    <a:lumOff val="40000"/>
                  </a:schemeClr>
                </a:solidFill>
              </a:rPr>
              <a:t>WMWG February Meeting Report</a:t>
            </a:r>
            <a:endParaRPr lang="en-US" sz="1800" kern="0" spc="-25" dirty="0">
              <a:solidFill>
                <a:schemeClr val="accent5">
                  <a:lumMod val="60000"/>
                  <a:lumOff val="40000"/>
                </a:schemeClr>
              </a:solidFill>
            </a:endParaRPr>
          </a:p>
        </p:txBody>
      </p:sp>
      <p:graphicFrame>
        <p:nvGraphicFramePr>
          <p:cNvPr id="10" name="Diagram 9">
            <a:extLst>
              <a:ext uri="{FF2B5EF4-FFF2-40B4-BE49-F238E27FC236}">
                <a16:creationId xmlns:a16="http://schemas.microsoft.com/office/drawing/2014/main" id="{8BB59ADE-FC38-CD10-BAC2-4D9038865D64}"/>
              </a:ext>
            </a:extLst>
          </p:cNvPr>
          <p:cNvGraphicFramePr/>
          <p:nvPr>
            <p:extLst>
              <p:ext uri="{D42A27DB-BD31-4B8C-83A1-F6EECF244321}">
                <p14:modId xmlns:p14="http://schemas.microsoft.com/office/powerpoint/2010/main" val="677382214"/>
              </p:ext>
            </p:extLst>
          </p:nvPr>
        </p:nvGraphicFramePr>
        <p:xfrm>
          <a:off x="114300" y="1199470"/>
          <a:ext cx="11963400" cy="5353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034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7385724-846f-492d-b102-6c44f2e96ea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BFDC9BD9B48D4CAF261BA1B7FD6CEA" ma:contentTypeVersion="15" ma:contentTypeDescription="Create a new document." ma:contentTypeScope="" ma:versionID="2c7a05b04f553e8b190a531974e9b868">
  <xsd:schema xmlns:xsd="http://www.w3.org/2001/XMLSchema" xmlns:xs="http://www.w3.org/2001/XMLSchema" xmlns:p="http://schemas.microsoft.com/office/2006/metadata/properties" xmlns:ns3="c7385724-846f-492d-b102-6c44f2e96eaf" xmlns:ns4="8f3f9d4f-69fe-4082-ae88-d95e68f77a25" targetNamespace="http://schemas.microsoft.com/office/2006/metadata/properties" ma:root="true" ma:fieldsID="1059c910748e138775e0187c5a301d60" ns3:_="" ns4:_="">
    <xsd:import namespace="c7385724-846f-492d-b102-6c44f2e96eaf"/>
    <xsd:import namespace="8f3f9d4f-69fe-4082-ae88-d95e68f77a2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385724-846f-492d-b102-6c44f2e96e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3f9d4f-69fe-4082-ae88-d95e68f77a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3912BA-DD76-452A-B64C-2E9D83BEA73B}">
  <ds:schemaRefs>
    <ds:schemaRef ds:uri="http://purl.org/dc/elements/1.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8f3f9d4f-69fe-4082-ae88-d95e68f77a25"/>
    <ds:schemaRef ds:uri="http://purl.org/dc/dcmitype/"/>
    <ds:schemaRef ds:uri="c7385724-846f-492d-b102-6c44f2e96eaf"/>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42448F9-831D-4703-B52A-4CA6542376D2}">
  <ds:schemaRefs>
    <ds:schemaRef ds:uri="http://schemas.microsoft.com/sharepoint/v3/contenttype/forms"/>
  </ds:schemaRefs>
</ds:datastoreItem>
</file>

<file path=customXml/itemProps3.xml><?xml version="1.0" encoding="utf-8"?>
<ds:datastoreItem xmlns:ds="http://schemas.openxmlformats.org/officeDocument/2006/customXml" ds:itemID="{49FAB311-A753-4A70-9041-A4ED0EC40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385724-846f-492d-b102-6c44f2e96eaf"/>
    <ds:schemaRef ds:uri="8f3f9d4f-69fe-4082-ae88-d95e68f77a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3243</TotalTime>
  <Words>2404</Words>
  <Application>Microsoft Office PowerPoint</Application>
  <PresentationFormat>Widescreen</PresentationFormat>
  <Paragraphs>146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Wholesale Market Working Group Meeting Report</vt:lpstr>
      <vt:lpstr>PowerPoint Presentation</vt:lpstr>
      <vt:lpstr>NPRR 1190: High Dispatch Limit Override Provision for Increased NOIE Load Costs</vt:lpstr>
      <vt:lpstr>NPRR 1092: Reduce RUC Offer Floor and Limit RUC Opt-Out Provision </vt:lpstr>
      <vt:lpstr>VCMRR039: Related to NPRR1216, Implementation of Emergency Pricing Program</vt:lpstr>
      <vt:lpstr>NPRR 1202: Refundable Deposits for Large Load – Status Update and Discussion</vt:lpstr>
      <vt:lpstr>Other WMWG Meeting Issues and Discussion</vt:lpstr>
      <vt:lpstr>WMWG Meeting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CAISO Blackouts and Beyond: The Future of California Resource Planning</dc:title>
  <dc:creator>Graves, Frank</dc:creator>
  <cp:keywords>resource planning
energy
CAISO
blackouts</cp:keywords>
  <cp:lastModifiedBy>Colin Walcavich</cp:lastModifiedBy>
  <cp:revision>2</cp:revision>
  <dcterms:created xsi:type="dcterms:W3CDTF">2021-03-30T13:05:51Z</dcterms:created>
  <dcterms:modified xsi:type="dcterms:W3CDTF">2024-03-01T20:32:33Z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2021-01-29T00:00:00Z</vt:filetime>
  </property>
  <property fmtid="{D5CDD505-2E9C-101B-9397-08002B2CF9AE}" pid="3" name="Creator">
    <vt:lpwstr>Acrobat PDFMaker 17 for PowerPoint</vt:lpwstr>
  </property>
  <property fmtid="{D5CDD505-2E9C-101B-9397-08002B2CF9AE}" pid="4" name="LastSaved">
    <vt:filetime>2021-03-30T00:00:00Z</vt:filetime>
  </property>
  <property fmtid="{D5CDD505-2E9C-101B-9397-08002B2CF9AE}" pid="5" name="ContentTypeId">
    <vt:lpwstr>0x01010014BFDC9BD9B48D4CAF261BA1B7FD6CEA</vt:lpwstr>
  </property>
</Properties>
</file>