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4"/>
  </p:notesMasterIdLst>
  <p:handoutMasterIdLst>
    <p:handoutMasterId r:id="rId15"/>
  </p:handoutMasterIdLst>
  <p:sldIdLst>
    <p:sldId id="546" r:id="rId7"/>
    <p:sldId id="2141411554" r:id="rId8"/>
    <p:sldId id="2141411572" r:id="rId9"/>
    <p:sldId id="2141411573" r:id="rId10"/>
    <p:sldId id="2141411574" r:id="rId11"/>
    <p:sldId id="2141411575" r:id="rId12"/>
    <p:sldId id="2141411444" r:id="rId13"/>
  </p:sldIdLst>
  <p:sldSz cx="12192000" cy="6858000"/>
  <p:notesSz cx="6670675" cy="9777413"/>
  <p:custDataLst>
    <p:tags r:id="rId16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FCDA3B6B-DEDA-4BDA-AA44-FECC6E37C549}"/>
    <pc:docChg chg="modSld">
      <pc:chgData name="Kevin Hanson" userId="e60c6aad-8614-4884-8dc2-e8f78e5022b5" providerId="ADAL" clId="{FCDA3B6B-DEDA-4BDA-AA44-FECC6E37C549}" dt="2024-02-29T20:53:38.418" v="4" actId="20577"/>
      <pc:docMkLst>
        <pc:docMk/>
      </pc:docMkLst>
      <pc:sldChg chg="modSp mod">
        <pc:chgData name="Kevin Hanson" userId="e60c6aad-8614-4884-8dc2-e8f78e5022b5" providerId="ADAL" clId="{FCDA3B6B-DEDA-4BDA-AA44-FECC6E37C549}" dt="2024-02-29T20:53:38.418" v="4" actId="20577"/>
        <pc:sldMkLst>
          <pc:docMk/>
          <pc:sldMk cId="1697509904" sldId="2141411572"/>
        </pc:sldMkLst>
        <pc:spChg chg="mod">
          <ac:chgData name="Kevin Hanson" userId="e60c6aad-8614-4884-8dc2-e8f78e5022b5" providerId="ADAL" clId="{FCDA3B6B-DEDA-4BDA-AA44-FECC6E37C549}" dt="2024-02-29T20:53:38.418" v="4" actId="20577"/>
          <ac:spMkLst>
            <pc:docMk/>
            <pc:sldMk cId="1697509904" sldId="2141411572"/>
            <ac:spMk id="3" creationId="{0DC0400C-A95B-4F6A-91D7-9F32927DA9E1}"/>
          </ac:spMkLst>
        </pc:spChg>
      </pc:sldChg>
    </pc:docChg>
  </pc:docChgLst>
  <pc:docChgLst>
    <pc:chgData name="Kevin Hanson" userId="e60c6aad-8614-4884-8dc2-e8f78e5022b5" providerId="ADAL" clId="{58D83C21-20A7-4127-8242-0714A4E9FB35}"/>
    <pc:docChg chg="modSld">
      <pc:chgData name="Kevin Hanson" userId="e60c6aad-8614-4884-8dc2-e8f78e5022b5" providerId="ADAL" clId="{58D83C21-20A7-4127-8242-0714A4E9FB35}" dt="2024-02-29T21:10:21.732" v="5" actId="20577"/>
      <pc:docMkLst>
        <pc:docMk/>
      </pc:docMkLst>
      <pc:sldChg chg="modSp mod">
        <pc:chgData name="Kevin Hanson" userId="e60c6aad-8614-4884-8dc2-e8f78e5022b5" providerId="ADAL" clId="{58D83C21-20A7-4127-8242-0714A4E9FB35}" dt="2024-02-29T21:10:05.586" v="4" actId="20577"/>
        <pc:sldMkLst>
          <pc:docMk/>
          <pc:sldMk cId="1697509904" sldId="2141411572"/>
        </pc:sldMkLst>
        <pc:spChg chg="mod">
          <ac:chgData name="Kevin Hanson" userId="e60c6aad-8614-4884-8dc2-e8f78e5022b5" providerId="ADAL" clId="{58D83C21-20A7-4127-8242-0714A4E9FB35}" dt="2024-02-29T21:10:05.586" v="4" actId="20577"/>
          <ac:spMkLst>
            <pc:docMk/>
            <pc:sldMk cId="1697509904" sldId="2141411572"/>
            <ac:spMk id="3" creationId="{0DC0400C-A95B-4F6A-91D7-9F32927DA9E1}"/>
          </ac:spMkLst>
        </pc:spChg>
      </pc:sldChg>
      <pc:sldChg chg="modSp mod">
        <pc:chgData name="Kevin Hanson" userId="e60c6aad-8614-4884-8dc2-e8f78e5022b5" providerId="ADAL" clId="{58D83C21-20A7-4127-8242-0714A4E9FB35}" dt="2024-02-29T21:10:21.732" v="5" actId="20577"/>
        <pc:sldMkLst>
          <pc:docMk/>
          <pc:sldMk cId="1719432851" sldId="2141411573"/>
        </pc:sldMkLst>
        <pc:spChg chg="mod">
          <ac:chgData name="Kevin Hanson" userId="e60c6aad-8614-4884-8dc2-e8f78e5022b5" providerId="ADAL" clId="{58D83C21-20A7-4127-8242-0714A4E9FB35}" dt="2024-02-29T21:10:21.732" v="5" actId="20577"/>
          <ac:spMkLst>
            <pc:docMk/>
            <pc:sldMk cId="1719432851" sldId="2141411573"/>
            <ac:spMk id="3" creationId="{0DC0400C-A95B-4F6A-91D7-9F32927DA9E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29/02/2024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29/02/2024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Supply Analysis Working Group Update</a:t>
            </a:r>
            <a:br>
              <a:rPr lang="en-GB" dirty="0"/>
            </a:br>
            <a:r>
              <a:rPr lang="en-GB" dirty="0"/>
              <a:t>March 2024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846659"/>
          </a:xfrm>
        </p:spPr>
        <p:txBody>
          <a:bodyPr/>
          <a:lstStyle/>
          <a:p>
            <a:r>
              <a:rPr lang="en-GB" b="0" dirty="0"/>
              <a:t>March 6, 2024</a:t>
            </a:r>
          </a:p>
          <a:p>
            <a:endParaRPr lang="en-GB" b="0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Greg Lackey (CPS Energy) Co-Vice Chair</a:t>
            </a:r>
          </a:p>
          <a:p>
            <a:r>
              <a:rPr lang="en-GB" b="0" dirty="0"/>
              <a:t>Pete Warnken (ERCOT) Co-Vice Chair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9593887" cy="4390946"/>
          </a:xfrm>
        </p:spPr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SAWG meeting occurred </a:t>
            </a:r>
            <a:r>
              <a:rPr lang="en-US" b="0">
                <a:solidFill>
                  <a:srgbClr val="212529"/>
                </a:solidFill>
                <a:latin typeface="Roboto" panose="02000000000000000000" pitchFamily="2" charset="0"/>
              </a:rPr>
              <a:t>on February 16, 2024</a:t>
            </a:r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VOLL Study Updates (Ryan King / Matt </a:t>
            </a:r>
            <a:r>
              <a:rPr lang="en-US" b="0" dirty="0" err="1">
                <a:solidFill>
                  <a:srgbClr val="212529"/>
                </a:solidFill>
                <a:latin typeface="Roboto" panose="02000000000000000000" pitchFamily="2" charset="0"/>
              </a:rPr>
              <a:t>Arth</a:t>
            </a:r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Reliability Standard and CONE Study Updates (Pete Warnken)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Discussion on the NPRR for the CDR (Pete Warnken)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March and April 2024 MORA Overview and Q&amp;A (Pete Warnken)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Restart of the CONE Study/Peaker Net Margin NPRR (Pete Warnken)</a:t>
            </a:r>
          </a:p>
          <a:p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10266529" cy="4514056"/>
          </a:xfrm>
        </p:spPr>
        <p:txBody>
          <a:bodyPr/>
          <a:lstStyle/>
          <a:p>
            <a:r>
              <a:rPr lang="en-US" dirty="0"/>
              <a:t>Brattle VOLL review of literature analysis recommended $25,000 per MWh VOLL</a:t>
            </a:r>
          </a:p>
          <a:p>
            <a:r>
              <a:rPr lang="en-US" dirty="0"/>
              <a:t>This value will be used in Resource Adequacy Studies (separate from VOLL used in the market/ORDC)</a:t>
            </a:r>
          </a:p>
          <a:p>
            <a:r>
              <a:rPr lang="en-US" dirty="0"/>
              <a:t>On March 21</a:t>
            </a:r>
            <a:r>
              <a:rPr lang="en-US" baseline="30000" dirty="0"/>
              <a:t>st</a:t>
            </a:r>
            <a:r>
              <a:rPr lang="en-US" dirty="0"/>
              <a:t> PUC Texas open meeting, it is expected that the VOLL survey and Q&amp;A will be presented and discussed</a:t>
            </a:r>
          </a:p>
          <a:p>
            <a:r>
              <a:rPr lang="en-US" dirty="0"/>
              <a:t>VOLL survey is expected to be rolled out in late March and expected to be completed by end of Q3</a:t>
            </a:r>
          </a:p>
          <a:p>
            <a:r>
              <a:rPr lang="en-US" dirty="0"/>
              <a:t>Contact details for survey will come from Customer Billing Contact Information (CBCI) file in competitive areas (e.g. Non-NOIE)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VOLL Study Updates (PUCT Docket 55837)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0990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11003821" cy="4555093"/>
          </a:xfrm>
        </p:spPr>
        <p:txBody>
          <a:bodyPr/>
          <a:lstStyle/>
          <a:p>
            <a:r>
              <a:rPr lang="en-US" dirty="0"/>
              <a:t>Working on the fourth modelling phase</a:t>
            </a:r>
          </a:p>
          <a:p>
            <a:r>
              <a:rPr lang="en-US" dirty="0"/>
              <a:t>	Use the December 2023 CDR report as the base for portfolio 	development</a:t>
            </a:r>
          </a:p>
          <a:p>
            <a:r>
              <a:rPr lang="en-US" dirty="0"/>
              <a:t>	Will utilize the $25,000 per MWh “Customer Damage VOLL”</a:t>
            </a:r>
          </a:p>
          <a:p>
            <a:r>
              <a:rPr lang="en-US" dirty="0"/>
              <a:t>	Will calculate the Market Equilibrium Reserve Margin (MERM)</a:t>
            </a:r>
          </a:p>
          <a:p>
            <a:r>
              <a:rPr lang="en-US" dirty="0"/>
              <a:t>	Focus on a total societal cost metric to estimate the incremental 	costs for reducing </a:t>
            </a:r>
            <a:r>
              <a:rPr lang="en-US"/>
              <a:t>each MWh </a:t>
            </a:r>
            <a:r>
              <a:rPr lang="en-US" dirty="0"/>
              <a:t>of Expected Unserved Energy (EUE)</a:t>
            </a:r>
          </a:p>
          <a:p>
            <a:r>
              <a:rPr lang="en-US" dirty="0"/>
              <a:t>Results are expected to be filed for the March 21 PUCT Open Meeting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Reliability Standard Scenario Study (PUCT Docket 54584)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328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7"/>
            <a:ext cx="3109781" cy="3529171"/>
          </a:xfrm>
        </p:spPr>
        <p:txBody>
          <a:bodyPr/>
          <a:lstStyle/>
          <a:p>
            <a:r>
              <a:rPr lang="en-US" dirty="0"/>
              <a:t>Weighted Average Cost of Capital (WACC) may be discussed next month</a:t>
            </a:r>
          </a:p>
          <a:p>
            <a:r>
              <a:rPr lang="en-US" dirty="0"/>
              <a:t>Not sure if Texas Energy Fund vs non-Texas Energy Fund will be discussed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CONE Study Update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4CA08B-208F-4E79-8E53-5A2A55362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827" y="909187"/>
            <a:ext cx="7337529" cy="543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169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985708"/>
            <a:ext cx="10266529" cy="5334794"/>
          </a:xfrm>
        </p:spPr>
        <p:txBody>
          <a:bodyPr/>
          <a:lstStyle/>
          <a:p>
            <a:r>
              <a:rPr lang="en-US" dirty="0"/>
              <a:t>New definitions will be added to protocols (ELCC, LOLE, Net Load)</a:t>
            </a:r>
          </a:p>
          <a:p>
            <a:r>
              <a:rPr lang="en-US" dirty="0"/>
              <a:t>Resource attribute of “Fully Dispatchable Resource”</a:t>
            </a:r>
          </a:p>
          <a:p>
            <a:r>
              <a:rPr lang="en-US" dirty="0"/>
              <a:t>	Possible add duration definition</a:t>
            </a:r>
          </a:p>
          <a:p>
            <a:r>
              <a:rPr lang="en-US" dirty="0"/>
              <a:t>	Add geothermal generation</a:t>
            </a:r>
          </a:p>
          <a:p>
            <a:r>
              <a:rPr lang="en-US" dirty="0"/>
              <a:t>	Question was raised if we should add all loads. </a:t>
            </a:r>
          </a:p>
          <a:p>
            <a:r>
              <a:rPr lang="en-US" dirty="0"/>
              <a:t>		For instance, are we excluding behind the meter loads 			that should be included.</a:t>
            </a:r>
          </a:p>
          <a:p>
            <a:r>
              <a:rPr lang="en-US" dirty="0"/>
              <a:t>Include “Distribution Voltage Reduction”</a:t>
            </a:r>
          </a:p>
          <a:p>
            <a:r>
              <a:rPr lang="en-US" dirty="0"/>
              <a:t>	ERCOT-directed deployment of distribution voltage reduction </a:t>
            </a:r>
          </a:p>
          <a:p>
            <a:r>
              <a:rPr lang="en-US" dirty="0"/>
              <a:t>	Need to develop a method of quantification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Discussion on the NPRR for the CDR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3761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4651</TotalTime>
  <Words>427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Supply Analysis Working Group Update March 2024 Update to WMS  </vt:lpstr>
      <vt:lpstr>Overview</vt:lpstr>
      <vt:lpstr>VOLL Study Updates (PUCT Docket 55837)</vt:lpstr>
      <vt:lpstr>Reliability Standard Scenario Study (PUCT Docket 54584)</vt:lpstr>
      <vt:lpstr>CONE Study Update </vt:lpstr>
      <vt:lpstr>Discussion on the NPRR for the CDR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12</cp:revision>
  <cp:lastPrinted>2018-08-10T07:16:05Z</cp:lastPrinted>
  <dcterms:created xsi:type="dcterms:W3CDTF">2021-05-20T11:21:33Z</dcterms:created>
  <dcterms:modified xsi:type="dcterms:W3CDTF">2024-02-29T21:10:23Z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  <property fmtid="{D5CDD505-2E9C-101B-9397-08002B2CF9AE}" pid="16" name="MSIP_Label_7084cbda-52b8-46fb-a7b7-cb5bd465ed85_Enabled">
    <vt:lpwstr>true</vt:lpwstr>
  </property>
  <property fmtid="{D5CDD505-2E9C-101B-9397-08002B2CF9AE}" pid="17" name="MSIP_Label_7084cbda-52b8-46fb-a7b7-cb5bd465ed85_SetDate">
    <vt:lpwstr>2023-09-05T12:43:45Z</vt:lpwstr>
  </property>
  <property fmtid="{D5CDD505-2E9C-101B-9397-08002B2CF9AE}" pid="18" name="MSIP_Label_7084cbda-52b8-46fb-a7b7-cb5bd465ed85_Method">
    <vt:lpwstr>Standard</vt:lpwstr>
  </property>
  <property fmtid="{D5CDD505-2E9C-101B-9397-08002B2CF9AE}" pid="19" name="MSIP_Label_7084cbda-52b8-46fb-a7b7-cb5bd465ed85_Name">
    <vt:lpwstr>Internal</vt:lpwstr>
  </property>
  <property fmtid="{D5CDD505-2E9C-101B-9397-08002B2CF9AE}" pid="20" name="MSIP_Label_7084cbda-52b8-46fb-a7b7-cb5bd465ed85_SiteId">
    <vt:lpwstr>0afb747d-bff7-4596-a9fc-950ef9e0ec45</vt:lpwstr>
  </property>
  <property fmtid="{D5CDD505-2E9C-101B-9397-08002B2CF9AE}" pid="21" name="MSIP_Label_7084cbda-52b8-46fb-a7b7-cb5bd465ed85_ActionId">
    <vt:lpwstr>cfeb7e78-0b35-4957-8058-ba2536752d53</vt:lpwstr>
  </property>
  <property fmtid="{D5CDD505-2E9C-101B-9397-08002B2CF9AE}" pid="22" name="MSIP_Label_7084cbda-52b8-46fb-a7b7-cb5bd465ed85_ContentBits">
    <vt:lpwstr>0</vt:lpwstr>
  </property>
</Properties>
</file>