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6" r:id="rId6"/>
    <p:sldId id="276" r:id="rId7"/>
    <p:sldId id="280" r:id="rId8"/>
    <p:sldId id="282" r:id="rId9"/>
    <p:sldId id="284" r:id="rId10"/>
    <p:sldId id="288" r:id="rId11"/>
    <p:sldId id="290" r:id="rId12"/>
    <p:sldId id="25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7C091B-B466-4690-95A5-2A87666A9FDA}" name="Schatz, John" initials="SJ" userId="S::john.schatz@txu.com::8fe7d816-28ba-4a29-b055-6e5e4525d4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383" autoAdjust="0"/>
  </p:normalViewPr>
  <p:slideViewPr>
    <p:cSldViewPr snapToGrid="0">
      <p:cViewPr varScale="1">
        <p:scale>
          <a:sx n="64" d="100"/>
          <a:sy n="64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ops@mylubbock.us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926048"/>
            <a:ext cx="4941771" cy="1630994"/>
          </a:xfrm>
        </p:spPr>
        <p:txBody>
          <a:bodyPr/>
          <a:lstStyle/>
          <a:p>
            <a:r>
              <a:rPr lang="en-US" dirty="0"/>
              <a:t>Lubbock </a:t>
            </a:r>
            <a:br>
              <a:rPr lang="en-US" dirty="0"/>
            </a:br>
            <a:r>
              <a:rPr lang="en-US" dirty="0"/>
              <a:t>Retail Integration Task Force – </a:t>
            </a:r>
            <a:r>
              <a:rPr lang="en-US" b="1" dirty="0"/>
              <a:t>LRITF</a:t>
            </a:r>
            <a:br>
              <a:rPr lang="en-US" b="1" dirty="0"/>
            </a:br>
            <a:r>
              <a:rPr lang="en-US" sz="2000" b="1" dirty="0"/>
              <a:t>march 5</a:t>
            </a:r>
            <a:r>
              <a:rPr lang="en-US" sz="2000" b="1" baseline="30000" dirty="0"/>
              <a:t>th</a:t>
            </a:r>
            <a:r>
              <a:rPr lang="en-US" sz="2000" b="1" dirty="0"/>
              <a:t>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Chris Rowley     Michael Winegeart     Sheri Wiegand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637" y="733719"/>
            <a:ext cx="5111750" cy="12049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Lritf</a:t>
            </a:r>
            <a:r>
              <a:rPr lang="en-US" dirty="0"/>
              <a:t> meeting</a:t>
            </a:r>
            <a:br>
              <a:rPr lang="en-US" dirty="0"/>
            </a:br>
            <a:r>
              <a:rPr lang="en-US" dirty="0"/>
              <a:t>3/5/2024 @ 1:00PM </a:t>
            </a:r>
            <a:br>
              <a:rPr lang="en-US" dirty="0"/>
            </a:br>
            <a:r>
              <a:rPr lang="en-US" dirty="0"/>
              <a:t>following RMS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94" y="2077778"/>
            <a:ext cx="3585451" cy="3512235"/>
          </a:xfrm>
        </p:spPr>
        <p:txBody>
          <a:bodyPr>
            <a:noAutofit/>
          </a:bodyPr>
          <a:lstStyle/>
          <a:p>
            <a:r>
              <a:rPr lang="en-US" sz="2000" b="1" u="sng" dirty="0"/>
              <a:t>AGENDA ITEMS: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Customer Choice MVI Transaction Status Update–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MVI counts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CSA counts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DREP Process &amp; Competitive MVIs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Rejections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Inadvertent Gain Process during Transition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Winter Storm Uri Securitization Exemption NPRR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Sample 867 IDR payload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18C496-0839-50B0-80D2-9204302C21D1}"/>
              </a:ext>
            </a:extLst>
          </p:cNvPr>
          <p:cNvSpPr txBox="1">
            <a:spLocks/>
          </p:cNvSpPr>
          <p:nvPr/>
        </p:nvSpPr>
        <p:spPr>
          <a:xfrm>
            <a:off x="8610600" y="2160940"/>
            <a:ext cx="3332843" cy="1833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  <a:p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9CA5F-FFB9-FADB-BDA6-8973EBE8C50E}"/>
              </a:ext>
            </a:extLst>
          </p:cNvPr>
          <p:cNvSpPr txBox="1"/>
          <p:nvPr/>
        </p:nvSpPr>
        <p:spPr>
          <a:xfrm>
            <a:off x="8443244" y="2919752"/>
            <a:ext cx="358545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pc="50" dirty="0">
                <a:solidFill>
                  <a:prstClr val="black"/>
                </a:solidFill>
                <a:latin typeface="Tenorite"/>
              </a:rPr>
              <a:t>Historical Usage Requests – LOA Form Change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Updated Tariff</a:t>
            </a:r>
          </a:p>
          <a:p>
            <a:pPr marL="742950" lvl="1" indent="-28575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pc="50" dirty="0">
                <a:solidFill>
                  <a:prstClr val="black"/>
                </a:solidFill>
                <a:latin typeface="Tenorite"/>
              </a:rPr>
              <a:t>Elimination of DG rates</a:t>
            </a:r>
          </a:p>
          <a:p>
            <a:pPr marL="742950" lvl="1" indent="-28575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US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Street Light Rate Change</a:t>
            </a:r>
          </a:p>
          <a:p>
            <a:pPr marL="742950" lvl="1" indent="-28575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pc="50" dirty="0">
                <a:solidFill>
                  <a:prstClr val="black"/>
                </a:solidFill>
                <a:latin typeface="Tenorite"/>
              </a:rPr>
              <a:t>Franchise Fee</a:t>
            </a:r>
            <a:endParaRPr kumimoji="0" lang="en-US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EPS Meters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08D8-2A9A-D32B-A0E6-811668CF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46CFC-18E8-7A7D-3D20-AA9141F79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C6D1-455C-E120-9298-213C0837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F3B21-79A8-FBEB-3DE9-7C83BAC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7609-B7C0-B42B-45A2-9882386C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5A181F-A53F-5382-CA0C-5183133EBFDB}"/>
              </a:ext>
            </a:extLst>
          </p:cNvPr>
          <p:cNvSpPr txBox="1"/>
          <p:nvPr/>
        </p:nvSpPr>
        <p:spPr>
          <a:xfrm>
            <a:off x="232606" y="368438"/>
            <a:ext cx="44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Final Transition Timeline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8E18C-1AC1-3E0C-3824-58B1D536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3" y="1042209"/>
            <a:ext cx="11904433" cy="56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23900"/>
            <a:ext cx="3291510" cy="1909763"/>
          </a:xfrm>
        </p:spPr>
        <p:txBody>
          <a:bodyPr>
            <a:normAutofit/>
          </a:bodyPr>
          <a:lstStyle/>
          <a:p>
            <a:r>
              <a:rPr lang="en-US" dirty="0"/>
              <a:t>LRITF meetings</a:t>
            </a:r>
            <a:br>
              <a:rPr lang="en-US" dirty="0"/>
            </a:br>
            <a:r>
              <a:rPr lang="en-US" dirty="0"/>
              <a:t>	2/6/24</a:t>
            </a:r>
            <a:br>
              <a:rPr lang="en-US" dirty="0"/>
            </a:br>
            <a:r>
              <a:rPr lang="en-US" dirty="0"/>
              <a:t>	2/20/24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717" y="833955"/>
            <a:ext cx="7090950" cy="57656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b="1" dirty="0"/>
              <a:t>The Task Force reviewed the following: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Customer Choice Transaction Status – </a:t>
            </a:r>
            <a:r>
              <a:rPr lang="en-US" sz="2200" dirty="0"/>
              <a:t>with the impending start of the DREP Assignment period, choice transaction totals were been presented:  2/6 ~33,700 enrollments, 2/15 ~ 70,000 enrollments.  DREP Assignments = 37,730 ESIs.  As of 2/20 ~9500 CSA counts and growing rapidly.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DREP &amp; Choice MVIs logic </a:t>
            </a:r>
            <a:r>
              <a:rPr lang="en-US" sz="2200" b="1" dirty="0"/>
              <a:t>– </a:t>
            </a:r>
            <a:r>
              <a:rPr lang="en-US" sz="2200" dirty="0"/>
              <a:t>stacking logic reviewed for DREP with MMRD and Choice transaction with MMRD+1 day post 2/15 for choice to trump DREP assignment.</a:t>
            </a:r>
            <a:endParaRPr lang="en-US" sz="2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Elimination of DG rate – </a:t>
            </a:r>
            <a:r>
              <a:rPr lang="en-US" sz="2200" dirty="0"/>
              <a:t>LP&amp;L have chosen to eliminate the residential and secondary &lt; 10 kW Distributed Generation rate classes.  All ESIs will move to the appropriate rate class via an 814_20 transaction.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Proration of Demand Charges </a:t>
            </a:r>
            <a:r>
              <a:rPr lang="en-US" sz="2200" dirty="0"/>
              <a:t>– LP&amp;L’s systems are not set up to prorate demand charges should a customer switch REPs mid-cycle.  REPs may issue Usage &amp; Billing </a:t>
            </a:r>
            <a:r>
              <a:rPr lang="en-US" sz="2200" dirty="0" err="1"/>
              <a:t>MarkeTraks</a:t>
            </a:r>
            <a:r>
              <a:rPr lang="en-US" sz="2200" dirty="0"/>
              <a:t> requesting corrections.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Various Updates</a:t>
            </a:r>
            <a:r>
              <a:rPr lang="en-US" sz="2200" dirty="0"/>
              <a:t>:  Shopping Fairs, Winter Storm Uri declaratory order, historical usage request formats, 867 IDR payloads, all bills paid apartments, DNPs, SMT update, transaction processing timing.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73041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59589"/>
              </p:ext>
            </p:extLst>
          </p:nvPr>
        </p:nvGraphicFramePr>
        <p:xfrm>
          <a:off x="137160" y="1421130"/>
          <a:ext cx="11658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600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43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Transition to Competition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4807712">
                <a:tc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ERCOT/LP&amp;L will begin accepting transactions 1/5/24 – 2/15/24 @ 5PM.  On 1/5/24, transactions will be accepted at any time, however, LP&amp;L will not begin processing transactions until after 5PM on 1/5/24.  With the throttling of transactions to LP&amp;L on 1/5 @ 5PM (by ESG), Not First In transactions (NFI) on 1/5 will be reviewed by LP&amp;L and NFIs will be unexecuted if necessary with T025 codes “Competing Transaction Scheduled for the Same Date”.</a:t>
                      </a:r>
                    </a:p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IMPORTANT:  LP&amp;L has asked REPs to hold transactions from 2/15/24 @ 5PM until Saturday, 2/17 @ 7AM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allow time for LP&amp;L to perform queries for DREP assignments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200" strike="sng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modify systems to no longer automate the MVI date for the appropriate meter read cycle.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DREP Assignment Period to commence 2/19/24 – 3/1/24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Transitioning of LP&amp;L customers on March/early April meter read cycles (starting 3/4/24 – 4/1/24)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EF5022-75FF-A0B2-4F05-EC78AB6B1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7" y="1959975"/>
            <a:ext cx="8279296" cy="34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0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84BAF7D9-E31E-F76C-6AE7-67DE907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89275"/>
              </p:ext>
            </p:extLst>
          </p:nvPr>
        </p:nvGraphicFramePr>
        <p:xfrm>
          <a:off x="457200" y="1404560"/>
          <a:ext cx="11272837" cy="158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2837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33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Transition to Competition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1187013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How will LP&amp;L customers know they are assigned to a DREP?  And to which DREP?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sent postcards to customers who had not chosen by 2/15 @ 5:00 informing them of their assigned DREP.  DREPs will also be sending out Welcome Kits and letters.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2F251B3-E636-D049-6F28-190AD09B5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31743"/>
              </p:ext>
            </p:extLst>
          </p:nvPr>
        </p:nvGraphicFramePr>
        <p:xfrm>
          <a:off x="457200" y="2809291"/>
          <a:ext cx="11272837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2837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33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PUCT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1187013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the Winter Storm Uri securitizations apply to LP&amp;L customers post-transition?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PUCT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issued a declaratory order supporting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LP&amp;L’s position is that HB4492 and PUCT Dockets 52321 and 52322 (Securitizations M &amp; N) excluded LP&amp;L customers (post-transition) from securitization charges and REPs should not be charging customers for such charges.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met with PUCT Staff and Executive Director to review.  ERCOT agrees with LPL’s interpretation and intends to file two petitions (one for each subchapter of PURA 39.151 (j-1) addressing Securitizations M and N) for a clear written record of the PUCT’s interpretation of the above applicability.  The goal of the procedural schedule is for the Commission to hear no later than the Feb 15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Open Meeting.  Concurrently, ERCOT is working to operationalize excluding LP&amp;L load from the calculations and expect the exclusions to be in place for the first initial settlement invoices (in March). 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51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43359"/>
              </p:ext>
            </p:extLst>
          </p:nvPr>
        </p:nvGraphicFramePr>
        <p:xfrm>
          <a:off x="755374" y="1076873"/>
          <a:ext cx="11114432" cy="5164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432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415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ERCOT Market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4749836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LP&amp;L submit LSE files to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Meter Texas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customer and REP access?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is working with Smart Meter Texas to reach an agreement for utilization of the AMS data repository.  It is expected LP&amp;L will not integrate LSE files until </a:t>
                      </a:r>
                      <a:r>
                        <a:rPr lang="en-US" sz="18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Q2 of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Q4 2024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SMT has planned a version update (v3.0).  As a workaround, REPs are encouraged to utilize ERCOT’s AMS Settlement extract to obtain daily interval data files (which is available at OD+4)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the delay of the transition, LP&amp;L is hopeful an agreement is reached with SMT and REPs will be able to retrieve daily LSE files in the same manner as other TDUs.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will continue to provide updates for SMT utilization when REPs will be able to retrieve daily LSE files in the same manner as other TDUs.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Has LP&amp;L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tested their daily LSE files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ERCOT for formatting and processing?  What is LP&amp;L’s level of confidence in the quality of the AMS data?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LP&amp;L </a:t>
                      </a:r>
                      <a:r>
                        <a:rPr lang="en-US" sz="1800" strike="sng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does plan to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tested their LSE file processing with ERCOT in August 2023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will provide test files for interested REPs once all the LP&amp;L ESIs have been created </a:t>
                      </a:r>
                      <a:r>
                        <a:rPr lang="en-US" sz="18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thus around mid to late October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Regarding the quality of the AMS data, LP&amp;L is confident in their system and are currently fine tuning the Validating, Editing, and Estimating (VEE) process.  LP&amp;L reminded the market they have been deployed and operational with AMS meters for ~3 years.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65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32839"/>
              </p:ext>
            </p:extLst>
          </p:nvPr>
        </p:nvGraphicFramePr>
        <p:xfrm>
          <a:off x="601732" y="1325563"/>
          <a:ext cx="11268074" cy="310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236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 (Body)"/>
                        </a:rPr>
                        <a:t>ERCOT Market Requirements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2711528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Which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SAC04 Codes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Lubbock plan to utilize for 810_02 invoices to REPs?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will use the following existing SAC04 codes to represent the cost recovery components of their delivery charges: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DIS001 – Delivery Service Charge (volumetric)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MSC029 – Transition Charge (volumetric)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800" strike="sng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BAS003 – Monthly DG Charge (fixed)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 in mind for demand-based rate classifications, the SAC04 of DIS001 will appear twice in an 810_02 (once for kW and once for kWh volumes).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826AA2F-0192-D146-CBA5-3448B8F16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12182"/>
              </p:ext>
            </p:extLst>
          </p:nvPr>
        </p:nvGraphicFramePr>
        <p:xfrm>
          <a:off x="601732" y="4197493"/>
          <a:ext cx="11268074" cy="205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264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 (Body)"/>
                        </a:rPr>
                        <a:t>TDSP Specific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1660373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Does LP&amp;L have any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metered apartments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LP&amp;L does </a:t>
                      </a:r>
                      <a:r>
                        <a:rPr lang="en-US" sz="1800" strike="sng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not currently have any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have 3 master metered apartments and 5 “all bills paid” complexes.   If a REP needs to make arrangements for a DNP/RNP, REPs should email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  <a:hlinkClick r:id="rId2"/>
                        </a:rPr>
                        <a:t>marketops@mylubbock.us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to confirm and coordinate as noted in Chapter 8 of the RMG.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91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2E72FD-DC75-8423-4683-D1B08C87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61155"/>
              </p:ext>
            </p:extLst>
          </p:nvPr>
        </p:nvGraphicFramePr>
        <p:xfrm>
          <a:off x="524175" y="1190571"/>
          <a:ext cx="11268074" cy="499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489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LP&amp;L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45106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LP&amp;L’s street lighting rate was inadvertently assigned as $0.27 per kWh and will be revised to $0.17 per kWh.  Upon final approval, rate is expected to effective prior to transition.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What is considered a normal 30 day billing cycle?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billing cycles range from 27 to 33 days.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LP&amp;L consider proration of demand charges for billing periods outside of normal 30 day billing cycle?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systems are not designed to adjust/prorate demand charges for billing periods outside of 30 days.  For SWIs that result in the same customer receiving two split bills for one 30 day period, a REP(s) may submit a Usage &amp; Billing – Dispute MarkeTrak to request demand charges be prorated for the shorter billing cycle. 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LP&amp;L have a discretionary Priority Move In Fee?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this time, LP&amp;L will not implement a PMVI, however, may consider its addition at their annual rate review (mid to late summer).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85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DB88-62DD-4C41-977F-D59BEF14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/>
          <a:p>
            <a:r>
              <a:rPr lang="en-US" dirty="0"/>
              <a:t>TIMELINE of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7E83-2D8B-42EF-A2C4-5D2BBDB1F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/>
          <a:lstStyle/>
          <a:p>
            <a:r>
              <a:rPr lang="en-US" b="1" dirty="0"/>
              <a:t>Q1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77839-2CFD-4BC8-85DA-9EE69CCE1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/>
          <a:lstStyle/>
          <a:p>
            <a:r>
              <a:rPr lang="en-US" b="1" dirty="0"/>
              <a:t>Q2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386FF-C90F-4484-A843-D4BA75FFF0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/>
          <a:lstStyle/>
          <a:p>
            <a:r>
              <a:rPr lang="en-US" b="1" dirty="0"/>
              <a:t>Q3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780D1-5C1B-411C-81ED-7B9970FCB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/>
          <a:lstStyle/>
          <a:p>
            <a:r>
              <a:rPr lang="en-US" b="1" dirty="0"/>
              <a:t>Q4 2023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BE7D8B-D1CD-44C0-AD2D-2ABA67684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1510" y="1162136"/>
            <a:ext cx="7824415" cy="13903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LP&amp;L Rates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Customer Enrollment Process – Detailed Timeline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PUCT Complaint Process / Application of PUCT Rules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Transaction Timelines / TXSET Timelines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CSA Process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2F0B15-120C-423F-8EE5-F303B19D5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0012" y="2649580"/>
            <a:ext cx="5487937" cy="10108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Mass Customer Lists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Power to Choose website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Customer Forums/Town Halls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Flight Testing / Bank Testing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0D2644-F516-41F1-A88D-93673EA20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6913" y="3749407"/>
            <a:ext cx="6181203" cy="10108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CBCI files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Default REP Selection Process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DNP Blackout Period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Market Operations Group Established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05A1F0-98C1-4B11-8D9A-3C009ADC44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1504" y="4849234"/>
            <a:ext cx="5102680" cy="1010842"/>
          </a:xfrm>
        </p:spPr>
        <p:txBody>
          <a:bodyPr>
            <a:normAutofit/>
          </a:bodyPr>
          <a:lstStyle/>
          <a:p>
            <a:r>
              <a:rPr lang="en-US" sz="2000" dirty="0"/>
              <a:t>GO LIVE – Transition to Competition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0CAF54-0361-DE50-1D4F-A721E8C35987}"/>
              </a:ext>
            </a:extLst>
          </p:cNvPr>
          <p:cNvSpPr txBox="1">
            <a:spLocks/>
          </p:cNvSpPr>
          <p:nvPr/>
        </p:nvSpPr>
        <p:spPr>
          <a:xfrm>
            <a:off x="-232682" y="455260"/>
            <a:ext cx="2141764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Q4 2022</a:t>
            </a:r>
            <a:endParaRPr lang="en-US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3F24CF-4CB3-A110-D52F-D678A4F4DE9D}"/>
              </a:ext>
            </a:extLst>
          </p:cNvPr>
          <p:cNvCxnSpPr/>
          <p:nvPr/>
        </p:nvCxnSpPr>
        <p:spPr>
          <a:xfrm>
            <a:off x="2152650" y="712435"/>
            <a:ext cx="1514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E608BEA-8329-6B3A-57DC-1FB35A894E82}"/>
              </a:ext>
            </a:extLst>
          </p:cNvPr>
          <p:cNvSpPr txBox="1">
            <a:spLocks/>
          </p:cNvSpPr>
          <p:nvPr/>
        </p:nvSpPr>
        <p:spPr>
          <a:xfrm>
            <a:off x="3786868" y="42483"/>
            <a:ext cx="1842407" cy="10108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Pro Forma Tariff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Access Agreement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POLR Process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Safety Net Process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363DBBD-5350-507E-BC19-223B0F571E19}"/>
              </a:ext>
            </a:extLst>
          </p:cNvPr>
          <p:cNvSpPr txBox="1">
            <a:spLocks/>
          </p:cNvSpPr>
          <p:nvPr/>
        </p:nvSpPr>
        <p:spPr>
          <a:xfrm>
            <a:off x="8726620" y="3756241"/>
            <a:ext cx="3436435" cy="101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Tampering Information Process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0000"/>
                </a:highlight>
              </a:rPr>
              <a:t>Smart Meter Texas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A46CF1C-6D3A-2375-2B7F-70C8B5564E42}"/>
              </a:ext>
            </a:extLst>
          </p:cNvPr>
          <p:cNvSpPr txBox="1">
            <a:spLocks/>
          </p:cNvSpPr>
          <p:nvPr/>
        </p:nvSpPr>
        <p:spPr>
          <a:xfrm>
            <a:off x="7612426" y="2639262"/>
            <a:ext cx="2795896" cy="101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ESI IDs in TDSP Extract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RMG Chapter 8 Revisions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Historical Usage Requests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TDSP AMS Data Practices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6FD8C4A-8908-0BC3-9721-B7571CC0CB43}"/>
              </a:ext>
            </a:extLst>
          </p:cNvPr>
          <p:cNvSpPr txBox="1">
            <a:spLocks/>
          </p:cNvSpPr>
          <p:nvPr/>
        </p:nvSpPr>
        <p:spPr>
          <a:xfrm>
            <a:off x="8822873" y="1162135"/>
            <a:ext cx="3369127" cy="1430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u="sng" dirty="0"/>
              <a:t>ERCOT Activities</a:t>
            </a:r>
            <a:r>
              <a:rPr lang="en-US" dirty="0"/>
              <a:t>:  </a:t>
            </a:r>
            <a:r>
              <a:rPr lang="en-US" dirty="0">
                <a:highlight>
                  <a:srgbClr val="FFFF00"/>
                </a:highlight>
              </a:rPr>
              <a:t>SAC04s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Load Profiles </a:t>
            </a:r>
          </a:p>
          <a:p>
            <a:pPr>
              <a:spcBef>
                <a:spcPts val="0"/>
              </a:spcBef>
            </a:pPr>
            <a:r>
              <a:rPr lang="en-US" u="sng" dirty="0"/>
              <a:t>TSDP Activities</a:t>
            </a:r>
            <a:r>
              <a:rPr lang="en-US" dirty="0"/>
              <a:t>:  </a:t>
            </a:r>
            <a:r>
              <a:rPr lang="en-US" dirty="0">
                <a:highlight>
                  <a:srgbClr val="FFFF00"/>
                </a:highlight>
              </a:rPr>
              <a:t>Critical Care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DLFs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Solar/DG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Switch Hold Files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BUSIDDRQ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Call Center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OGFLT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Weather Moratoriums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Proration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7A720-6C90-B62D-44DF-86994CC8CFE3}"/>
              </a:ext>
            </a:extLst>
          </p:cNvPr>
          <p:cNvSpPr txBox="1"/>
          <p:nvPr/>
        </p:nvSpPr>
        <p:spPr>
          <a:xfrm rot="20171211">
            <a:off x="10422523" y="4835599"/>
            <a:ext cx="132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March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DCEB8-ABDB-4570-6633-646221D19029}"/>
              </a:ext>
            </a:extLst>
          </p:cNvPr>
          <p:cNvSpPr txBox="1"/>
          <p:nvPr/>
        </p:nvSpPr>
        <p:spPr>
          <a:xfrm>
            <a:off x="6191504" y="5251097"/>
            <a:ext cx="1905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Completed</a:t>
            </a:r>
          </a:p>
          <a:p>
            <a:r>
              <a:rPr lang="en-US" dirty="0">
                <a:highlight>
                  <a:srgbClr val="00FFFF"/>
                </a:highlight>
              </a:rPr>
              <a:t>Q3 2023</a:t>
            </a:r>
          </a:p>
          <a:p>
            <a:r>
              <a:rPr lang="en-US" dirty="0">
                <a:highlight>
                  <a:srgbClr val="FF00FF"/>
                </a:highlight>
              </a:rPr>
              <a:t>Q4 2023</a:t>
            </a:r>
          </a:p>
          <a:p>
            <a:r>
              <a:rPr lang="en-US" dirty="0">
                <a:highlight>
                  <a:srgbClr val="00FF00"/>
                </a:highlight>
              </a:rPr>
              <a:t>Q1 2024</a:t>
            </a:r>
          </a:p>
          <a:p>
            <a:r>
              <a:rPr lang="en-US" dirty="0">
                <a:highlight>
                  <a:srgbClr val="FF0000"/>
                </a:highlight>
              </a:rPr>
              <a:t>Q4 2024</a:t>
            </a:r>
          </a:p>
        </p:txBody>
      </p:sp>
    </p:spTree>
    <p:extLst>
      <p:ext uri="{BB962C8B-B14F-4D97-AF65-F5344CB8AC3E}">
        <p14:creationId xmlns:p14="http://schemas.microsoft.com/office/powerpoint/2010/main" val="33210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C185768C3E408FE8B8C3F8D37975" ma:contentTypeVersion="2" ma:contentTypeDescription="Create a new document." ma:contentTypeScope="" ma:versionID="9b04f6b9d1b09819d8e0494aa04ef37b">
  <xsd:schema xmlns:xsd="http://www.w3.org/2001/XMLSchema" xmlns:xs="http://www.w3.org/2001/XMLSchema" xmlns:p="http://schemas.microsoft.com/office/2006/metadata/properties" xmlns:ns3="64d8430e-2f2f-4531-b32d-6b607c09e505" targetNamespace="http://schemas.microsoft.com/office/2006/metadata/properties" ma:root="true" ma:fieldsID="c5b8bfd76399d6aa05673803bec67fbb" ns3:_="">
    <xsd:import namespace="64d8430e-2f2f-4531-b32d-6b607c09e5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8430e-2f2f-4531-b32d-6b607c09e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9368C0-2F96-4471-97C1-424663A63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d8430e-2f2f-4531-b32d-6b607c09e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documentManagement/types"/>
    <ds:schemaRef ds:uri="64d8430e-2f2f-4531-b32d-6b607c09e505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3911</TotalTime>
  <Words>1561</Words>
  <Application>Microsoft Office PowerPoint</Application>
  <PresentationFormat>Widescreen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 (Body)</vt:lpstr>
      <vt:lpstr>Arial</vt:lpstr>
      <vt:lpstr>Calibri</vt:lpstr>
      <vt:lpstr>Courier New</vt:lpstr>
      <vt:lpstr>Tenorite</vt:lpstr>
      <vt:lpstr>Office Theme</vt:lpstr>
      <vt:lpstr>Lubbock  Retail Integration Task Force – LRITF march 5th, 2024</vt:lpstr>
      <vt:lpstr>PowerPoint Presentation</vt:lpstr>
      <vt:lpstr>LRITF meetings  2/6/24  2/20/24</vt:lpstr>
      <vt:lpstr>Completed Action Items  Q&amp;A </vt:lpstr>
      <vt:lpstr>Completed Action Items  Q&amp;A </vt:lpstr>
      <vt:lpstr>Completed Action Items  Q&amp;A </vt:lpstr>
      <vt:lpstr>Completed Action Items  Q&amp;A </vt:lpstr>
      <vt:lpstr>Completed Action Items  Q&amp;A </vt:lpstr>
      <vt:lpstr>TIMELINE of Actions</vt:lpstr>
      <vt:lpstr>Lritf meeting 3/5/2024 @ 1:00PM  following RMS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Lubbock  Retail Integration Task Force - LRITF</dc:title>
  <dc:creator>Wiegand, Sheri</dc:creator>
  <cp:lastModifiedBy>Wiegand, Sheri</cp:lastModifiedBy>
  <cp:revision>50</cp:revision>
  <dcterms:created xsi:type="dcterms:W3CDTF">2022-10-07T18:03:56Z</dcterms:created>
  <dcterms:modified xsi:type="dcterms:W3CDTF">2024-02-28T21:54:21Z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0x0101007301C185768C3E408FE8B8C3F8D37975</vt:lpwstr>
  </property>
</Properties>
</file>