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notesMasterIdLst>
    <p:notesMasterId r:id="rId10"/>
  </p:notesMasterIdLst>
  <p:sldIdLst>
    <p:sldId id="256" r:id="rId5"/>
    <p:sldId id="283" r:id="rId6"/>
    <p:sldId id="274" r:id="rId7"/>
    <p:sldId id="282" r:id="rId8"/>
    <p:sldId id="28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87271" autoAdjust="0"/>
  </p:normalViewPr>
  <p:slideViewPr>
    <p:cSldViewPr snapToGrid="0">
      <p:cViewPr varScale="1">
        <p:scale>
          <a:sx n="98" d="100"/>
          <a:sy n="98" d="100"/>
        </p:scale>
        <p:origin x="11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EFAFA-34C6-4193-8439-F5DD41942FAD}" type="datetimeFigureOut">
              <a:rPr lang="en-US" smtClean="0"/>
              <a:t>2/29/24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CDBA-CD6A-4A0A-8B97-F97DD66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2/29/24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643428"/>
          </a:xfrm>
        </p:spPr>
        <p:txBody>
          <a:bodyPr>
            <a:normAutofit/>
          </a:bodyPr>
          <a:lstStyle/>
          <a:p>
            <a:r>
              <a:rPr lang="en-US" dirty="0"/>
              <a:t>March 6, 2024</a:t>
            </a:r>
          </a:p>
          <a:p>
            <a:r>
              <a:rPr lang="en-US" dirty="0"/>
              <a:t>Seth Cochran, Chair</a:t>
            </a:r>
          </a:p>
          <a:p>
            <a:r>
              <a:rPr lang="en-US" dirty="0"/>
              <a:t>Alexandra Miller Vice Chair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92DE05-9A3F-5A26-5EC8-AB4925CEEA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D9ADA-C666-2A89-3550-10979062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NPRR 1214 Reliability Deployment Price Adder Fix to Provide Locational Price Signals, Reduce Uplift and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C026D-6DC4-CA2B-4F24-711B9CE64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2" y="2080866"/>
            <a:ext cx="10058400" cy="402336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Referred by WMS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Revises the RDPA to locational price adder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CMWG requested more details on the mechanics of the proposal including examples showing where uplifts are reduced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Design is to lower uplifted cost by limiting resource payments to those resources impacted by the re-pricing at a locational level (i.e., no longer settled in the AS imbalance)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Settlements language needs to be clarified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5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CRR Auction Transaction Limits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2" y="2080866"/>
            <a:ext cx="10058400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Auctions above 500k total transactions will trigger a transaction adjustment period (TAP)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Primarily an issue for the LTAS Auctions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CRR Options are a particular burden on the optimization solve time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Multi-month submissions are more of a burden than individual bids for same months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Discussed various options for avoiding TAP (all requires NPRR)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Increase Minimum PTP Option Bid Price, currently $0.01/MW (NPRR but no system change needed)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This works as an award fee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Original design was to capture intrinsic value of an Option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ERCOT’s analysis showed approximately 50% of Options bids are above $.25/MW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Bid fee on uncleared bids (NPRR and system change)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Bid fee on only uncleared OPT bids (NPRR and system change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Modify TAPs to only include CRRAHs who submitted bids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3B41AF-37A5-B3D2-FAC7-62181D7629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E0B82-6DEF-DF9E-C640-7BDD8D09A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CRR Auction Transaction Limits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CED9B-7866-3BD5-FF3E-0F107FC71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Discussed new possible option for increasing total transaction for LTAS auction by optimizing each month of the LTAS auctions individually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Would require CRRAHs to lock credit for 6 separate auctions per LTAS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ERCOT’s analysis showed 44% of bids are multi-month in the LTAS auctions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Would allow same number of transactions per month as the monthly auctions (6 x 400K = 2,400,000)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Large increase in transactions would need to be studied for array limits and other impacts.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Before implementation, old data would have to be trimmed from the database tables.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28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NOGRR 258 Related to NPRR1198, Congestion Mitigation Using Topology Reconfigurations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Comments filed by Oncor, EDFR (sponsor), and LCRA since prior discussion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CMWG reviewed language related to transparency concerns and confirmed that appropriate timelines for market notifications promoting market transparency were reinstated by the latest comments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There are outstanding issues to be resolved on the operational details and additional comments are expected to be filed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Discussion items outside the scope of the referral to CMWG included: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Proposal restores a key TSP ability to optimize their systems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Remains tabled pending review of forthcoming comments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29446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25421</TotalTime>
  <Words>442</Words>
  <Application>Microsoft Macintosh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Courier New</vt:lpstr>
      <vt:lpstr>Retrospect</vt:lpstr>
      <vt:lpstr>Congestion Management Working Group</vt:lpstr>
      <vt:lpstr>NPRR 1214 Reliability Deployment Price Adder Fix to Provide Locational Price Signals, Reduce Uplift and Risk</vt:lpstr>
      <vt:lpstr>CRR Auction Transaction Limits</vt:lpstr>
      <vt:lpstr>CRR Auction Transaction Limits</vt:lpstr>
      <vt:lpstr>NOGRR 258 Related to NPRR1198, Congestion Mitigation Using Topology Reconfigurations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Seth Cochran</cp:lastModifiedBy>
  <cp:revision>50</cp:revision>
  <dcterms:created xsi:type="dcterms:W3CDTF">2019-09-10T19:44:15Z</dcterms:created>
  <dcterms:modified xsi:type="dcterms:W3CDTF">2024-02-29T19:20:45Z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  <property fmtid="{D5CDD505-2E9C-101B-9397-08002B2CF9AE}" pid="3" name="MSIP_Label_dfe1a8d7-e404-4561-a6ce-09441972395c_Enabled">
    <vt:lpwstr>true</vt:lpwstr>
  </property>
  <property fmtid="{D5CDD505-2E9C-101B-9397-08002B2CF9AE}" pid="4" name="MSIP_Label_dfe1a8d7-e404-4561-a6ce-09441972395c_SetDate">
    <vt:lpwstr>2023-11-13T15:48:02Z</vt:lpwstr>
  </property>
  <property fmtid="{D5CDD505-2E9C-101B-9397-08002B2CF9AE}" pid="5" name="MSIP_Label_dfe1a8d7-e404-4561-a6ce-09441972395c_Method">
    <vt:lpwstr>Standard</vt:lpwstr>
  </property>
  <property fmtid="{D5CDD505-2E9C-101B-9397-08002B2CF9AE}" pid="6" name="MSIP_Label_dfe1a8d7-e404-4561-a6ce-09441972395c_Name">
    <vt:lpwstr>Company Confidential Information</vt:lpwstr>
  </property>
  <property fmtid="{D5CDD505-2E9C-101B-9397-08002B2CF9AE}" pid="7" name="MSIP_Label_dfe1a8d7-e404-4561-a6ce-09441972395c_SiteId">
    <vt:lpwstr>d8fb9c07-c19e-4e8c-a1cb-717cd3cf8ffe</vt:lpwstr>
  </property>
  <property fmtid="{D5CDD505-2E9C-101B-9397-08002B2CF9AE}" pid="8" name="MSIP_Label_dfe1a8d7-e404-4561-a6ce-09441972395c_ActionId">
    <vt:lpwstr>adbf3881-2480-45db-b801-1987df6fe63f</vt:lpwstr>
  </property>
  <property fmtid="{D5CDD505-2E9C-101B-9397-08002B2CF9AE}" pid="9" name="MSIP_Label_dfe1a8d7-e404-4561-a6ce-09441972395c_ContentBits">
    <vt:lpwstr>0</vt:lpwstr>
  </property>
  <property fmtid="{D5CDD505-2E9C-101B-9397-08002B2CF9AE}" pid="10" name="MSIP_Label_00b5fe95-8f20-4bf1-a4bc-7cba4c4dcd39_Enabled">
    <vt:lpwstr>true</vt:lpwstr>
  </property>
  <property fmtid="{D5CDD505-2E9C-101B-9397-08002B2CF9AE}" pid="11" name="MSIP_Label_00b5fe95-8f20-4bf1-a4bc-7cba4c4dcd39_SetDate">
    <vt:lpwstr>2024-02-29T18:06:38Z</vt:lpwstr>
  </property>
  <property fmtid="{D5CDD505-2E9C-101B-9397-08002B2CF9AE}" pid="12" name="MSIP_Label_00b5fe95-8f20-4bf1-a4bc-7cba4c4dcd39_Method">
    <vt:lpwstr>Standard</vt:lpwstr>
  </property>
  <property fmtid="{D5CDD505-2E9C-101B-9397-08002B2CF9AE}" pid="13" name="MSIP_Label_00b5fe95-8f20-4bf1-a4bc-7cba4c4dcd39_Name">
    <vt:lpwstr>Internal access</vt:lpwstr>
  </property>
  <property fmtid="{D5CDD505-2E9C-101B-9397-08002B2CF9AE}" pid="14" name="MSIP_Label_00b5fe95-8f20-4bf1-a4bc-7cba4c4dcd39_SiteId">
    <vt:lpwstr>34c5e68e-b374-47fe-91da-0e3d638792fb</vt:lpwstr>
  </property>
  <property fmtid="{D5CDD505-2E9C-101B-9397-08002B2CF9AE}" pid="15" name="MSIP_Label_00b5fe95-8f20-4bf1-a4bc-7cba4c4dcd39_ActionId">
    <vt:lpwstr>a8cc2449-53cf-4d23-a1e2-531234fd10b6</vt:lpwstr>
  </property>
  <property fmtid="{D5CDD505-2E9C-101B-9397-08002B2CF9AE}" pid="16" name="MSIP_Label_00b5fe95-8f20-4bf1-a4bc-7cba4c4dcd39_ContentBits">
    <vt:lpwstr>0</vt:lpwstr>
  </property>
</Properties>
</file>