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397" r:id="rId4"/>
    <p:sldId id="401" r:id="rId5"/>
    <p:sldId id="402" r:id="rId6"/>
    <p:sldId id="403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553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ms Siddiqi" userId="8515217b9be739cd" providerId="LiveId" clId="{EB39C445-732C-4467-A68A-E6B97A517783}"/>
    <pc:docChg chg="modSld">
      <pc:chgData name="Shams Siddiqi" userId="8515217b9be739cd" providerId="LiveId" clId="{EB39C445-732C-4467-A68A-E6B97A517783}" dt="2024-02-27T18:10:03.164" v="451" actId="20577"/>
      <pc:docMkLst>
        <pc:docMk/>
      </pc:docMkLst>
      <pc:sldChg chg="modSp mod">
        <pc:chgData name="Shams Siddiqi" userId="8515217b9be739cd" providerId="LiveId" clId="{EB39C445-732C-4467-A68A-E6B97A517783}" dt="2024-02-27T16:37:53.996" v="125" actId="20577"/>
        <pc:sldMkLst>
          <pc:docMk/>
          <pc:sldMk cId="0" sldId="397"/>
        </pc:sldMkLst>
        <pc:spChg chg="mod">
          <ac:chgData name="Shams Siddiqi" userId="8515217b9be739cd" providerId="LiveId" clId="{EB39C445-732C-4467-A68A-E6B97A517783}" dt="2024-02-27T16:37:53.996" v="125" actId="20577"/>
          <ac:spMkLst>
            <pc:docMk/>
            <pc:sldMk cId="0" sldId="397"/>
            <ac:spMk id="9221" creationId="{2140A200-0470-0A73-BDEF-041B99701BDA}"/>
          </ac:spMkLst>
        </pc:spChg>
      </pc:sldChg>
      <pc:sldChg chg="modSp mod">
        <pc:chgData name="Shams Siddiqi" userId="8515217b9be739cd" providerId="LiveId" clId="{EB39C445-732C-4467-A68A-E6B97A517783}" dt="2024-02-27T17:56:34.101" v="298" actId="20577"/>
        <pc:sldMkLst>
          <pc:docMk/>
          <pc:sldMk cId="4245183090" sldId="401"/>
        </pc:sldMkLst>
        <pc:spChg chg="mod">
          <ac:chgData name="Shams Siddiqi" userId="8515217b9be739cd" providerId="LiveId" clId="{EB39C445-732C-4467-A68A-E6B97A517783}" dt="2024-02-27T17:56:34.101" v="298" actId="20577"/>
          <ac:spMkLst>
            <pc:docMk/>
            <pc:sldMk cId="4245183090" sldId="401"/>
            <ac:spMk id="9221" creationId="{BECF5783-519C-6800-6050-0D14BEAF5873}"/>
          </ac:spMkLst>
        </pc:spChg>
      </pc:sldChg>
      <pc:sldChg chg="modSp mod">
        <pc:chgData name="Shams Siddiqi" userId="8515217b9be739cd" providerId="LiveId" clId="{EB39C445-732C-4467-A68A-E6B97A517783}" dt="2024-02-27T18:02:58.408" v="308" actId="20577"/>
        <pc:sldMkLst>
          <pc:docMk/>
          <pc:sldMk cId="1193083782" sldId="402"/>
        </pc:sldMkLst>
        <pc:spChg chg="mod">
          <ac:chgData name="Shams Siddiqi" userId="8515217b9be739cd" providerId="LiveId" clId="{EB39C445-732C-4467-A68A-E6B97A517783}" dt="2024-02-27T18:02:58.408" v="308" actId="20577"/>
          <ac:spMkLst>
            <pc:docMk/>
            <pc:sldMk cId="1193083782" sldId="402"/>
            <ac:spMk id="9221" creationId="{86DF9C70-8241-5575-31D9-64EB19159AAD}"/>
          </ac:spMkLst>
        </pc:spChg>
      </pc:sldChg>
      <pc:sldChg chg="modSp mod">
        <pc:chgData name="Shams Siddiqi" userId="8515217b9be739cd" providerId="LiveId" clId="{EB39C445-732C-4467-A68A-E6B97A517783}" dt="2024-02-27T18:10:03.164" v="451" actId="20577"/>
        <pc:sldMkLst>
          <pc:docMk/>
          <pc:sldMk cId="1245871997" sldId="403"/>
        </pc:sldMkLst>
        <pc:spChg chg="mod">
          <ac:chgData name="Shams Siddiqi" userId="8515217b9be739cd" providerId="LiveId" clId="{EB39C445-732C-4467-A68A-E6B97A517783}" dt="2024-02-27T18:10:03.164" v="451" actId="20577"/>
          <ac:spMkLst>
            <pc:docMk/>
            <pc:sldMk cId="1245871997" sldId="403"/>
            <ac:spMk id="9221" creationId="{DFE0E110-4248-9207-6563-BE924195287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6B9A2601-A6AC-B860-C87B-92672D0301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667BFDE-FCFC-CBFF-FC53-A9B90D0BBB9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972D1A1A-7505-3C04-8F41-C1C8B533CB0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6763FC17-303D-24BD-593F-AFE42CAF58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896AB9-E865-4E0A-AD54-79321AEDA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67D744D-9CE9-9ACF-E2BC-378AB5DCD0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F378D37-4A1F-0A54-5E9B-4E9CB2D9D8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CAE6A66-5757-17AB-3704-595C59D554C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3EE40649-FE1E-6679-BC5E-4C8DCD4BC6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3E8861D6-C213-BA1E-7D4F-E40020B80B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6950F17-EF6A-17AC-90DB-57DDEDAE1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05F5976-DC91-4BB4-939A-A2F956F530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23234D7-48E4-45A9-7F3F-0605CFB7D4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B8E49D-4BF8-4AB6-8A31-F2D4E822C18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368776C-B7FF-9EBA-8F90-2BA021EB35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D269CE6-A2F2-8FD7-862D-20E10A7B2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458DBF05-6793-DDA7-39F4-3DE6F34E17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C66163-F207-462A-868E-9FB3C1E762C2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8B0DE96-DA0B-CDB3-173C-15D642AFEA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0CA7A9F-48E1-F51F-2834-BB06C96B96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3842E-B803-26A9-F372-0FEF7DCE8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AA35F82-7711-522A-419E-82B5629485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E74282F-F4C0-11DE-55BE-A29D0FEBA1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1D50098-7089-3BB9-2216-BF1D1B039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D92F0-3940-95CD-228A-E638EAE43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159CA15-B150-F6FA-FCCA-1C6CDE7738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B631C47C-27E5-744C-8A36-A34370D498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5FBACEA-51FD-8FB9-B25B-B08C9EE09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798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CBCE4-F198-813B-9940-D32334B6C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831567B-7ECB-444F-CF4C-2743F8434B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E6EF001-8FC3-C00C-E1CD-75FD04C7C4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2585AC8A-C235-6E13-027F-7265AA99E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37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F2041B77-AD32-3F55-C8AF-8445D6243EB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AB92B168-F425-15AE-86BC-6C31A53E51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276910A9-E156-9789-E197-2787007228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0A32B266-5ACA-0747-71E7-84CDF2FA46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4EB84DA-6801-1936-78A8-A51B420EC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BE876E4-1147-96F6-F2C9-5255D0246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5138911-4793-AF47-B707-EEB58BE76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C31CB-EC68-4B41-AC68-202A33300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2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0A8A86-087E-302A-A343-58580D53FA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78493A-8748-FD69-43B2-3DB3A7271E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E99F7-03E8-23E2-D4C7-6563667877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5DB7F-0158-40FB-B3F0-D941C1D551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7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B467A9-D6B8-1F77-4C89-ACEB4DFC2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203E07-2FC0-1323-E6A3-73604441E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3DA997-A966-B7E8-5B7A-69F36C9E9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9ABEC-FCC6-469C-9763-6CDD5A816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54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EB1634-6FC8-4080-59F4-FD8BF8DC4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EBBEF2-2C27-7546-7A47-15E290025B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C4FC9D-3857-8A82-AD73-E734A9621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0721B-D0FC-42F8-946C-01E541E53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55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0ED2EE-A8B4-0616-7292-6374BF4C8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22F6F-576B-35A6-ED0D-2DD9DDA0F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5E7D00-A8D6-6504-416B-67915E7E0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F10DC-2E5E-482B-A911-773A7A4DC8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29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B5FCF1-94ED-04E1-6CCF-CBF05227E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C27739-0A0E-62D2-7F5B-1069D2FDF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BDBBA1-2AC8-ED46-7C6F-EF8A5216D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9A6CB-DF96-4A1B-96B8-2CA30659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10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1AFB631-117B-0C1B-ACAB-A31E7BC7B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39B4CF-8FF9-71DB-077E-FACF42477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74D733-8A1D-AA08-E1FF-EE3996E5C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61B77-6736-4ED0-9F8E-23DA1C7D7A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24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CE9D26-A1C5-030E-4F37-5432CB57C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1EC6F8-612D-87C3-F30E-1100E46F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C4E5A5-37EB-BACD-E0E2-BC5F22B27E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6FFD9-8304-4E39-98AE-CA1DC6390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66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3A5768-7AB9-DA3C-6D50-D9FA40121D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57B4D6-F8DD-E11A-3DF6-07D7A8436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F8DBA9-AC8C-717F-0312-3D5EA72C6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7DA9-49B9-4A38-A72E-9EB6707F05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24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B760CA-1AEE-E8E9-0B92-B3B1A02D0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C5FBC-19C8-1745-D521-1637CEE46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113824-C789-C307-5F06-E0968CCB0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594A2-EE34-4C56-9702-FDBA8C02C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8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3C6A3-EB36-1D36-6181-942C6E089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2205A-68BB-7F70-BB60-E317C8F71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368873-68A9-D28A-1B40-3940D9B74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10042-5AF9-47A9-AD2D-AEB5041A7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5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CB507C-3F44-F199-0B85-3078ABD07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3B8C4B-C525-FA67-B112-0BA43A643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DE811D7-90B0-1EA1-C8F8-519020B4D5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February 29, 2024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E1590DB-80C7-48E4-D991-BFCC104E17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C00FFB4-429B-6491-35F6-36430A0930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3AA2215-3D16-4841-90AE-AC6637DACD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CB60D10-51E6-8570-06AE-405320D3A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5133DE3E-7D3A-FB95-215D-6FFFC1F87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26F98DC-A43B-22C9-941F-AA426A1F1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7685DF19-BFC0-AF36-300C-121CF2CD9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10" r:id="rId2"/>
    <p:sldLayoutId id="2147484211" r:id="rId3"/>
    <p:sldLayoutId id="2147484212" r:id="rId4"/>
    <p:sldLayoutId id="2147484213" r:id="rId5"/>
    <p:sldLayoutId id="2147484214" r:id="rId6"/>
    <p:sldLayoutId id="2147484215" r:id="rId7"/>
    <p:sldLayoutId id="2147484216" r:id="rId8"/>
    <p:sldLayoutId id="2147484217" r:id="rId9"/>
    <p:sldLayoutId id="2147484218" r:id="rId10"/>
    <p:sldLayoutId id="214748421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AC76799-6A2F-DAB4-808D-BA29161BC8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8077200" cy="212725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DRRS Design to Meet HB1500 Intent</a:t>
            </a:r>
            <a:endParaRPr lang="en-US" altLang="en-US" sz="44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48F9BFE-A2EB-4979-EC7E-7C52D0C999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0250"/>
            <a:ext cx="7848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Hunt Energy Network (HEN)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February 29, 2024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>
            <a:extLst>
              <a:ext uri="{FF2B5EF4-FFF2-40B4-BE49-F238E27FC236}">
                <a16:creationId xmlns:a16="http://schemas.microsoft.com/office/drawing/2014/main" id="{A6AA0DB2-C48E-0E0A-8210-A2BCBBFD60F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February 29, 2024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6CA7684A-FB4A-1D81-0313-B88F1378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1FC29B-E06B-4F92-ABAA-FC62A0C60AE7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D83370B0-C86D-AD19-FEDB-B3D71A18F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HB1500</a:t>
            </a:r>
          </a:p>
        </p:txBody>
      </p:sp>
      <p:pic>
        <p:nvPicPr>
          <p:cNvPr id="3" name="x_Picture 1">
            <a:extLst>
              <a:ext uri="{FF2B5EF4-FFF2-40B4-BE49-F238E27FC236}">
                <a16:creationId xmlns:a16="http://schemas.microsoft.com/office/drawing/2014/main" id="{BDAD9854-98DE-286E-355C-0B774E99C6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223" y="1600200"/>
            <a:ext cx="6719554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16543939-5D24-1CF2-5C97-E7526FBEDD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February 29, 2024</a:t>
            </a:r>
            <a:endParaRPr lang="en-US" altLang="en-US" sz="1000" dirty="0"/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Primary Goal of DRRS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140A200-0470-0A73-BDEF-041B99701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HB1500: “determine the quantity of services necessary based on historical variations in generation availability for each season based on a targeted reliability standard or goal, including intermittency or non-dispatchable generation facilities and forced outage rates, for dispatchable generation facilities”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Any reliability standard ultimately adopted will likely require no more than 5-10 GW of firm Load shed that can be rotated during extreme events of significant duration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Severe winter storms of long duration, with little solar and wind support, are the most challenging for the ERCOT Grid – about 10 GW of additional dispatchable resources needed to meet any reasonable reliability standard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According to HB1500, DRRS should be designed to meet this reliability challenge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800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A08BC-E8F0-DB09-FDF3-B335363ADF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BD094B60-89E1-FBEE-CF40-35973F68AB0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February 29, 2024</a:t>
            </a:r>
            <a:endParaRPr lang="en-US" altLang="en-US" sz="1000" dirty="0"/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FF5DFDCA-C114-C90D-F5BF-1D070903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3BCB0759-E037-D310-E33D-BC91A99B1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DRRS Design to Meet Goal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ECF5783-519C-6800-6050-0D14BEAF5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DRRS duration requirement should be 24 hours at least for the winter months and may be as low as 4 hours in all other months and must be available within 2 hours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DRRS Resources would have EOC Floor of $500/MWh with DRRS payment clawed back with possible penalties if not available during critical times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Online DRRS already considered available by RUC and offline DRRS will be available to RUC at significantly scaled down startup and min energy cost – no RUC </a:t>
            </a:r>
            <a:r>
              <a:rPr lang="en-US" altLang="en-US" sz="1600" dirty="0" err="1"/>
              <a:t>makewhole</a:t>
            </a:r>
            <a:r>
              <a:rPr lang="en-US" altLang="en-US" sz="1600" dirty="0"/>
              <a:t> payment to DRRS Resources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CLRs must consume at DRRS awarded capacity with CLR Energy Bid Floor at SWOC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Non-Spin would be repurposed for DRRS for quick implementation – Non-Spin ASDCs for non-winter months but much higher ASDC for winter reflecting enormous costs of long duration dispatchable capacity shortfall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Starting quantity ~6GW for winter (Non-Spin MWs for other seasons) with pre-specified growth to meet reliability standard based on VOLL and LOLP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DRRS allocated LRS and can be self-arranged and traded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Commitment of offline DRRS accounted for in RDPA</a:t>
            </a:r>
          </a:p>
        </p:txBody>
      </p:sp>
    </p:spTree>
    <p:extLst>
      <p:ext uri="{BB962C8B-B14F-4D97-AF65-F5344CB8AC3E}">
        <p14:creationId xmlns:p14="http://schemas.microsoft.com/office/powerpoint/2010/main" val="4245183090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D0D35-C73B-F5CC-666B-9C1C20047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35922398-0239-5D07-D60D-84F6C934B03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February 29, 2024</a:t>
            </a:r>
            <a:endParaRPr lang="en-US" altLang="en-US" sz="1000" dirty="0"/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F4540A82-079A-22E0-A663-85789FD1E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88CB0BCA-F683-B442-8161-D6AE267B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DRRS Implementation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86DF9C70-8241-5575-31D9-64EB19159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Non-Spin would be repurposed for DRRS for quick implementation and to minimize cost impact on Load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Starting quantity ~6GW with pre-specified quantities over future years to meet reliability standard at the earliest possible considering time needed to build new dispatchable resources with predefined adjustments for retiring dispatchable resources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DRRS is procured in DAM and co-optimized with Energy/AS and can be bilaterally traded but represents a physical commitment hours ahead since RUC looks hours ahead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Since DRRS quantities and prices would be significantly higher in winter months, DRRS is targeted to longer-duration dispatchable resources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Seasonal DRRS ASDCs reflecting varying DRRS seasonal quantity needs would be used to procure DRRS (DRRS ASDC is not tied to segmented ORDC for winter)</a:t>
            </a:r>
          </a:p>
        </p:txBody>
      </p:sp>
    </p:spTree>
    <p:extLst>
      <p:ext uri="{BB962C8B-B14F-4D97-AF65-F5344CB8AC3E}">
        <p14:creationId xmlns:p14="http://schemas.microsoft.com/office/powerpoint/2010/main" val="1193083782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78B40-28E6-34CA-44A2-426411940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2141C11C-ED9E-9EA0-B9A1-2984933BA2F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February 29, 2024</a:t>
            </a:r>
            <a:endParaRPr lang="en-US" altLang="en-US" sz="1000" dirty="0"/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B8436EBF-289C-E8B7-8A23-942A37CA8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1DD35C25-9398-AAF2-4728-FBBACB738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Proposed DRRS Implications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DFE0E110-4248-9207-6563-BE9241952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ERCOT Grid needs long-duration dispatchable resources to meet any reasonable reliability standard – proposed DRRS design would incentivize such resources and thus better meet the stated goal of HB1500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Non-performance </a:t>
            </a:r>
            <a:r>
              <a:rPr lang="en-US" altLang="en-US" sz="1600" dirty="0" err="1"/>
              <a:t>clawback</a:t>
            </a:r>
            <a:r>
              <a:rPr lang="en-US" altLang="en-US" sz="1600" dirty="0"/>
              <a:t> and possible penalties will encourage high availability during scarcity events and the development of firmer fuel supply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During non-winter months, solar ramp hours are relatively easy to forecast and load forecast errors are known at least a few hour ahead – thus, DRRS can meet those needs making Non-Spin redundant (online Non-Spin provides little reliability benefit anyway)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Proposed DRRS would incentivize newer longer-duration dispatchable resources that thrive on capturing high prices in an IRR saturated market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With EOC Floor of $500/MWh, proposed DRRS provides some price support to other resources during most hours while moderating extreme events by being dispatched when prices exceed submitted EOC</a:t>
            </a:r>
          </a:p>
        </p:txBody>
      </p:sp>
    </p:spTree>
    <p:extLst>
      <p:ext uri="{BB962C8B-B14F-4D97-AF65-F5344CB8AC3E}">
        <p14:creationId xmlns:p14="http://schemas.microsoft.com/office/powerpoint/2010/main" val="1245871997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21022</TotalTime>
  <Words>626</Words>
  <Application>Microsoft Office PowerPoint</Application>
  <PresentationFormat>On-screen Show (4:3)</PresentationFormat>
  <Paragraphs>50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Garamond</vt:lpstr>
      <vt:lpstr>Times New Roman</vt:lpstr>
      <vt:lpstr>Verdana</vt:lpstr>
      <vt:lpstr>Wingdings</vt:lpstr>
      <vt:lpstr>Level</vt:lpstr>
      <vt:lpstr>DRRS Design to Meet HB1500 Intent</vt:lpstr>
      <vt:lpstr>HB1500</vt:lpstr>
      <vt:lpstr>Primary Goal of DRRS</vt:lpstr>
      <vt:lpstr>DRRS Design to Meet Goal</vt:lpstr>
      <vt:lpstr>DRRS Implementation</vt:lpstr>
      <vt:lpstr>Proposed DRRS Implications</vt:lpstr>
    </vt:vector>
  </TitlesOfParts>
  <Company>Lower Colorado River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Locational Marginal Pricing: The Texas Nodal Market</dc:title>
  <dc:creator>ssiddiqi</dc:creator>
  <cp:lastModifiedBy>Shams Siddiqi</cp:lastModifiedBy>
  <cp:revision>202</cp:revision>
  <dcterms:created xsi:type="dcterms:W3CDTF">2006-07-23T21:38:03Z</dcterms:created>
  <dcterms:modified xsi:type="dcterms:W3CDTF">2024-02-27T18:10:19Z</dcterms:modified>
</cp:coreProperties>
</file>