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2/28/2024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02/28/2024</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03/05/2024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03/05/24</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7" name="Table 6">
            <a:extLst>
              <a:ext uri="{FF2B5EF4-FFF2-40B4-BE49-F238E27FC236}">
                <a16:creationId xmlns:a16="http://schemas.microsoft.com/office/drawing/2014/main" id="{B924BBA3-0BBE-EF34-951B-7EB8B58E0A2F}"/>
              </a:ext>
            </a:extLst>
          </p:cNvPr>
          <p:cNvGraphicFramePr>
            <a:graphicFrameLocks noGrp="1"/>
          </p:cNvGraphicFramePr>
          <p:nvPr>
            <p:extLst>
              <p:ext uri="{D42A27DB-BD31-4B8C-83A1-F6EECF244321}">
                <p14:modId xmlns:p14="http://schemas.microsoft.com/office/powerpoint/2010/main" val="1999048048"/>
              </p:ext>
            </p:extLst>
          </p:nvPr>
        </p:nvGraphicFramePr>
        <p:xfrm>
          <a:off x="380994" y="990601"/>
          <a:ext cx="8382000" cy="5029203"/>
        </p:xfrm>
        <a:graphic>
          <a:graphicData uri="http://schemas.openxmlformats.org/drawingml/2006/table">
            <a:tbl>
              <a:tblPr/>
              <a:tblGrid>
                <a:gridCol w="698500">
                  <a:extLst>
                    <a:ext uri="{9D8B030D-6E8A-4147-A177-3AD203B41FA5}">
                      <a16:colId xmlns:a16="http://schemas.microsoft.com/office/drawing/2014/main" val="3845966393"/>
                    </a:ext>
                  </a:extLst>
                </a:gridCol>
                <a:gridCol w="698500">
                  <a:extLst>
                    <a:ext uri="{9D8B030D-6E8A-4147-A177-3AD203B41FA5}">
                      <a16:colId xmlns:a16="http://schemas.microsoft.com/office/drawing/2014/main" val="3114033845"/>
                    </a:ext>
                  </a:extLst>
                </a:gridCol>
                <a:gridCol w="698500">
                  <a:extLst>
                    <a:ext uri="{9D8B030D-6E8A-4147-A177-3AD203B41FA5}">
                      <a16:colId xmlns:a16="http://schemas.microsoft.com/office/drawing/2014/main" val="400399848"/>
                    </a:ext>
                  </a:extLst>
                </a:gridCol>
                <a:gridCol w="698500">
                  <a:extLst>
                    <a:ext uri="{9D8B030D-6E8A-4147-A177-3AD203B41FA5}">
                      <a16:colId xmlns:a16="http://schemas.microsoft.com/office/drawing/2014/main" val="478630511"/>
                    </a:ext>
                  </a:extLst>
                </a:gridCol>
                <a:gridCol w="698500">
                  <a:extLst>
                    <a:ext uri="{9D8B030D-6E8A-4147-A177-3AD203B41FA5}">
                      <a16:colId xmlns:a16="http://schemas.microsoft.com/office/drawing/2014/main" val="3209010032"/>
                    </a:ext>
                  </a:extLst>
                </a:gridCol>
                <a:gridCol w="698500">
                  <a:extLst>
                    <a:ext uri="{9D8B030D-6E8A-4147-A177-3AD203B41FA5}">
                      <a16:colId xmlns:a16="http://schemas.microsoft.com/office/drawing/2014/main" val="1153514597"/>
                    </a:ext>
                  </a:extLst>
                </a:gridCol>
                <a:gridCol w="698500">
                  <a:extLst>
                    <a:ext uri="{9D8B030D-6E8A-4147-A177-3AD203B41FA5}">
                      <a16:colId xmlns:a16="http://schemas.microsoft.com/office/drawing/2014/main" val="998838871"/>
                    </a:ext>
                  </a:extLst>
                </a:gridCol>
                <a:gridCol w="698500">
                  <a:extLst>
                    <a:ext uri="{9D8B030D-6E8A-4147-A177-3AD203B41FA5}">
                      <a16:colId xmlns:a16="http://schemas.microsoft.com/office/drawing/2014/main" val="2170747375"/>
                    </a:ext>
                  </a:extLst>
                </a:gridCol>
                <a:gridCol w="698500">
                  <a:extLst>
                    <a:ext uri="{9D8B030D-6E8A-4147-A177-3AD203B41FA5}">
                      <a16:colId xmlns:a16="http://schemas.microsoft.com/office/drawing/2014/main" val="342915612"/>
                    </a:ext>
                  </a:extLst>
                </a:gridCol>
                <a:gridCol w="698500">
                  <a:extLst>
                    <a:ext uri="{9D8B030D-6E8A-4147-A177-3AD203B41FA5}">
                      <a16:colId xmlns:a16="http://schemas.microsoft.com/office/drawing/2014/main" val="2267305621"/>
                    </a:ext>
                  </a:extLst>
                </a:gridCol>
                <a:gridCol w="698500">
                  <a:extLst>
                    <a:ext uri="{9D8B030D-6E8A-4147-A177-3AD203B41FA5}">
                      <a16:colId xmlns:a16="http://schemas.microsoft.com/office/drawing/2014/main" val="3290658035"/>
                    </a:ext>
                  </a:extLst>
                </a:gridCol>
                <a:gridCol w="698500">
                  <a:extLst>
                    <a:ext uri="{9D8B030D-6E8A-4147-A177-3AD203B41FA5}">
                      <a16:colId xmlns:a16="http://schemas.microsoft.com/office/drawing/2014/main" val="2366403439"/>
                    </a:ext>
                  </a:extLst>
                </a:gridCol>
              </a:tblGrid>
              <a:tr h="238817">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67089128"/>
                  </a:ext>
                </a:extLst>
              </a:tr>
              <a:tr h="4916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926956"/>
                  </a:ext>
                </a:extLst>
              </a:tr>
              <a:tr h="238817">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4,672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8186874"/>
                  </a:ext>
                </a:extLst>
              </a:tr>
              <a:tr h="238817">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5,316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3624689"/>
                  </a:ext>
                </a:extLst>
              </a:tr>
              <a:tr h="238817">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0712284"/>
                  </a:ext>
                </a:extLst>
              </a:tr>
              <a:tr h="238817">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088982"/>
                  </a:ext>
                </a:extLst>
              </a:tr>
              <a:tr h="238817">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6182941"/>
                  </a:ext>
                </a:extLst>
              </a:tr>
              <a:tr h="238817">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1,618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2564760"/>
                  </a:ext>
                </a:extLst>
              </a:tr>
              <a:tr h="238817">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0954144"/>
                  </a:ext>
                </a:extLst>
              </a:tr>
              <a:tr h="238817">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831236"/>
                  </a:ext>
                </a:extLst>
              </a:tr>
              <a:tr h="238817">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6978806"/>
                  </a:ext>
                </a:extLst>
              </a:tr>
              <a:tr h="238817">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2661601"/>
                  </a:ext>
                </a:extLst>
              </a:tr>
              <a:tr h="238817">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92,186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360,125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248320"/>
                  </a:ext>
                </a:extLst>
              </a:tr>
              <a:tr h="238817">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2,032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5360728"/>
                  </a:ext>
                </a:extLst>
              </a:tr>
              <a:tr h="238817">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2499328"/>
                  </a:ext>
                </a:extLst>
              </a:tr>
              <a:tr h="238817">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1726804"/>
                  </a:ext>
                </a:extLst>
              </a:tr>
              <a:tr h="238817">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426030"/>
                  </a:ext>
                </a:extLst>
              </a:tr>
              <a:tr h="238817">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2669481"/>
                  </a:ext>
                </a:extLst>
              </a:tr>
              <a:tr h="238817">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4888729"/>
                  </a:ext>
                </a:extLst>
              </a:tr>
              <a:tr h="238817">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2756648"/>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03/05/24</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December 2023 - IAG/IAL Statistics</a:t>
            </a:r>
          </a:p>
          <a:p>
            <a:r>
              <a:rPr lang="en-US" altLang="en-US" dirty="0"/>
              <a:t>Top 10 – December 2023 -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December 2023 -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03/05/24</a:t>
            </a:r>
          </a:p>
        </p:txBody>
      </p:sp>
      <p:graphicFrame>
        <p:nvGraphicFramePr>
          <p:cNvPr id="4" name="Table 3">
            <a:extLst>
              <a:ext uri="{FF2B5EF4-FFF2-40B4-BE49-F238E27FC236}">
                <a16:creationId xmlns:a16="http://schemas.microsoft.com/office/drawing/2014/main" id="{089FF097-ABDC-3E17-A553-D4835EC0DDF6}"/>
              </a:ext>
            </a:extLst>
          </p:cNvPr>
          <p:cNvGraphicFramePr>
            <a:graphicFrameLocks noGrp="1"/>
          </p:cNvGraphicFramePr>
          <p:nvPr>
            <p:extLst>
              <p:ext uri="{D42A27DB-BD31-4B8C-83A1-F6EECF244321}">
                <p14:modId xmlns:p14="http://schemas.microsoft.com/office/powerpoint/2010/main" val="3365118946"/>
              </p:ext>
            </p:extLst>
          </p:nvPr>
        </p:nvGraphicFramePr>
        <p:xfrm>
          <a:off x="2120892" y="1102909"/>
          <a:ext cx="4902201" cy="3914775"/>
        </p:xfrm>
        <a:graphic>
          <a:graphicData uri="http://schemas.openxmlformats.org/drawingml/2006/table">
            <a:tbl>
              <a:tblPr/>
              <a:tblGrid>
                <a:gridCol w="1148953">
                  <a:extLst>
                    <a:ext uri="{9D8B030D-6E8A-4147-A177-3AD203B41FA5}">
                      <a16:colId xmlns:a16="http://schemas.microsoft.com/office/drawing/2014/main" val="3158989031"/>
                    </a:ext>
                  </a:extLst>
                </a:gridCol>
                <a:gridCol w="938312">
                  <a:extLst>
                    <a:ext uri="{9D8B030D-6E8A-4147-A177-3AD203B41FA5}">
                      <a16:colId xmlns:a16="http://schemas.microsoft.com/office/drawing/2014/main" val="978713722"/>
                    </a:ext>
                  </a:extLst>
                </a:gridCol>
                <a:gridCol w="938312">
                  <a:extLst>
                    <a:ext uri="{9D8B030D-6E8A-4147-A177-3AD203B41FA5}">
                      <a16:colId xmlns:a16="http://schemas.microsoft.com/office/drawing/2014/main" val="2968423048"/>
                    </a:ext>
                  </a:extLst>
                </a:gridCol>
                <a:gridCol w="938312">
                  <a:extLst>
                    <a:ext uri="{9D8B030D-6E8A-4147-A177-3AD203B41FA5}">
                      <a16:colId xmlns:a16="http://schemas.microsoft.com/office/drawing/2014/main" val="1059066288"/>
                    </a:ext>
                  </a:extLst>
                </a:gridCol>
                <a:gridCol w="938312">
                  <a:extLst>
                    <a:ext uri="{9D8B030D-6E8A-4147-A177-3AD203B41FA5}">
                      <a16:colId xmlns:a16="http://schemas.microsoft.com/office/drawing/2014/main" val="594701736"/>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8867574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91104927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93463355"/>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31993691"/>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2,520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4925476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55965966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94168524"/>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263882"/>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945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4278319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65765596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505312490"/>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96992228"/>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12514703"/>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239197580"/>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458013233"/>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459983863"/>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4216758197"/>
                  </a:ext>
                </a:extLst>
              </a:tr>
            </a:tbl>
          </a:graphicData>
        </a:graphic>
      </p:graphicFrame>
      <p:graphicFrame>
        <p:nvGraphicFramePr>
          <p:cNvPr id="7" name="Object 6">
            <a:extLst>
              <a:ext uri="{FF2B5EF4-FFF2-40B4-BE49-F238E27FC236}">
                <a16:creationId xmlns:a16="http://schemas.microsoft.com/office/drawing/2014/main" id="{BD1B0701-0B6D-5666-7BED-9E055E0FADC8}"/>
              </a:ext>
            </a:extLst>
          </p:cNvPr>
          <p:cNvGraphicFramePr>
            <a:graphicFrameLocks noChangeAspect="1"/>
          </p:cNvGraphicFramePr>
          <p:nvPr>
            <p:extLst>
              <p:ext uri="{D42A27DB-BD31-4B8C-83A1-F6EECF244321}">
                <p14:modId xmlns:p14="http://schemas.microsoft.com/office/powerpoint/2010/main" val="1503760051"/>
              </p:ext>
            </p:extLst>
          </p:nvPr>
        </p:nvGraphicFramePr>
        <p:xfrm>
          <a:off x="4114792" y="528239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2" y="528239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10;&#10;Description automatically generated">
            <a:extLst>
              <a:ext uri="{FF2B5EF4-FFF2-40B4-BE49-F238E27FC236}">
                <a16:creationId xmlns:a16="http://schemas.microsoft.com/office/drawing/2014/main" id="{25442A18-DA6E-6A0A-85DC-288C695A5F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1032"/>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December 2023 -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03/05/24</a:t>
            </a:r>
          </a:p>
        </p:txBody>
      </p:sp>
      <p:sp>
        <p:nvSpPr>
          <p:cNvPr id="7" name="TextBox 6">
            <a:extLst>
              <a:ext uri="{FF2B5EF4-FFF2-40B4-BE49-F238E27FC236}">
                <a16:creationId xmlns:a16="http://schemas.microsoft.com/office/drawing/2014/main" id="{A31183C2-5A15-764A-21EB-C18BD3BE1462}"/>
              </a:ext>
            </a:extLst>
          </p:cNvPr>
          <p:cNvSpPr txBox="1"/>
          <p:nvPr/>
        </p:nvSpPr>
        <p:spPr>
          <a:xfrm>
            <a:off x="8001000" y="973208"/>
            <a:ext cx="3810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10</a:t>
            </a:r>
          </a:p>
        </p:txBody>
      </p:sp>
      <p:pic>
        <p:nvPicPr>
          <p:cNvPr id="9" name="Picture 8" descr="Chart, bar chart, box and whisker chart&#10;&#10;Description automatically generated">
            <a:extLst>
              <a:ext uri="{FF2B5EF4-FFF2-40B4-BE49-F238E27FC236}">
                <a16:creationId xmlns:a16="http://schemas.microsoft.com/office/drawing/2014/main" id="{58D211D0-3626-4022-84C8-1153674A95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10;&#10;Description automatically generated">
            <a:extLst>
              <a:ext uri="{FF2B5EF4-FFF2-40B4-BE49-F238E27FC236}">
                <a16:creationId xmlns:a16="http://schemas.microsoft.com/office/drawing/2014/main" id="{1E99A5AF-6027-59A3-2A08-5F49722BAA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12968"/>
            <a:ext cx="9144000" cy="1524000"/>
          </a:xfrm>
          <a:prstGeom prst="rect">
            <a:avLst/>
          </a:prstGeom>
        </p:spPr>
      </p:pic>
      <p:sp>
        <p:nvSpPr>
          <p:cNvPr id="14" name="TextBox 13">
            <a:extLst>
              <a:ext uri="{FF2B5EF4-FFF2-40B4-BE49-F238E27FC236}">
                <a16:creationId xmlns:a16="http://schemas.microsoft.com/office/drawing/2014/main" id="{42A8F889-72AF-C0F2-4A14-E1E523E06C4B}"/>
              </a:ext>
            </a:extLst>
          </p:cNvPr>
          <p:cNvSpPr txBox="1"/>
          <p:nvPr/>
        </p:nvSpPr>
        <p:spPr>
          <a:xfrm>
            <a:off x="7391400" y="4212879"/>
            <a:ext cx="3048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7</a:t>
            </a:r>
          </a:p>
        </p:txBody>
      </p:sp>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December 2023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03/05/24</a:t>
            </a:r>
          </a:p>
        </p:txBody>
      </p:sp>
      <p:pic>
        <p:nvPicPr>
          <p:cNvPr id="5" name="Picture 4" descr="Chart&#10;&#10;Description automatically generated">
            <a:extLst>
              <a:ext uri="{FF2B5EF4-FFF2-40B4-BE49-F238E27FC236}">
                <a16:creationId xmlns:a16="http://schemas.microsoft.com/office/drawing/2014/main" id="{798FEDBD-45F7-62CC-9915-D4D7D6692B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69" y="1026002"/>
            <a:ext cx="9144000" cy="1524000"/>
          </a:xfrm>
          <a:prstGeom prst="rect">
            <a:avLst/>
          </a:prstGeom>
        </p:spPr>
      </p:pic>
      <p:sp>
        <p:nvSpPr>
          <p:cNvPr id="8" name="TextBox 7">
            <a:extLst>
              <a:ext uri="{FF2B5EF4-FFF2-40B4-BE49-F238E27FC236}">
                <a16:creationId xmlns:a16="http://schemas.microsoft.com/office/drawing/2014/main" id="{54CB6D25-FAA4-D50F-E5F2-01D0CB2A337A}"/>
              </a:ext>
            </a:extLst>
          </p:cNvPr>
          <p:cNvSpPr txBox="1"/>
          <p:nvPr/>
        </p:nvSpPr>
        <p:spPr>
          <a:xfrm>
            <a:off x="7391400" y="919569"/>
            <a:ext cx="3048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3</a:t>
            </a:r>
          </a:p>
        </p:txBody>
      </p:sp>
      <p:pic>
        <p:nvPicPr>
          <p:cNvPr id="11" name="Picture 10" descr="Chart, bar chart, box and whisker chart&#10;&#10;Description automatically generated">
            <a:extLst>
              <a:ext uri="{FF2B5EF4-FFF2-40B4-BE49-F238E27FC236}">
                <a16:creationId xmlns:a16="http://schemas.microsoft.com/office/drawing/2014/main" id="{562ED0FF-C13B-C443-710E-8371F0390DC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5" name="Picture 14" descr="Chart&#10;&#10;Description automatically generated">
            <a:extLst>
              <a:ext uri="{FF2B5EF4-FFF2-40B4-BE49-F238E27FC236}">
                <a16:creationId xmlns:a16="http://schemas.microsoft.com/office/drawing/2014/main" id="{C2236491-EAF3-69EB-DA4E-7E3E20978E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5" y="4307324"/>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03/05/24</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03/05/24</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December 2023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03/05/24</a:t>
            </a:r>
          </a:p>
        </p:txBody>
      </p:sp>
      <p:pic>
        <p:nvPicPr>
          <p:cNvPr id="4" name="Picture 3" descr="Chart, bar chart&#10;&#10;Description automatically generated">
            <a:extLst>
              <a:ext uri="{FF2B5EF4-FFF2-40B4-BE49-F238E27FC236}">
                <a16:creationId xmlns:a16="http://schemas.microsoft.com/office/drawing/2014/main" id="{E4FED24F-5FAF-8FEE-070A-452C45E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03/05/24</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18332</TotalTime>
  <Words>1169</Words>
  <Application>Microsoft Office PowerPoint</Application>
  <PresentationFormat>On-screen Show (4:3)</PresentationFormat>
  <Paragraphs>360</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December 2023 - IAG/IAL Statistics</vt:lpstr>
      <vt:lpstr>Top 10 - December 2023 - IAG/IAL % Greater Than 1% of Enrollments With number of months Greater Than 1%  </vt:lpstr>
      <vt:lpstr>Top 10 - 12 Month Average IAG/IAL % Greater Than 1% of Enrollments thru December 2023 With number of months Greater Than 1% </vt:lpstr>
      <vt:lpstr>Explanation of IAG/IAL Slides Data</vt:lpstr>
      <vt:lpstr>Explanation of IAG/IAL Slides Data (Cont)</vt:lpstr>
      <vt:lpstr>Top - 12 Month Average Rescission % Greater Than 1% of Switches thru December 2023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457</cp:revision>
  <cp:lastPrinted>2016-01-21T20:53:15Z</cp:lastPrinted>
  <dcterms:created xsi:type="dcterms:W3CDTF">2016-01-21T15:20:31Z</dcterms:created>
  <dcterms:modified xsi:type="dcterms:W3CDTF">2024-02-28T21:33:50Z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