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0"/>
  </p:notesMasterIdLst>
  <p:sldIdLst>
    <p:sldId id="256" r:id="rId5"/>
    <p:sldId id="269" r:id="rId6"/>
    <p:sldId id="270" r:id="rId7"/>
    <p:sldId id="271" r:id="rId8"/>
    <p:sldId id="260"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293C07-03A8-48DD-B96E-5AAF1A507167}" v="4" dt="2024-02-28T13:26:37.233"/>
    <p1510:client id="{EC2C46F7-821C-4EFC-9C53-B7DDE9DD8C6B}" v="1" dt="2024-02-27T16:46:48.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57143" autoAdjust="0"/>
  </p:normalViewPr>
  <p:slideViewPr>
    <p:cSldViewPr snapToGrid="0">
      <p:cViewPr varScale="1">
        <p:scale>
          <a:sx n="68" d="100"/>
          <a:sy n="68" d="100"/>
        </p:scale>
        <p:origin x="1998" y="48"/>
      </p:cViewPr>
      <p:guideLst/>
    </p:cSldViewPr>
  </p:slideViewPr>
  <p:notesTextViewPr>
    <p:cViewPr>
      <p:scale>
        <a:sx n="1" d="1"/>
        <a:sy n="1" d="1"/>
      </p:scale>
      <p:origin x="0" y="0"/>
    </p:cViewPr>
  </p:notesTextViewPr>
  <p:notesViewPr>
    <p:cSldViewPr snapToGrid="0">
      <p:cViewPr>
        <p:scale>
          <a:sx n="70" d="100"/>
          <a:sy n="70" d="100"/>
        </p:scale>
        <p:origin x="4200" y="12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akey, Eric" userId="29cc8d84-5a45-4cd1-9434-ff07b65a2be5" providerId="ADAL" clId="{3A293C07-03A8-48DD-B96E-5AAF1A507167}"/>
    <pc:docChg chg="undo redo custSel addSld delSld modSld">
      <pc:chgData name="Blakey, Eric" userId="29cc8d84-5a45-4cd1-9434-ff07b65a2be5" providerId="ADAL" clId="{3A293C07-03A8-48DD-B96E-5AAF1A507167}" dt="2024-02-28T13:32:51.450" v="592" actId="948"/>
      <pc:docMkLst>
        <pc:docMk/>
      </pc:docMkLst>
      <pc:sldChg chg="modSp mod">
        <pc:chgData name="Blakey, Eric" userId="29cc8d84-5a45-4cd1-9434-ff07b65a2be5" providerId="ADAL" clId="{3A293C07-03A8-48DD-B96E-5AAF1A507167}" dt="2024-02-28T13:00:37.590" v="168" actId="242"/>
        <pc:sldMkLst>
          <pc:docMk/>
          <pc:sldMk cId="170657244" sldId="260"/>
        </pc:sldMkLst>
        <pc:spChg chg="mod">
          <ac:chgData name="Blakey, Eric" userId="29cc8d84-5a45-4cd1-9434-ff07b65a2be5" providerId="ADAL" clId="{3A293C07-03A8-48DD-B96E-5AAF1A507167}" dt="2024-02-28T13:00:37.590" v="168" actId="242"/>
          <ac:spMkLst>
            <pc:docMk/>
            <pc:sldMk cId="170657244" sldId="260"/>
            <ac:spMk id="2" creationId="{38FB55DB-9E0B-4B82-A775-EF031F8A92EE}"/>
          </ac:spMkLst>
        </pc:spChg>
      </pc:sldChg>
      <pc:sldChg chg="modSp mod">
        <pc:chgData name="Blakey, Eric" userId="29cc8d84-5a45-4cd1-9434-ff07b65a2be5" providerId="ADAL" clId="{3A293C07-03A8-48DD-B96E-5AAF1A507167}" dt="2024-02-28T13:29:50.016" v="543" actId="2711"/>
        <pc:sldMkLst>
          <pc:docMk/>
          <pc:sldMk cId="2561152630" sldId="269"/>
        </pc:sldMkLst>
        <pc:spChg chg="mod">
          <ac:chgData name="Blakey, Eric" userId="29cc8d84-5a45-4cd1-9434-ff07b65a2be5" providerId="ADAL" clId="{3A293C07-03A8-48DD-B96E-5AAF1A507167}" dt="2024-02-28T13:29:37.329" v="542" actId="2711"/>
          <ac:spMkLst>
            <pc:docMk/>
            <pc:sldMk cId="2561152630" sldId="269"/>
            <ac:spMk id="2" creationId="{269A2537-D441-4886-9211-5B5476A0366D}"/>
          </ac:spMkLst>
        </pc:spChg>
        <pc:spChg chg="mod">
          <ac:chgData name="Blakey, Eric" userId="29cc8d84-5a45-4cd1-9434-ff07b65a2be5" providerId="ADAL" clId="{3A293C07-03A8-48DD-B96E-5AAF1A507167}" dt="2024-02-28T13:29:50.016" v="543" actId="2711"/>
          <ac:spMkLst>
            <pc:docMk/>
            <pc:sldMk cId="2561152630" sldId="269"/>
            <ac:spMk id="3" creationId="{F68F564F-A32A-47D1-911B-E1EE4EFCF616}"/>
          </ac:spMkLst>
        </pc:spChg>
      </pc:sldChg>
      <pc:sldChg chg="addSp modSp add mod">
        <pc:chgData name="Blakey, Eric" userId="29cc8d84-5a45-4cd1-9434-ff07b65a2be5" providerId="ADAL" clId="{3A293C07-03A8-48DD-B96E-5AAF1A507167}" dt="2024-02-28T13:32:41.977" v="591" actId="948"/>
        <pc:sldMkLst>
          <pc:docMk/>
          <pc:sldMk cId="1810280053" sldId="270"/>
        </pc:sldMkLst>
        <pc:spChg chg="mod">
          <ac:chgData name="Blakey, Eric" userId="29cc8d84-5a45-4cd1-9434-ff07b65a2be5" providerId="ADAL" clId="{3A293C07-03A8-48DD-B96E-5AAF1A507167}" dt="2024-02-28T13:30:37.066" v="547" actId="242"/>
          <ac:spMkLst>
            <pc:docMk/>
            <pc:sldMk cId="1810280053" sldId="270"/>
            <ac:spMk id="2" creationId="{CD1B1EC5-921F-BB19-E1DC-87F3211ED92F}"/>
          </ac:spMkLst>
        </pc:spChg>
        <pc:spChg chg="mod">
          <ac:chgData name="Blakey, Eric" userId="29cc8d84-5a45-4cd1-9434-ff07b65a2be5" providerId="ADAL" clId="{3A293C07-03A8-48DD-B96E-5AAF1A507167}" dt="2024-02-28T13:32:41.977" v="591" actId="948"/>
          <ac:spMkLst>
            <pc:docMk/>
            <pc:sldMk cId="1810280053" sldId="270"/>
            <ac:spMk id="3" creationId="{B5A109FC-BD24-6B7A-2B82-D9C38AFBBD90}"/>
          </ac:spMkLst>
        </pc:spChg>
        <pc:spChg chg="add mod">
          <ac:chgData name="Blakey, Eric" userId="29cc8d84-5a45-4cd1-9434-ff07b65a2be5" providerId="ADAL" clId="{3A293C07-03A8-48DD-B96E-5AAF1A507167}" dt="2024-02-28T13:32:13.502" v="590" actId="6549"/>
          <ac:spMkLst>
            <pc:docMk/>
            <pc:sldMk cId="1810280053" sldId="270"/>
            <ac:spMk id="4" creationId="{5737348E-AB48-398C-0066-A70C1127E45A}"/>
          </ac:spMkLst>
        </pc:spChg>
      </pc:sldChg>
      <pc:sldChg chg="modSp new del mod">
        <pc:chgData name="Blakey, Eric" userId="29cc8d84-5a45-4cd1-9434-ff07b65a2be5" providerId="ADAL" clId="{3A293C07-03A8-48DD-B96E-5AAF1A507167}" dt="2024-02-28T13:07:33.530" v="174" actId="680"/>
        <pc:sldMkLst>
          <pc:docMk/>
          <pc:sldMk cId="3216305156" sldId="270"/>
        </pc:sldMkLst>
        <pc:spChg chg="mod">
          <ac:chgData name="Blakey, Eric" userId="29cc8d84-5a45-4cd1-9434-ff07b65a2be5" providerId="ADAL" clId="{3A293C07-03A8-48DD-B96E-5AAF1A507167}" dt="2024-02-28T13:07:31.197" v="173"/>
          <ac:spMkLst>
            <pc:docMk/>
            <pc:sldMk cId="3216305156" sldId="270"/>
            <ac:spMk id="2" creationId="{EF408729-4D2D-5263-63E2-9C54C51971C9}"/>
          </ac:spMkLst>
        </pc:spChg>
      </pc:sldChg>
      <pc:sldChg chg="addSp modSp add mod">
        <pc:chgData name="Blakey, Eric" userId="29cc8d84-5a45-4cd1-9434-ff07b65a2be5" providerId="ADAL" clId="{3A293C07-03A8-48DD-B96E-5AAF1A507167}" dt="2024-02-28T13:32:51.450" v="592" actId="948"/>
        <pc:sldMkLst>
          <pc:docMk/>
          <pc:sldMk cId="3330461494" sldId="271"/>
        </pc:sldMkLst>
        <pc:spChg chg="mod">
          <ac:chgData name="Blakey, Eric" userId="29cc8d84-5a45-4cd1-9434-ff07b65a2be5" providerId="ADAL" clId="{3A293C07-03A8-48DD-B96E-5AAF1A507167}" dt="2024-02-28T13:21:08.295" v="435" actId="242"/>
          <ac:spMkLst>
            <pc:docMk/>
            <pc:sldMk cId="3330461494" sldId="271"/>
            <ac:spMk id="2" creationId="{E1E9F237-8852-D4AD-034C-6601F971CB66}"/>
          </ac:spMkLst>
        </pc:spChg>
        <pc:spChg chg="mod">
          <ac:chgData name="Blakey, Eric" userId="29cc8d84-5a45-4cd1-9434-ff07b65a2be5" providerId="ADAL" clId="{3A293C07-03A8-48DD-B96E-5AAF1A507167}" dt="2024-02-28T13:32:51.450" v="592" actId="948"/>
          <ac:spMkLst>
            <pc:docMk/>
            <pc:sldMk cId="3330461494" sldId="271"/>
            <ac:spMk id="3" creationId="{6FD1EE20-67A0-28F4-2C8C-39BDECE41EC5}"/>
          </ac:spMkLst>
        </pc:spChg>
        <pc:spChg chg="add mod">
          <ac:chgData name="Blakey, Eric" userId="29cc8d84-5a45-4cd1-9434-ff07b65a2be5" providerId="ADAL" clId="{3A293C07-03A8-48DD-B96E-5AAF1A507167}" dt="2024-02-28T13:32:00.502" v="580" actId="20577"/>
          <ac:spMkLst>
            <pc:docMk/>
            <pc:sldMk cId="3330461494" sldId="271"/>
            <ac:spMk id="4" creationId="{D8F71487-5D42-65B3-25B2-B0264EE9F97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1"/>
            <a:ext cx="3043343" cy="467072"/>
          </a:xfrm>
          <a:prstGeom prst="rect">
            <a:avLst/>
          </a:prstGeom>
        </p:spPr>
        <p:txBody>
          <a:bodyPr vert="horz" lIns="93324" tIns="46662" rIns="93324" bIns="46662" rtlCol="0"/>
          <a:lstStyle>
            <a:lvl1pPr algn="r">
              <a:defRPr sz="1200"/>
            </a:lvl1pPr>
          </a:lstStyle>
          <a:p>
            <a:fld id="{358642C1-E434-4516-AF1B-D01F509F0640}" type="datetimeFigureOut">
              <a:rPr lang="en-US" smtClean="0"/>
              <a:t>2/28/2024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3"/>
            <a:ext cx="5618480" cy="3665459"/>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7071"/>
          </a:xfrm>
          <a:prstGeom prst="rect">
            <a:avLst/>
          </a:prstGeom>
        </p:spPr>
        <p:txBody>
          <a:bodyPr vert="horz" lIns="93324" tIns="46662" rIns="93324" bIns="46662" rtlCol="0" anchor="b"/>
          <a:lstStyle>
            <a:lvl1pPr algn="r">
              <a:defRPr sz="1200"/>
            </a:lvl1pPr>
          </a:lstStyle>
          <a:p>
            <a:fld id="{B98AC153-6618-4A23-95D4-54729088AAF2}" type="slidenum">
              <a:rPr lang="en-US" smtClean="0"/>
              <a:t>‹#›</a:t>
            </a:fld>
            <a:endParaRPr lang="en-US"/>
          </a:p>
        </p:txBody>
      </p:sp>
    </p:spTree>
    <p:extLst>
      <p:ext uri="{BB962C8B-B14F-4D97-AF65-F5344CB8AC3E}">
        <p14:creationId xmlns:p14="http://schemas.microsoft.com/office/powerpoint/2010/main" val="3472222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8AC153-6618-4A23-95D4-54729088AAF2}" type="slidenum">
              <a:rPr lang="en-US" smtClean="0"/>
              <a:t>1</a:t>
            </a:fld>
            <a:endParaRPr lang="en-US"/>
          </a:p>
        </p:txBody>
      </p:sp>
    </p:spTree>
    <p:extLst>
      <p:ext uri="{BB962C8B-B14F-4D97-AF65-F5344CB8AC3E}">
        <p14:creationId xmlns:p14="http://schemas.microsoft.com/office/powerpoint/2010/main" val="707823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B98AC153-6618-4A23-95D4-54729088AAF2}" type="slidenum">
              <a:rPr lang="en-US" smtClean="0"/>
              <a:t>2</a:t>
            </a:fld>
            <a:endParaRPr lang="en-US"/>
          </a:p>
        </p:txBody>
      </p:sp>
    </p:spTree>
    <p:extLst>
      <p:ext uri="{BB962C8B-B14F-4D97-AF65-F5344CB8AC3E}">
        <p14:creationId xmlns:p14="http://schemas.microsoft.com/office/powerpoint/2010/main" val="25196945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29DD83-68D4-90DF-0F4E-7AEFC3389B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5B82D12-04D2-CB47-6D9B-BA5B1404FE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AB08D4C-122F-999C-DC6F-B09775B5B89C}"/>
              </a:ext>
            </a:extLst>
          </p:cNvPr>
          <p:cNvSpPr>
            <a:spLocks noGrp="1"/>
          </p:cNvSpPr>
          <p:nvPr>
            <p:ph type="body" idx="1"/>
          </p:nvPr>
        </p:nvSpPr>
        <p:spPr/>
        <p:txBody>
          <a:bodyPr/>
          <a:lstStyle/>
          <a:p>
            <a:pPr marL="0" marR="0">
              <a:spcBef>
                <a:spcPts val="0"/>
              </a:spcBef>
              <a:spcAft>
                <a:spcPts val="0"/>
              </a:spcAf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B1A2EAC-7F87-B0CD-097E-D63D5CFA3DAC}"/>
              </a:ext>
            </a:extLst>
          </p:cNvPr>
          <p:cNvSpPr>
            <a:spLocks noGrp="1"/>
          </p:cNvSpPr>
          <p:nvPr>
            <p:ph type="sldNum" sz="quarter" idx="5"/>
          </p:nvPr>
        </p:nvSpPr>
        <p:spPr/>
        <p:txBody>
          <a:bodyPr/>
          <a:lstStyle/>
          <a:p>
            <a:fld id="{B98AC153-6618-4A23-95D4-54729088AAF2}" type="slidenum">
              <a:rPr lang="en-US" smtClean="0"/>
              <a:t>3</a:t>
            </a:fld>
            <a:endParaRPr lang="en-US"/>
          </a:p>
        </p:txBody>
      </p:sp>
    </p:spTree>
    <p:extLst>
      <p:ext uri="{BB962C8B-B14F-4D97-AF65-F5344CB8AC3E}">
        <p14:creationId xmlns:p14="http://schemas.microsoft.com/office/powerpoint/2010/main" val="1962525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9F9F82-065B-E42B-E1D9-D922B304D4C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C940934-DE80-D4DC-0200-EFB911F9C3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9D4DD5-E84C-DA49-0AFE-18355C072E50}"/>
              </a:ext>
            </a:extLst>
          </p:cNvPr>
          <p:cNvSpPr>
            <a:spLocks noGrp="1"/>
          </p:cNvSpPr>
          <p:nvPr>
            <p:ph type="body" idx="1"/>
          </p:nvPr>
        </p:nvSpPr>
        <p:spPr/>
        <p:txBody>
          <a:bodyPr/>
          <a:lstStyle/>
          <a:p>
            <a:pPr marL="0" marR="0">
              <a:spcBef>
                <a:spcPts val="0"/>
              </a:spcBef>
              <a:spcAft>
                <a:spcPts val="0"/>
              </a:spcAft>
            </a:pPr>
            <a:endParaRPr lang="en-US" sz="11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8E00309C-A8A9-3814-23FA-E8CDA0DFA06E}"/>
              </a:ext>
            </a:extLst>
          </p:cNvPr>
          <p:cNvSpPr>
            <a:spLocks noGrp="1"/>
          </p:cNvSpPr>
          <p:nvPr>
            <p:ph type="sldNum" sz="quarter" idx="5"/>
          </p:nvPr>
        </p:nvSpPr>
        <p:spPr/>
        <p:txBody>
          <a:bodyPr/>
          <a:lstStyle/>
          <a:p>
            <a:fld id="{B98AC153-6618-4A23-95D4-54729088AAF2}" type="slidenum">
              <a:rPr lang="en-US" smtClean="0"/>
              <a:t>4</a:t>
            </a:fld>
            <a:endParaRPr lang="en-US"/>
          </a:p>
        </p:txBody>
      </p:sp>
    </p:spTree>
    <p:extLst>
      <p:ext uri="{BB962C8B-B14F-4D97-AF65-F5344CB8AC3E}">
        <p14:creationId xmlns:p14="http://schemas.microsoft.com/office/powerpoint/2010/main" val="1869332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98AC153-6618-4A23-95D4-54729088AAF2}" type="slidenum">
              <a:rPr lang="en-US" smtClean="0"/>
              <a:t>5</a:t>
            </a:fld>
            <a:endParaRPr lang="en-US"/>
          </a:p>
        </p:txBody>
      </p:sp>
    </p:spTree>
    <p:extLst>
      <p:ext uri="{BB962C8B-B14F-4D97-AF65-F5344CB8AC3E}">
        <p14:creationId xmlns:p14="http://schemas.microsoft.com/office/powerpoint/2010/main" val="2749441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5255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080796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335388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689093-469E-468C-ABA2-5CF0A6764A51}"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176757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689093-469E-468C-ABA2-5CF0A6764A51}" type="datetimeFigureOut">
              <a:rPr lang="en-US" smtClean="0"/>
              <a:t>2/28/2024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DD09DB-E614-4478-BE4D-547C2F5E64C9}"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12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689093-469E-468C-ABA2-5CF0A6764A51}"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55275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689093-469E-468C-ABA2-5CF0A6764A51}" type="datetimeFigureOut">
              <a:rPr lang="en-US" smtClean="0"/>
              <a:t>2/28/2024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4173800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689093-469E-468C-ABA2-5CF0A6764A51}" type="datetimeFigureOut">
              <a:rPr lang="en-US" smtClean="0"/>
              <a:t>2/28/2024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360757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5689093-469E-468C-ABA2-5CF0A6764A51}" type="datetimeFigureOut">
              <a:rPr lang="en-US" smtClean="0"/>
              <a:t>2/28/2024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185659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5689093-469E-468C-ABA2-5CF0A6764A51}" type="datetimeFigureOut">
              <a:rPr lang="en-US" smtClean="0"/>
              <a:t>2/28/2024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2DD09DB-E614-4478-BE4D-547C2F5E64C9}" type="slidenum">
              <a:rPr lang="en-US" smtClean="0"/>
              <a:t>‹#›</a:t>
            </a:fld>
            <a:endParaRPr lang="en-US"/>
          </a:p>
        </p:txBody>
      </p:sp>
    </p:spTree>
    <p:extLst>
      <p:ext uri="{BB962C8B-B14F-4D97-AF65-F5344CB8AC3E}">
        <p14:creationId xmlns:p14="http://schemas.microsoft.com/office/powerpoint/2010/main" val="67268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89093-469E-468C-ABA2-5CF0A6764A51}" type="datetimeFigureOut">
              <a:rPr lang="en-US" smtClean="0"/>
              <a:t>2/28/2024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DD09DB-E614-4478-BE4D-547C2F5E64C9}" type="slidenum">
              <a:rPr lang="en-US" smtClean="0"/>
              <a:t>‹#›</a:t>
            </a:fld>
            <a:endParaRPr lang="en-US"/>
          </a:p>
        </p:txBody>
      </p:sp>
    </p:spTree>
    <p:extLst>
      <p:ext uri="{BB962C8B-B14F-4D97-AF65-F5344CB8AC3E}">
        <p14:creationId xmlns:p14="http://schemas.microsoft.com/office/powerpoint/2010/main" val="259636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5689093-469E-468C-ABA2-5CF0A6764A51}" type="datetimeFigureOut">
              <a:rPr lang="en-US" smtClean="0"/>
              <a:t>2/28/2024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2DD09DB-E614-4478-BE4D-547C2F5E64C9}"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0701344"/>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rcot.com/calendar/02142024-TAC-Meeti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4/02/19/6.1%20PUCT%20Remand%20of%20NPRR1186_Improvements%20Prior%20to%20the%20RTC%20B%20Project%20for%20Better%20ESR%20State%20of%20Charge%20Awareness_Accounting%20and%20Monitoring.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4/02/19/6.1%20PUCT%20Remand%20of%20NPRR1186_Improvements%20Prior%20to%20the%20RTC%20B%20Project%20for%20Better%20ESR%20State%20of%20Charge%20Awareness_Accounting%20and%20Monitoring.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E242A-A689-4DF5-95ED-B6BA05F2E2FF}"/>
              </a:ext>
            </a:extLst>
          </p:cNvPr>
          <p:cNvSpPr>
            <a:spLocks noGrp="1"/>
          </p:cNvSpPr>
          <p:nvPr>
            <p:ph type="ctrTitle"/>
          </p:nvPr>
        </p:nvSpPr>
        <p:spPr>
          <a:xfrm>
            <a:off x="838199" y="1093788"/>
            <a:ext cx="10506455" cy="2967208"/>
          </a:xfrm>
        </p:spPr>
        <p:txBody>
          <a:bodyPr>
            <a:normAutofit/>
          </a:bodyPr>
          <a:lstStyle/>
          <a:p>
            <a:pPr algn="l"/>
            <a:r>
              <a:rPr lang="en-US" sz="8000" dirty="0"/>
              <a:t>TAC Update</a:t>
            </a:r>
          </a:p>
        </p:txBody>
      </p:sp>
      <p:sp>
        <p:nvSpPr>
          <p:cNvPr id="3" name="Subtitle 2">
            <a:extLst>
              <a:ext uri="{FF2B5EF4-FFF2-40B4-BE49-F238E27FC236}">
                <a16:creationId xmlns:a16="http://schemas.microsoft.com/office/drawing/2014/main" id="{DAF09D7D-76C4-4ABA-9706-116A5D45E4BC}"/>
              </a:ext>
            </a:extLst>
          </p:cNvPr>
          <p:cNvSpPr>
            <a:spLocks noGrp="1"/>
          </p:cNvSpPr>
          <p:nvPr>
            <p:ph type="subTitle" idx="1"/>
          </p:nvPr>
        </p:nvSpPr>
        <p:spPr>
          <a:xfrm>
            <a:off x="5336498" y="4619624"/>
            <a:ext cx="6011206" cy="1144588"/>
          </a:xfrm>
        </p:spPr>
        <p:txBody>
          <a:bodyPr>
            <a:normAutofit/>
          </a:bodyPr>
          <a:lstStyle/>
          <a:p>
            <a:pPr algn="r"/>
            <a:r>
              <a:rPr lang="en-US" dirty="0"/>
              <a:t>WMS Meeting – March 6, 2024</a:t>
            </a:r>
          </a:p>
        </p:txBody>
      </p:sp>
    </p:spTree>
    <p:extLst>
      <p:ext uri="{BB962C8B-B14F-4D97-AF65-F5344CB8AC3E}">
        <p14:creationId xmlns:p14="http://schemas.microsoft.com/office/powerpoint/2010/main" val="187277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A2537-D441-4886-9211-5B5476A0366D}"/>
              </a:ext>
            </a:extLst>
          </p:cNvPr>
          <p:cNvSpPr>
            <a:spLocks noGrp="1"/>
          </p:cNvSpPr>
          <p:nvPr>
            <p:ph type="title"/>
          </p:nvPr>
        </p:nvSpPr>
        <p:spPr>
          <a:xfrm>
            <a:off x="838200" y="253398"/>
            <a:ext cx="10697308" cy="1524602"/>
          </a:xfrm>
        </p:spPr>
        <p:txBody>
          <a:bodyPr anchor="t">
            <a:noAutofit/>
          </a:bodyPr>
          <a:lstStyle/>
          <a:p>
            <a:pPr>
              <a:lnSpc>
                <a:spcPct val="100000"/>
              </a:lnSpc>
              <a:spcAft>
                <a:spcPts val="1200"/>
              </a:spcAft>
            </a:pPr>
            <a:r>
              <a:rPr lang="en-US" sz="5400" dirty="0">
                <a:latin typeface="Times New Roman" panose="02020603050405020304" pitchFamily="18" charset="0"/>
                <a:cs typeface="Times New Roman" panose="02020603050405020304" pitchFamily="18" charset="0"/>
              </a:rPr>
              <a:t>TAC Meeting – </a:t>
            </a:r>
            <a:r>
              <a:rPr lang="en-US" sz="5400" dirty="0">
                <a:latin typeface="Times New Roman" panose="02020603050405020304" pitchFamily="18" charset="0"/>
                <a:cs typeface="Times New Roman" panose="02020603050405020304" pitchFamily="18" charset="0"/>
                <a:hlinkClick r:id="rId3"/>
              </a:rPr>
              <a:t>February 14, 2024</a:t>
            </a:r>
            <a:br>
              <a:rPr lang="en-US" sz="5400" dirty="0">
                <a:latin typeface="Times New Roman" panose="02020603050405020304" pitchFamily="18" charset="0"/>
                <a:cs typeface="Times New Roman" panose="02020603050405020304" pitchFamily="18" charset="0"/>
              </a:rPr>
            </a:br>
            <a:r>
              <a:rPr lang="en-US" sz="2800" b="1" dirty="0">
                <a:latin typeface="Times New Roman" panose="02020603050405020304" pitchFamily="18" charset="0"/>
                <a:cs typeface="Times New Roman" panose="02020603050405020304" pitchFamily="18" charset="0"/>
              </a:rPr>
              <a:t>Highlights</a:t>
            </a:r>
          </a:p>
        </p:txBody>
      </p:sp>
      <p:sp>
        <p:nvSpPr>
          <p:cNvPr id="3" name="Content Placeholder 2">
            <a:extLst>
              <a:ext uri="{FF2B5EF4-FFF2-40B4-BE49-F238E27FC236}">
                <a16:creationId xmlns:a16="http://schemas.microsoft.com/office/drawing/2014/main" id="{F68F564F-A32A-47D1-911B-E1EE4EFCF616}"/>
              </a:ext>
            </a:extLst>
          </p:cNvPr>
          <p:cNvSpPr>
            <a:spLocks noGrp="1"/>
          </p:cNvSpPr>
          <p:nvPr>
            <p:ph idx="1"/>
          </p:nvPr>
        </p:nvSpPr>
        <p:spPr>
          <a:xfrm>
            <a:off x="838200" y="1778000"/>
            <a:ext cx="10515600" cy="4394200"/>
          </a:xfrm>
        </p:spPr>
        <p:txBody>
          <a:bodyPr>
            <a:noAutofit/>
          </a:bodyPr>
          <a:lstStyle/>
          <a:p>
            <a:pPr>
              <a:lnSpc>
                <a:spcPct val="100000"/>
              </a:lnSpc>
              <a:spcBef>
                <a:spcPts val="0"/>
              </a:spcBef>
              <a:spcAft>
                <a:spcPts val="0"/>
              </a:spcAft>
              <a:buFont typeface="Arial" panose="020B0604020202020204" pitchFamily="34" charset="0"/>
              <a:buChar char="•"/>
            </a:pPr>
            <a:r>
              <a:rPr lang="en-US" sz="2800" dirty="0"/>
              <a:t> </a:t>
            </a:r>
            <a:r>
              <a:rPr lang="en-US" sz="2800" dirty="0">
                <a:latin typeface="Times New Roman" panose="02020603050405020304" pitchFamily="18" charset="0"/>
                <a:cs typeface="Times New Roman" panose="02020603050405020304" pitchFamily="18" charset="0"/>
              </a:rPr>
              <a:t>Approved TAC Goals and Strategic Initiatives</a:t>
            </a:r>
          </a:p>
          <a:p>
            <a:pPr>
              <a:lnSpc>
                <a:spcPct val="100000"/>
              </a:lnSpc>
              <a:spcBef>
                <a:spcPts val="0"/>
              </a:spcBef>
              <a:spcAft>
                <a:spcPts val="0"/>
              </a:spcAf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TAC Review of 2024 Ancillary Service Methodology in April</a:t>
            </a:r>
          </a:p>
          <a:p>
            <a:pPr lvl="1">
              <a:lnSpc>
                <a:spcPct val="100000"/>
              </a:lnSpc>
              <a:spcBef>
                <a:spcPts val="0"/>
              </a:spcBef>
              <a:spcAft>
                <a:spcPts val="0"/>
              </a:spcAft>
              <a:buFont typeface="Arial" panose="020B0604020202020204" pitchFamily="34" charset="0"/>
              <a:buChar char="•"/>
            </a:pPr>
            <a:r>
              <a:rPr lang="en-US" sz="2600" dirty="0">
                <a:latin typeface="Times New Roman" panose="02020603050405020304" pitchFamily="18" charset="0"/>
                <a:cs typeface="Times New Roman" panose="02020603050405020304" pitchFamily="18" charset="0"/>
              </a:rPr>
              <a:t>Review of the 2025 Ancillary Services Methodology in June.</a:t>
            </a:r>
          </a:p>
          <a:p>
            <a:pPr>
              <a:lnSpc>
                <a:spcPct val="100000"/>
              </a:lnSpc>
              <a:spcBef>
                <a:spcPts val="0"/>
              </a:spcBef>
              <a:spcAft>
                <a:spcPts val="0"/>
              </a:spcAf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NOGRR245 - Tabled Ride-Through Requirements for Inverter-Based Resources</a:t>
            </a:r>
          </a:p>
          <a:p>
            <a:pPr marL="0" indent="0">
              <a:lnSpc>
                <a:spcPct val="100000"/>
              </a:lnSpc>
              <a:spcBef>
                <a:spcPts val="0"/>
              </a:spcBef>
              <a:spcAft>
                <a:spcPts val="0"/>
              </a:spcAft>
              <a:buNone/>
            </a:pPr>
            <a:endParaRPr lang="en-US" sz="28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NPRR1199 - Endorsed Revisions Related to Lone Star Infrastructure Protection Act </a:t>
            </a:r>
          </a:p>
        </p:txBody>
      </p:sp>
    </p:spTree>
    <p:extLst>
      <p:ext uri="{BB962C8B-B14F-4D97-AF65-F5344CB8AC3E}">
        <p14:creationId xmlns:p14="http://schemas.microsoft.com/office/powerpoint/2010/main" val="2561152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452D0-0449-0D83-04BE-42A3F40731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1B1EC5-921F-BB19-E1DC-87F3211ED92F}"/>
              </a:ext>
            </a:extLst>
          </p:cNvPr>
          <p:cNvSpPr>
            <a:spLocks noGrp="1"/>
          </p:cNvSpPr>
          <p:nvPr>
            <p:ph type="title"/>
          </p:nvPr>
        </p:nvSpPr>
        <p:spPr>
          <a:xfrm>
            <a:off x="838200" y="253398"/>
            <a:ext cx="10697308" cy="1524602"/>
          </a:xfrm>
        </p:spPr>
        <p:txBody>
          <a:bodyPr anchor="ctr">
            <a:noAutofit/>
          </a:bodyPr>
          <a:lstStyle/>
          <a:p>
            <a:pPr>
              <a:lnSpc>
                <a:spcPct val="100000"/>
              </a:lnSpc>
              <a:spcAft>
                <a:spcPts val="1200"/>
              </a:spcAft>
            </a:pPr>
            <a:r>
              <a:rPr lang="en-US" sz="5400" dirty="0">
                <a:effectLst/>
                <a:latin typeface="Times New Roman" panose="02020603050405020304" pitchFamily="18" charset="0"/>
                <a:ea typeface="Times New Roman" panose="02020603050405020304" pitchFamily="18" charset="0"/>
              </a:rPr>
              <a:t>Status of NPRR1186/NPRR1209</a:t>
            </a:r>
            <a:endParaRPr lang="en-US" sz="2800" b="1" dirty="0">
              <a:latin typeface="+mn-lt"/>
            </a:endParaRPr>
          </a:p>
        </p:txBody>
      </p:sp>
      <p:sp>
        <p:nvSpPr>
          <p:cNvPr id="3" name="Content Placeholder 2">
            <a:extLst>
              <a:ext uri="{FF2B5EF4-FFF2-40B4-BE49-F238E27FC236}">
                <a16:creationId xmlns:a16="http://schemas.microsoft.com/office/drawing/2014/main" id="{B5A109FC-BD24-6B7A-2B82-D9C38AFBBD90}"/>
              </a:ext>
            </a:extLst>
          </p:cNvPr>
          <p:cNvSpPr>
            <a:spLocks noGrp="1"/>
          </p:cNvSpPr>
          <p:nvPr>
            <p:ph idx="1"/>
          </p:nvPr>
        </p:nvSpPr>
        <p:spPr>
          <a:xfrm>
            <a:off x="838200" y="1778000"/>
            <a:ext cx="10515600" cy="4394200"/>
          </a:xfrm>
        </p:spPr>
        <p:txBody>
          <a:bodyPr>
            <a:noAutofit/>
          </a:bodyPr>
          <a:lstStyle/>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On Jan 18, 2024, the PUCT remanded NPRR1186 to the ERCOT Board with “suggested modifications” to remove proposed language establishing State of Charge compliance requirements for Energy Storage Resources providing Ancillary Services (AS).</a:t>
            </a:r>
          </a:p>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Consistent with the PUCT’s order, ERCOT submitted comments on February 12, 2024. </a:t>
            </a:r>
          </a:p>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On February 26 and 27, the ERCOT Board agreed to the following:</a:t>
            </a:r>
          </a:p>
          <a:p>
            <a:pPr lvl="1">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Approved NPRR1186 as amended by the ERCOT comments; and </a:t>
            </a:r>
          </a:p>
          <a:p>
            <a:pPr lvl="1">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Directed ERCOT Staff to withdraw NPRR1209.</a:t>
            </a:r>
          </a:p>
        </p:txBody>
      </p:sp>
      <p:sp>
        <p:nvSpPr>
          <p:cNvPr id="4" name="TextBox 3">
            <a:extLst>
              <a:ext uri="{FF2B5EF4-FFF2-40B4-BE49-F238E27FC236}">
                <a16:creationId xmlns:a16="http://schemas.microsoft.com/office/drawing/2014/main" id="{5737348E-AB48-398C-0066-A70C1127E45A}"/>
              </a:ext>
            </a:extLst>
          </p:cNvPr>
          <p:cNvSpPr txBox="1"/>
          <p:nvPr/>
        </p:nvSpPr>
        <p:spPr>
          <a:xfrm>
            <a:off x="5176911" y="6488668"/>
            <a:ext cx="6876883" cy="369332"/>
          </a:xfrm>
          <a:prstGeom prst="rect">
            <a:avLst/>
          </a:prstGeom>
          <a:noFill/>
        </p:spPr>
        <p:txBody>
          <a:bodyPr wrap="none" rtlCol="0">
            <a:spAutoFit/>
          </a:bodyPr>
          <a:lstStyle/>
          <a:p>
            <a:r>
              <a:rPr lang="en-US" dirty="0">
                <a:solidFill>
                  <a:schemeClr val="bg1"/>
                </a:solidFill>
                <a:latin typeface="Times New Roman" panose="02020603050405020304" pitchFamily="18" charset="0"/>
                <a:cs typeface="Times New Roman" panose="02020603050405020304" pitchFamily="18" charset="0"/>
              </a:rPr>
              <a:t>Source: ERCOT Staff </a:t>
            </a:r>
            <a:r>
              <a:rPr lang="en-US" dirty="0">
                <a:solidFill>
                  <a:schemeClr val="bg1"/>
                </a:solidFill>
                <a:latin typeface="Times New Roman" panose="02020603050405020304" pitchFamily="18" charset="0"/>
                <a:cs typeface="Times New Roman" panose="02020603050405020304" pitchFamily="18" charset="0"/>
                <a:hlinkClick r:id="rId3"/>
              </a:rPr>
              <a:t>Presentation </a:t>
            </a:r>
            <a:r>
              <a:rPr lang="en-US" dirty="0">
                <a:solidFill>
                  <a:schemeClr val="bg1"/>
                </a:solidFill>
                <a:latin typeface="Times New Roman" panose="02020603050405020304" pitchFamily="18" charset="0"/>
                <a:cs typeface="Times New Roman" panose="02020603050405020304" pitchFamily="18" charset="0"/>
              </a:rPr>
              <a:t>to R&amp;M Committee, 2/26/24, Page 2</a:t>
            </a:r>
          </a:p>
        </p:txBody>
      </p:sp>
    </p:spTree>
    <p:extLst>
      <p:ext uri="{BB962C8B-B14F-4D97-AF65-F5344CB8AC3E}">
        <p14:creationId xmlns:p14="http://schemas.microsoft.com/office/powerpoint/2010/main" val="1810280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253F1B-397F-37AD-9C0B-1641AA7B20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E9F237-8852-D4AD-034C-6601F971CB66}"/>
              </a:ext>
            </a:extLst>
          </p:cNvPr>
          <p:cNvSpPr>
            <a:spLocks noGrp="1"/>
          </p:cNvSpPr>
          <p:nvPr>
            <p:ph type="title"/>
          </p:nvPr>
        </p:nvSpPr>
        <p:spPr>
          <a:xfrm>
            <a:off x="838200" y="253398"/>
            <a:ext cx="10697308" cy="1524602"/>
          </a:xfrm>
        </p:spPr>
        <p:txBody>
          <a:bodyPr anchor="ctr">
            <a:noAutofit/>
          </a:bodyPr>
          <a:lstStyle/>
          <a:p>
            <a:pPr>
              <a:lnSpc>
                <a:spcPct val="100000"/>
              </a:lnSpc>
              <a:spcAft>
                <a:spcPts val="1200"/>
              </a:spcAft>
            </a:pPr>
            <a:r>
              <a:rPr lang="en-US" sz="5400" dirty="0">
                <a:effectLst/>
                <a:latin typeface="Times New Roman" panose="02020603050405020304" pitchFamily="18" charset="0"/>
                <a:ea typeface="Times New Roman" panose="02020603050405020304" pitchFamily="18" charset="0"/>
              </a:rPr>
              <a:t>ESR SOC Reporting</a:t>
            </a:r>
            <a:endParaRPr lang="en-US" sz="2800" b="1" dirty="0">
              <a:latin typeface="+mn-lt"/>
            </a:endParaRPr>
          </a:p>
        </p:txBody>
      </p:sp>
      <p:sp>
        <p:nvSpPr>
          <p:cNvPr id="3" name="Content Placeholder 2">
            <a:extLst>
              <a:ext uri="{FF2B5EF4-FFF2-40B4-BE49-F238E27FC236}">
                <a16:creationId xmlns:a16="http://schemas.microsoft.com/office/drawing/2014/main" id="{6FD1EE20-67A0-28F4-2C8C-39BDECE41EC5}"/>
              </a:ext>
            </a:extLst>
          </p:cNvPr>
          <p:cNvSpPr>
            <a:spLocks noGrp="1"/>
          </p:cNvSpPr>
          <p:nvPr>
            <p:ph idx="1"/>
          </p:nvPr>
        </p:nvSpPr>
        <p:spPr>
          <a:xfrm>
            <a:off x="838200" y="1778000"/>
            <a:ext cx="10515600" cy="4394200"/>
          </a:xfrm>
        </p:spPr>
        <p:txBody>
          <a:bodyPr>
            <a:noAutofit/>
          </a:bodyPr>
          <a:lstStyle/>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Commissioners expressed interest in having ERCOT regularly report the sufficiency of SOC for ESRs that have been designated to carry an AS responsibility.</a:t>
            </a:r>
          </a:p>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ERCOT is developing a methodology to track ESR SOC insufficiency with the aim of providing reports to the PUCT and the R&amp;M Committee beginning in Q2 2024. The methodology is likely to be based in part on the SOC compliance and failure-to-provide concepts proposed in NPRR1186 and NPRR1209. </a:t>
            </a:r>
          </a:p>
          <a:p>
            <a:pPr>
              <a:lnSpc>
                <a:spcPct val="100000"/>
              </a:lnSpc>
              <a:spcBef>
                <a:spcPts val="0"/>
              </a:spcBef>
              <a:spcAft>
                <a:spcPts val="600"/>
              </a:spcAf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 ERCOT also plans to work with stakeholders to evaluate whether any additional tracking and reporting may be useful.</a:t>
            </a:r>
          </a:p>
        </p:txBody>
      </p:sp>
      <p:sp>
        <p:nvSpPr>
          <p:cNvPr id="4" name="TextBox 3">
            <a:extLst>
              <a:ext uri="{FF2B5EF4-FFF2-40B4-BE49-F238E27FC236}">
                <a16:creationId xmlns:a16="http://schemas.microsoft.com/office/drawing/2014/main" id="{D8F71487-5D42-65B3-25B2-B0264EE9F97E}"/>
              </a:ext>
            </a:extLst>
          </p:cNvPr>
          <p:cNvSpPr txBox="1"/>
          <p:nvPr/>
        </p:nvSpPr>
        <p:spPr>
          <a:xfrm>
            <a:off x="5176911" y="6488668"/>
            <a:ext cx="6819174" cy="369332"/>
          </a:xfrm>
          <a:prstGeom prst="rect">
            <a:avLst/>
          </a:prstGeom>
          <a:noFill/>
        </p:spPr>
        <p:txBody>
          <a:bodyPr wrap="none" rtlCol="0">
            <a:spAutoFit/>
          </a:bodyPr>
          <a:lstStyle/>
          <a:p>
            <a:r>
              <a:rPr lang="en-US" dirty="0">
                <a:solidFill>
                  <a:schemeClr val="bg1"/>
                </a:solidFill>
                <a:latin typeface="Times New Roman" panose="02020603050405020304" pitchFamily="18" charset="0"/>
                <a:cs typeface="Times New Roman" panose="02020603050405020304" pitchFamily="18" charset="0"/>
              </a:rPr>
              <a:t>Source: ERCOT Staff </a:t>
            </a:r>
            <a:r>
              <a:rPr lang="en-US" dirty="0">
                <a:solidFill>
                  <a:schemeClr val="bg1"/>
                </a:solidFill>
                <a:latin typeface="Times New Roman" panose="02020603050405020304" pitchFamily="18" charset="0"/>
                <a:cs typeface="Times New Roman" panose="02020603050405020304" pitchFamily="18" charset="0"/>
                <a:hlinkClick r:id="rId3"/>
              </a:rPr>
              <a:t>Presentation </a:t>
            </a:r>
            <a:r>
              <a:rPr lang="en-US" dirty="0">
                <a:solidFill>
                  <a:schemeClr val="bg1"/>
                </a:solidFill>
                <a:latin typeface="Times New Roman" panose="02020603050405020304" pitchFamily="18" charset="0"/>
                <a:cs typeface="Times New Roman" panose="02020603050405020304" pitchFamily="18" charset="0"/>
              </a:rPr>
              <a:t>to R&amp;M Committee, 2/26/24, Page 6</a:t>
            </a:r>
          </a:p>
        </p:txBody>
      </p:sp>
    </p:spTree>
    <p:extLst>
      <p:ext uri="{BB962C8B-B14F-4D97-AF65-F5344CB8AC3E}">
        <p14:creationId xmlns:p14="http://schemas.microsoft.com/office/powerpoint/2010/main" val="3330461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B55DB-9E0B-4B82-A775-EF031F8A92EE}"/>
              </a:ext>
            </a:extLst>
          </p:cNvPr>
          <p:cNvSpPr>
            <a:spLocks noGrp="1"/>
          </p:cNvSpPr>
          <p:nvPr>
            <p:ph type="title"/>
          </p:nvPr>
        </p:nvSpPr>
        <p:spPr/>
        <p:txBody>
          <a:bodyPr anchor="ctr"/>
          <a:lstStyle/>
          <a:p>
            <a:r>
              <a:rPr lang="en-US" u="sng" dirty="0"/>
              <a:t>Questions?</a:t>
            </a:r>
          </a:p>
        </p:txBody>
      </p:sp>
      <p:pic>
        <p:nvPicPr>
          <p:cNvPr id="4" name="Picture 2">
            <a:extLst>
              <a:ext uri="{FF2B5EF4-FFF2-40B4-BE49-F238E27FC236}">
                <a16:creationId xmlns:a16="http://schemas.microsoft.com/office/drawing/2014/main" id="{DA0FA00F-7190-4737-8CF9-E2FB8EA3085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3962401" y="1779542"/>
            <a:ext cx="4557485" cy="4557485"/>
          </a:xfrm>
        </p:spPr>
      </p:pic>
    </p:spTree>
    <p:extLst>
      <p:ext uri="{BB962C8B-B14F-4D97-AF65-F5344CB8AC3E}">
        <p14:creationId xmlns:p14="http://schemas.microsoft.com/office/powerpoint/2010/main" val="17065724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550AB4A1B11D40BA93648E453A38A9" ma:contentTypeVersion="10" ma:contentTypeDescription="Create a new document." ma:contentTypeScope="" ma:versionID="a23f2b49f195ed5706c0043339cf2995">
  <xsd:schema xmlns:xsd="http://www.w3.org/2001/XMLSchema" xmlns:xs="http://www.w3.org/2001/XMLSchema" xmlns:p="http://schemas.microsoft.com/office/2006/metadata/properties" xmlns:ns3="60b3afc9-a72a-4286-a1f6-3c61aad5d6c4" targetNamespace="http://schemas.microsoft.com/office/2006/metadata/properties" ma:root="true" ma:fieldsID="25f05895d88c426d0858f9f4f1a8fcf0" ns3:_="">
    <xsd:import namespace="60b3afc9-a72a-4286-a1f6-3c61aad5d6c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3afc9-a72a-4286-a1f6-3c61aad5d6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A27AB3-3142-443C-B6D1-944B4E605F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b3afc9-a72a-4286-a1f6-3c61aad5d6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9730CC-A266-4BA8-9C1E-8492A0A26614}">
  <ds:schemaRefs>
    <ds:schemaRef ds:uri="http://purl.org/dc/dcmitype/"/>
    <ds:schemaRef ds:uri="http://schemas.microsoft.com/office/2006/metadata/properties"/>
    <ds:schemaRef ds:uri="http://www.w3.org/XML/1998/namespace"/>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60b3afc9-a72a-4286-a1f6-3c61aad5d6c4"/>
    <ds:schemaRef ds:uri="http://purl.org/dc/terms/"/>
  </ds:schemaRefs>
</ds:datastoreItem>
</file>

<file path=customXml/itemProps3.xml><?xml version="1.0" encoding="utf-8"?>
<ds:datastoreItem xmlns:ds="http://schemas.openxmlformats.org/officeDocument/2006/customXml" ds:itemID="{908C2B8A-E3D4-4968-B35C-5CC75D34F4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13320</TotalTime>
  <Words>297</Words>
  <Application>Microsoft Office PowerPoint</Application>
  <PresentationFormat>Widescreen</PresentationFormat>
  <Paragraphs>29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vt:lpstr>
      <vt:lpstr>Times New Roman</vt:lpstr>
      <vt:lpstr>Retrospect</vt:lpstr>
      <vt:lpstr>TAC Update</vt:lpstr>
      <vt:lpstr>TAC Meeting – February 14, 2024 Highlights</vt:lpstr>
      <vt:lpstr>Status of NPRR1186/NPRR1209</vt:lpstr>
      <vt:lpstr>ESR SOC Reporting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WMS Report</dc:title>
  <dc:creator>Surendran, Resmi SENA-STX/A/7</dc:creator>
  <cp:lastModifiedBy>Blakey, Eric</cp:lastModifiedBy>
  <cp:revision>184</cp:revision>
  <cp:lastPrinted>2023-01-18T21:52:04Z</cp:lastPrinted>
  <dcterms:created xsi:type="dcterms:W3CDTF">2021-01-14T19:13:08Z</dcterms:created>
  <dcterms:modified xsi:type="dcterms:W3CDTF">2024-02-28T13:32:51Z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0x0101000E550AB4A1B11D40BA93648E453A38A9</vt:lpwstr>
  </property>
</Properties>
</file>